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7" r:id="rId2"/>
    <p:sldId id="353" r:id="rId3"/>
    <p:sldId id="426" r:id="rId4"/>
    <p:sldId id="427" r:id="rId5"/>
    <p:sldId id="428" r:id="rId6"/>
    <p:sldId id="429" r:id="rId7"/>
    <p:sldId id="430" r:id="rId8"/>
    <p:sldId id="431" r:id="rId9"/>
    <p:sldId id="432" r:id="rId10"/>
    <p:sldId id="433" r:id="rId11"/>
    <p:sldId id="434" r:id="rId12"/>
    <p:sldId id="435" r:id="rId13"/>
    <p:sldId id="436" r:id="rId14"/>
    <p:sldId id="437" r:id="rId15"/>
    <p:sldId id="445" r:id="rId16"/>
    <p:sldId id="438" r:id="rId17"/>
    <p:sldId id="439" r:id="rId18"/>
    <p:sldId id="440" r:id="rId19"/>
    <p:sldId id="441" r:id="rId20"/>
    <p:sldId id="442" r:id="rId21"/>
    <p:sldId id="443" r:id="rId22"/>
    <p:sldId id="457" r:id="rId23"/>
    <p:sldId id="467" r:id="rId24"/>
    <p:sldId id="444" r:id="rId25"/>
    <p:sldId id="465" r:id="rId26"/>
    <p:sldId id="466" r:id="rId27"/>
    <p:sldId id="446" r:id="rId28"/>
    <p:sldId id="447" r:id="rId29"/>
    <p:sldId id="453" r:id="rId30"/>
    <p:sldId id="454" r:id="rId31"/>
    <p:sldId id="458" r:id="rId32"/>
    <p:sldId id="459" r:id="rId33"/>
    <p:sldId id="468" r:id="rId34"/>
    <p:sldId id="469" r:id="rId35"/>
    <p:sldId id="470" r:id="rId36"/>
    <p:sldId id="460" r:id="rId37"/>
    <p:sldId id="461" r:id="rId38"/>
    <p:sldId id="462" r:id="rId39"/>
    <p:sldId id="463" r:id="rId40"/>
    <p:sldId id="464" r:id="rId41"/>
    <p:sldId id="471" r:id="rId42"/>
    <p:sldId id="472" r:id="rId43"/>
    <p:sldId id="473" r:id="rId44"/>
    <p:sldId id="474" r:id="rId45"/>
    <p:sldId id="475" r:id="rId46"/>
    <p:sldId id="476" r:id="rId47"/>
    <p:sldId id="477" r:id="rId48"/>
    <p:sldId id="478" r:id="rId49"/>
    <p:sldId id="479" r:id="rId50"/>
    <p:sldId id="480" r:id="rId51"/>
    <p:sldId id="481" r:id="rId52"/>
    <p:sldId id="482" r:id="rId53"/>
    <p:sldId id="483" r:id="rId54"/>
    <p:sldId id="484" r:id="rId55"/>
    <p:sldId id="485" r:id="rId56"/>
    <p:sldId id="486" r:id="rId57"/>
    <p:sldId id="487" r:id="rId58"/>
    <p:sldId id="488" r:id="rId59"/>
    <p:sldId id="489" r:id="rId60"/>
    <p:sldId id="490" r:id="rId61"/>
    <p:sldId id="491" r:id="rId62"/>
    <p:sldId id="492" r:id="rId63"/>
    <p:sldId id="493"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06E8A"/>
    <a:srgbClr val="007DD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88540" autoAdjust="0"/>
  </p:normalViewPr>
  <p:slideViewPr>
    <p:cSldViewPr>
      <p:cViewPr varScale="1">
        <p:scale>
          <a:sx n="64" d="100"/>
          <a:sy n="64" d="100"/>
        </p:scale>
        <p:origin x="-92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26D00-C195-4285-89CF-6834958B9E55}" type="datetimeFigureOut">
              <a:rPr lang="en-US" smtClean="0"/>
              <a:pPr/>
              <a:t>7/16/2011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A981A-1D11-46AB-B6CE-DC9E31F2ED5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19D0B-6E3B-40E4-877A-FAE04F02C71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download.oracle.com/javase/tutorial/java/javaOO/accesscontrol.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e.uhcl.edu/yang/teaching/AccessModifiersAndPackages.htm" TargetMode="External"/><Relationship Id="rId2" Type="http://schemas.openxmlformats.org/officeDocument/2006/relationships/hyperlink" Target="http://sce.uhcl.edu/yang/teaching/JavaProgrammingExamplesandRelatedTopics.htm#OO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ce.uhcl.edu/yang/teaching/JavaPackages.ht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762000" y="1752600"/>
            <a:ext cx="7391400" cy="1828800"/>
          </a:xfrm>
        </p:spPr>
        <p:txBody>
          <a:bodyPr>
            <a:noAutofit/>
          </a:bodyPr>
          <a:lstStyle/>
          <a:p>
            <a:pPr eaLnBrk="1" hangingPunct="1"/>
            <a:r>
              <a:rPr lang="en-US" sz="4800" dirty="0" smtClean="0">
                <a:solidFill>
                  <a:schemeClr val="tx1"/>
                </a:solidFill>
                <a:latin typeface="Times New Roman" pitchFamily="18" charset="0"/>
                <a:cs typeface="Times New Roman" pitchFamily="18" charset="0"/>
              </a:rPr>
              <a:t>More on Object-Oriented Programming</a:t>
            </a:r>
          </a:p>
        </p:txBody>
      </p:sp>
      <p:sp>
        <p:nvSpPr>
          <p:cNvPr id="4" name="Slide Number Placeholder 3"/>
          <p:cNvSpPr>
            <a:spLocks noGrp="1"/>
          </p:cNvSpPr>
          <p:nvPr>
            <p:ph type="sldNum" sz="quarter" idx="12"/>
          </p:nvPr>
        </p:nvSpPr>
        <p:spPr/>
        <p:txBody>
          <a:bodyPr/>
          <a:lstStyle/>
          <a:p>
            <a:fld id="{49719D0B-6E3B-40E4-877A-FAE04F02C714}" type="slidenum">
              <a:rPr lang="en-US" smtClean="0"/>
              <a:pPr/>
              <a:t>1</a:t>
            </a:fld>
            <a:endParaRPr lang="en-US" dirty="0"/>
          </a:p>
        </p:txBody>
      </p:sp>
      <p:sp>
        <p:nvSpPr>
          <p:cNvPr id="5" name="Title 1"/>
          <p:cNvSpPr txBox="1">
            <a:spLocks/>
          </p:cNvSpPr>
          <p:nvPr/>
        </p:nvSpPr>
        <p:spPr>
          <a:xfrm>
            <a:off x="457200" y="4800600"/>
            <a:ext cx="8229600" cy="762000"/>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Char char="-"/>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Based on slides from Deitel &amp; Associates, Inc.</a:t>
            </a:r>
          </a:p>
          <a:p>
            <a:pPr marL="0" marR="0" lvl="0" indent="0" algn="ctr" defTabSz="914400" rtl="0" eaLnBrk="1" fontAlgn="auto" latinLnBrk="0" hangingPunct="1">
              <a:lnSpc>
                <a:spcPct val="100000"/>
              </a:lnSpc>
              <a:spcBef>
                <a:spcPct val="0"/>
              </a:spcBef>
              <a:spcAft>
                <a:spcPts val="0"/>
              </a:spcAft>
              <a:buClrTx/>
              <a:buSzTx/>
              <a:buFontTx/>
              <a:buChar char="-"/>
              <a:tabLst/>
              <a:defRPr/>
            </a:pPr>
            <a:r>
              <a:rPr lang="en-US" sz="4400" dirty="0" smtClean="0">
                <a:latin typeface="+mj-lt"/>
                <a:ea typeface="+mj-ea"/>
                <a:cs typeface="+mj-cs"/>
              </a:rPr>
              <a:t> Revised by T. A. Yang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10</a:t>
            </a:fld>
            <a:endParaRPr lang="en-US" dirty="0"/>
          </a:p>
        </p:txBody>
      </p:sp>
      <p:sp>
        <p:nvSpPr>
          <p:cNvPr id="3" name="Rectangle 2"/>
          <p:cNvSpPr/>
          <p:nvPr/>
        </p:nvSpPr>
        <p:spPr>
          <a:xfrm>
            <a:off x="914400" y="863025"/>
            <a:ext cx="7391400" cy="584775"/>
          </a:xfrm>
          <a:prstGeom prst="rect">
            <a:avLst/>
          </a:prstGeom>
        </p:spPr>
        <p:txBody>
          <a:bodyPr wrap="square">
            <a:spAutoFit/>
          </a:bodyPr>
          <a:lstStyle/>
          <a:p>
            <a:r>
              <a:rPr lang="en-US" sz="3200" dirty="0" smtClean="0">
                <a:solidFill>
                  <a:srgbClr val="000000"/>
                </a:solidFill>
                <a:latin typeface="Times New Roman" pitchFamily="18" charset="0"/>
                <a:cs typeface="Times New Roman" pitchFamily="18" charset="0"/>
              </a:rPr>
              <a:t> </a:t>
            </a:r>
            <a:r>
              <a:rPr lang="en-US" sz="3200" dirty="0" smtClean="0">
                <a:solidFill>
                  <a:srgbClr val="000000"/>
                </a:solidFill>
                <a:latin typeface="Times New Roman" pitchFamily="18" charset="0"/>
                <a:cs typeface="Times New Roman" pitchFamily="18" charset="0"/>
              </a:rPr>
              <a:t>Method </a:t>
            </a:r>
            <a:r>
              <a:rPr lang="en-US" sz="3200" dirty="0" smtClean="0">
                <a:solidFill>
                  <a:srgbClr val="0000FF"/>
                </a:solidFill>
                <a:latin typeface="Times New Roman" pitchFamily="18" charset="0"/>
                <a:cs typeface="Times New Roman" pitchFamily="18" charset="0"/>
              </a:rPr>
              <a:t>setTime() </a:t>
            </a:r>
            <a:r>
              <a:rPr lang="en-US" sz="3200" dirty="0" smtClean="0">
                <a:solidFill>
                  <a:srgbClr val="000000"/>
                </a:solidFill>
                <a:latin typeface="Times New Roman" pitchFamily="18" charset="0"/>
                <a:cs typeface="Times New Roman" pitchFamily="18" charset="0"/>
              </a:rPr>
              <a:t>and </a:t>
            </a:r>
            <a:r>
              <a:rPr lang="en-US" sz="3200" dirty="0" smtClean="0">
                <a:solidFill>
                  <a:srgbClr val="0000FF"/>
                </a:solidFill>
                <a:latin typeface="Times New Roman" pitchFamily="18" charset="0"/>
                <a:cs typeface="Times New Roman" pitchFamily="18" charset="0"/>
              </a:rPr>
              <a:t>Exception Handling</a:t>
            </a:r>
            <a:endParaRPr lang="en-US" sz="3200" dirty="0">
              <a:solidFill>
                <a:srgbClr val="0000FF"/>
              </a:solidFill>
            </a:endParaRPr>
          </a:p>
        </p:txBody>
      </p:sp>
      <p:sp>
        <p:nvSpPr>
          <p:cNvPr id="4" name="Text Placeholder 2"/>
          <p:cNvSpPr txBox="1">
            <a:spLocks/>
          </p:cNvSpPr>
          <p:nvPr/>
        </p:nvSpPr>
        <p:spPr>
          <a:xfrm>
            <a:off x="457200" y="1828800"/>
            <a:ext cx="8001000" cy="4343400"/>
          </a:xfrm>
          <a:prstGeom prst="rect">
            <a:avLst/>
          </a:prstGeom>
        </p:spPr>
        <p:txBody>
          <a:bodyPr vert="horz" lIns="91440" tIns="45720" rIns="91440" bIns="45720" rtlCol="0">
            <a:normAutofit/>
          </a:bodyPr>
          <a:lstStyle/>
          <a:p>
            <a:pPr marL="285750" indent="-28575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For incorrect values,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setTime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throws an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exception</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 type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IllegalArgumentException</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(lines 23–24)</a:t>
            </a:r>
          </a:p>
          <a:p>
            <a:pPr marL="685800" lvl="1" indent="-228600">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Notifies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the client code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that an invalid argument was passed to the method. </a:t>
            </a:r>
          </a:p>
          <a:p>
            <a:pPr marL="685800" lvl="1" indent="-228600">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client can use </a:t>
            </a:r>
            <a:r>
              <a:rPr kumimoji="0" lang="en-US" sz="2000" b="0" i="0" u="none" strike="noStrike" kern="1200" cap="none" spc="0" normalizeH="0" baseline="0" noProof="0" dirty="0" smtClean="0">
                <a:ln>
                  <a:noFill/>
                </a:ln>
                <a:solidFill>
                  <a:srgbClr val="0000FF"/>
                </a:solidFill>
                <a:effectLst/>
                <a:uLnTx/>
                <a:uFillTx/>
                <a:latin typeface="Lucida Console" pitchFamily="49" charset="0"/>
                <a:ea typeface="+mn-ea"/>
                <a:cs typeface="+mn-cs"/>
              </a:rPr>
              <a:t>try</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t>
            </a:r>
            <a:r>
              <a:rPr kumimoji="0" lang="en-US" sz="2000" b="0" i="0" u="none" strike="noStrike" kern="1200" cap="none" spc="0" normalizeH="0" baseline="0" noProof="0" dirty="0" smtClean="0">
                <a:ln>
                  <a:noFill/>
                </a:ln>
                <a:solidFill>
                  <a:srgbClr val="0000FF"/>
                </a:solidFill>
                <a:effectLst/>
                <a:uLnTx/>
                <a:uFillTx/>
                <a:latin typeface="Lucida Console" pitchFamily="49" charset="0"/>
                <a:ea typeface="+mn-ea"/>
                <a:cs typeface="+mn-cs"/>
              </a:rPr>
              <a:t>catch</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catch exceptions and attempt to recover from them. </a:t>
            </a:r>
          </a:p>
          <a:p>
            <a:pPr marL="685800" lvl="1" indent="-228600">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000" b="1" i="0" u="none" strike="noStrike" kern="1200" cap="none" spc="0" normalizeH="0" baseline="0" noProof="0" dirty="0" smtClean="0">
                <a:ln>
                  <a:noFill/>
                </a:ln>
                <a:solidFill>
                  <a:srgbClr val="0000FF"/>
                </a:solidFill>
                <a:effectLst/>
                <a:uLnTx/>
                <a:uFillTx/>
                <a:latin typeface="Lucida Console" pitchFamily="49" charset="0"/>
                <a:ea typeface="+mn-ea"/>
                <a:cs typeface="+mn-cs"/>
              </a:rPr>
              <a:t>throw</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 (line 23) creates a new object of type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IllegalArgumentException</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 this case, we call the constructor that allows us to specify a custom error message. </a:t>
            </a:r>
          </a:p>
          <a:p>
            <a:pPr marL="685800" lvl="1" indent="-228600">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After the exception object is created,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throw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statement immediately terminates method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setTime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the exception is returned to the client code that attempted to set the time.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11</a:t>
            </a:fld>
            <a:endParaRPr lang="en-US" dirty="0"/>
          </a:p>
        </p:txBody>
      </p:sp>
      <p:sp>
        <p:nvSpPr>
          <p:cNvPr id="3" name="Text Placeholder 2"/>
          <p:cNvSpPr txBox="1">
            <a:spLocks/>
          </p:cNvSpPr>
          <p:nvPr/>
        </p:nvSpPr>
        <p:spPr>
          <a:xfrm>
            <a:off x="457200" y="1155700"/>
            <a:ext cx="7848600" cy="5092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FF"/>
                </a:solidFill>
                <a:effectLst/>
                <a:uLnTx/>
                <a:uFillTx/>
                <a:latin typeface="Times New Roman" pitchFamily="18" charset="0"/>
                <a:ea typeface="+mn-ea"/>
                <a:cs typeface="+mn-cs"/>
              </a:rPr>
              <a:t>The principle of </a:t>
            </a:r>
            <a:r>
              <a:rPr kumimoji="0" lang="en-US" sz="2800" b="1" i="0" u="none" strike="noStrike" kern="1200" cap="none" spc="0" normalizeH="0" baseline="0" noProof="0" dirty="0" smtClean="0">
                <a:ln>
                  <a:noFill/>
                </a:ln>
                <a:solidFill>
                  <a:srgbClr val="0000FF"/>
                </a:solidFill>
                <a:effectLst/>
                <a:uLnTx/>
                <a:uFillTx/>
                <a:latin typeface="Times New Roman" pitchFamily="18" charset="0"/>
                <a:ea typeface="+mn-ea"/>
                <a:cs typeface="+mn-cs"/>
              </a:rPr>
              <a:t>data </a:t>
            </a:r>
            <a:r>
              <a:rPr kumimoji="0" lang="en-US" sz="2800" b="1" i="0" u="none" strike="noStrike" kern="1200" cap="none" spc="0" normalizeH="0" baseline="0" noProof="0" dirty="0" smtClean="0">
                <a:ln>
                  <a:noFill/>
                </a:ln>
                <a:solidFill>
                  <a:srgbClr val="0000FF"/>
                </a:solidFill>
                <a:effectLst/>
                <a:uLnTx/>
                <a:uFillTx/>
                <a:latin typeface="Times New Roman" pitchFamily="18" charset="0"/>
                <a:ea typeface="+mn-ea"/>
                <a:cs typeface="+mn-cs"/>
              </a:rPr>
              <a:t>hiding</a:t>
            </a:r>
          </a:p>
          <a:p>
            <a:pPr marL="800100" lvl="1" indent="-342900">
              <a:spcBef>
                <a:spcPct val="20000"/>
              </a:spcBef>
              <a:buFontTx/>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instance variables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hour</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minute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second</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each declared </a:t>
            </a:r>
            <a:r>
              <a:rPr kumimoji="0" lang="en-US" sz="2400" b="0" i="0" u="none" strike="noStrike" kern="1200" cap="none" spc="0" normalizeH="0" baseline="0" noProof="0" dirty="0" smtClean="0">
                <a:ln>
                  <a:noFill/>
                </a:ln>
                <a:solidFill>
                  <a:srgbClr val="0000FF"/>
                </a:solidFill>
                <a:effectLst/>
                <a:uLnTx/>
                <a:uFillTx/>
                <a:latin typeface="Lucida Console" pitchFamily="49" charset="0"/>
                <a:ea typeface="+mn-ea"/>
                <a:cs typeface="+mn-cs"/>
              </a:rPr>
              <a:t>private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800100" lvl="1" indent="-342900">
              <a:spcBef>
                <a:spcPct val="20000"/>
              </a:spcBef>
              <a:buFontTx/>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actual data representation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used within the class is of no concern to the class’s clients. </a:t>
            </a:r>
          </a:p>
          <a:p>
            <a:pPr marL="800100" lvl="1" indent="-342900">
              <a:spcBef>
                <a:spcPct val="20000"/>
              </a:spcBef>
              <a:buFontTx/>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Alternatively,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Time1</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may represent the time internally as the number of seconds since midnight or the number of minutes and seconds since midnight. </a:t>
            </a:r>
          </a:p>
          <a:p>
            <a:pPr marL="800100" lvl="1" indent="-342900">
              <a:spcBef>
                <a:spcPct val="20000"/>
              </a:spcBef>
              <a:buFontTx/>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the actual/internal representations are changed, 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clients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could continue to use the same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public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methods/interface and get the same results without being aware of the changes.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12</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990600" y="971550"/>
            <a:ext cx="6638925" cy="26098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066800" y="3895725"/>
            <a:ext cx="6610350"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13</a:t>
            </a:fld>
            <a:endParaRPr lang="en-US" dirty="0"/>
          </a:p>
        </p:txBody>
      </p:sp>
      <p:sp>
        <p:nvSpPr>
          <p:cNvPr id="3" name="Title 1"/>
          <p:cNvSpPr>
            <a:spLocks noGrp="1"/>
          </p:cNvSpPr>
          <p:nvPr>
            <p:ph type="title"/>
          </p:nvPr>
        </p:nvSpPr>
        <p:spPr>
          <a:xfrm>
            <a:off x="457200" y="609600"/>
            <a:ext cx="8229600" cy="914400"/>
          </a:xfrm>
        </p:spPr>
        <p:txBody>
          <a:bodyPr>
            <a:normAutofit/>
          </a:bodyPr>
          <a:lstStyle/>
          <a:p>
            <a:pPr eaLnBrk="1" fontAlgn="auto" hangingPunct="1">
              <a:spcAft>
                <a:spcPts val="0"/>
              </a:spcAft>
              <a:defRPr/>
            </a:pPr>
            <a:r>
              <a:rPr lang="en-US" sz="3600" dirty="0" smtClean="0">
                <a:solidFill>
                  <a:srgbClr val="24B5A1"/>
                </a:solidFill>
                <a:latin typeface="Arial"/>
              </a:rPr>
              <a:t>8.3  </a:t>
            </a:r>
            <a:r>
              <a:rPr lang="en-US" sz="3600" dirty="0" smtClean="0">
                <a:solidFill>
                  <a:srgbClr val="3380E6"/>
                </a:solidFill>
                <a:latin typeface="Arial"/>
              </a:rPr>
              <a:t>Controlling Access to Members </a:t>
            </a:r>
          </a:p>
        </p:txBody>
      </p:sp>
      <p:sp>
        <p:nvSpPr>
          <p:cNvPr id="4" name="Text Placeholder 2"/>
          <p:cNvSpPr txBox="1">
            <a:spLocks/>
          </p:cNvSpPr>
          <p:nvPr/>
        </p:nvSpPr>
        <p:spPr>
          <a:xfrm>
            <a:off x="457200" y="1600200"/>
            <a:ext cx="8229600" cy="39624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Access modifiers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public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private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control access to a class’s variables and methods.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900" b="0" i="0" u="none" strike="noStrike" kern="1200" cap="none" spc="0" normalizeH="0" baseline="0" noProof="0" dirty="0" smtClean="0">
              <a:ln>
                <a:noFill/>
              </a:ln>
              <a:solidFill>
                <a:srgbClr val="000000"/>
              </a:solidFill>
              <a:effectLst/>
              <a:uLnTx/>
              <a:uFillTx/>
              <a:latin typeface="Lucida Console" pitchFamily="49"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Lucida Console" pitchFamily="49" charset="0"/>
                <a:ea typeface="+mn-ea"/>
                <a:cs typeface="+mn-cs"/>
              </a:rPr>
              <a:t>public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methods present to the class’s clients a view of the </a:t>
            </a:r>
            <a:r>
              <a:rPr lang="en-US" sz="2400" dirty="0" smtClean="0">
                <a:solidFill>
                  <a:srgbClr val="0000FF"/>
                </a:solidFill>
                <a:latin typeface="Times New Roman" pitchFamily="18" charset="0"/>
              </a:rPr>
              <a:t>services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class provides (the class’s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public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interface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Clients need not be concerned with </a:t>
            </a:r>
            <a:r>
              <a:rPr kumimoji="0" lang="en-US" sz="2400" b="0" i="0" u="sng" strike="noStrike" kern="1200" cap="none" spc="0" normalizeH="0" baseline="0" noProof="0" dirty="0" smtClean="0">
                <a:ln>
                  <a:noFill/>
                </a:ln>
                <a:solidFill>
                  <a:srgbClr val="000000"/>
                </a:solidFill>
                <a:effectLst/>
                <a:uLnTx/>
                <a:uFillTx/>
                <a:latin typeface="Times New Roman" pitchFamily="18" charset="0"/>
                <a:ea typeface="+mn-ea"/>
                <a:cs typeface="+mn-cs"/>
              </a:rPr>
              <a:t>how</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class accomplishes its tasks.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For this reason, the class’s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private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variables and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private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methods (i.e., its implementation details) are not accessible to its clients.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800" b="0" i="0" u="none" strike="noStrike" kern="1200" cap="none" spc="0" normalizeH="0" baseline="0" noProof="0" dirty="0" smtClean="0">
              <a:ln>
                <a:noFill/>
              </a:ln>
              <a:solidFill>
                <a:srgbClr val="000000"/>
              </a:solidFill>
              <a:effectLst/>
              <a:uLnTx/>
              <a:uFillTx/>
              <a:latin typeface="Lucida Console" pitchFamily="49"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Lucida Console" pitchFamily="49" charset="0"/>
                <a:ea typeface="+mn-ea"/>
                <a:cs typeface="+mn-cs"/>
              </a:rPr>
              <a:t>private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 members are not accessible outside the 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342900" indent="-342900">
              <a:lnSpc>
                <a:spcPct val="90000"/>
              </a:lnSpc>
              <a:spcBef>
                <a:spcPct val="20000"/>
              </a:spcBef>
              <a:buFont typeface="Arial" pitchFamily="34" charset="0"/>
              <a:buChar char="•"/>
              <a:defRPr/>
            </a:pPr>
            <a:endParaRPr lang="en-US" sz="1300" dirty="0" smtClean="0">
              <a:solidFill>
                <a:srgbClr val="000000"/>
              </a:solidFill>
              <a:latin typeface="Lucida Console" pitchFamily="49" charset="0"/>
            </a:endParaRPr>
          </a:p>
          <a:p>
            <a:pPr marL="342900" lvl="0" indent="-342900">
              <a:lnSpc>
                <a:spcPct val="90000"/>
              </a:lnSpc>
              <a:spcBef>
                <a:spcPct val="20000"/>
              </a:spcBef>
              <a:buFont typeface="Arial" pitchFamily="34" charset="0"/>
              <a:buChar char="•"/>
              <a:defRPr/>
            </a:pPr>
            <a:r>
              <a:rPr lang="en-US" sz="2400" dirty="0" smtClean="0">
                <a:solidFill>
                  <a:srgbClr val="000000"/>
                </a:solidFill>
                <a:latin typeface="Times New Roman" pitchFamily="18" charset="0"/>
              </a:rPr>
              <a:t>See </a:t>
            </a:r>
            <a:r>
              <a:rPr lang="en-US" sz="1900" dirty="0" smtClean="0">
                <a:solidFill>
                  <a:srgbClr val="000000"/>
                </a:solidFill>
                <a:latin typeface="Times New Roman" pitchFamily="18" charset="0"/>
                <a:hlinkClick r:id="rId2"/>
              </a:rPr>
              <a:t>http://</a:t>
            </a:r>
            <a:r>
              <a:rPr lang="en-US" sz="1900" dirty="0" smtClean="0">
                <a:solidFill>
                  <a:srgbClr val="000000"/>
                </a:solidFill>
                <a:latin typeface="Times New Roman" pitchFamily="18" charset="0"/>
                <a:hlinkClick r:id="rId2"/>
              </a:rPr>
              <a:t>download.oracle.com/javase/tutorial/java/javaOO/accesscontrol.html</a:t>
            </a:r>
            <a:r>
              <a:rPr lang="en-US" sz="2400" dirty="0" smtClean="0">
                <a:solidFill>
                  <a:srgbClr val="000000"/>
                </a:solidFill>
                <a:latin typeface="Times New Roman" pitchFamily="18" charset="0"/>
              </a:rPr>
              <a:t> for complete discussion on access modifiers.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pic>
        <p:nvPicPr>
          <p:cNvPr id="4098" name="Picture 2"/>
          <p:cNvPicPr>
            <a:picLocks noChangeAspect="1" noChangeArrowheads="1"/>
          </p:cNvPicPr>
          <p:nvPr/>
        </p:nvPicPr>
        <p:blipFill>
          <a:blip r:embed="rId3" cstate="print"/>
          <a:srcRect/>
          <a:stretch>
            <a:fillRect/>
          </a:stretch>
        </p:blipFill>
        <p:spPr bwMode="auto">
          <a:xfrm>
            <a:off x="1085850" y="5381625"/>
            <a:ext cx="6610350"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14</a:t>
            </a:fld>
            <a:endParaRPr lang="en-US" dirty="0"/>
          </a:p>
        </p:txBody>
      </p:sp>
      <p:sp>
        <p:nvSpPr>
          <p:cNvPr id="3" name="Title 1"/>
          <p:cNvSpPr>
            <a:spLocks noGrp="1"/>
          </p:cNvSpPr>
          <p:nvPr>
            <p:ph type="title"/>
          </p:nvPr>
        </p:nvSpPr>
        <p:spPr>
          <a:xfrm>
            <a:off x="381000" y="685800"/>
            <a:ext cx="8229600" cy="1143000"/>
          </a:xfrm>
        </p:spPr>
        <p:txBody>
          <a:bodyPr>
            <a:noAutofit/>
          </a:bodyPr>
          <a:lstStyle/>
          <a:p>
            <a:pPr eaLnBrk="1" fontAlgn="auto" hangingPunct="1">
              <a:spcAft>
                <a:spcPts val="0"/>
              </a:spcAft>
              <a:defRPr/>
            </a:pPr>
            <a:r>
              <a:rPr lang="en-US" sz="3200" dirty="0" smtClean="0">
                <a:solidFill>
                  <a:srgbClr val="24B5A1"/>
                </a:solidFill>
                <a:latin typeface="Arial"/>
              </a:rPr>
              <a:t>8.4  </a:t>
            </a:r>
            <a:r>
              <a:rPr lang="en-US" sz="3200" dirty="0" smtClean="0">
                <a:solidFill>
                  <a:srgbClr val="3380E6"/>
                </a:solidFill>
                <a:latin typeface="Arial"/>
              </a:rPr>
              <a:t>Referring to the Current Object’s Members with the </a:t>
            </a:r>
            <a:r>
              <a:rPr lang="en-US" sz="3200" b="1" dirty="0" smtClean="0">
                <a:solidFill>
                  <a:srgbClr val="3380E6"/>
                </a:solidFill>
                <a:latin typeface="Lucida Console"/>
              </a:rPr>
              <a:t>this</a:t>
            </a:r>
            <a:r>
              <a:rPr lang="en-US" sz="3200" dirty="0" smtClean="0">
                <a:solidFill>
                  <a:srgbClr val="3380E6"/>
                </a:solidFill>
                <a:latin typeface="Arial"/>
              </a:rPr>
              <a:t> Reference</a:t>
            </a:r>
          </a:p>
        </p:txBody>
      </p:sp>
      <p:sp>
        <p:nvSpPr>
          <p:cNvPr id="4" name="Text Placeholder 2"/>
          <p:cNvSpPr txBox="1">
            <a:spLocks/>
          </p:cNvSpPr>
          <p:nvPr/>
        </p:nvSpPr>
        <p:spPr>
          <a:xfrm>
            <a:off x="457200" y="1981200"/>
            <a:ext cx="8229600" cy="45720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Every object can access a reference to itself with keyword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this</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05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When a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non-static method </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is called for a particular object, the method’s body implicitly uses keyword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this</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to refer to the object’s instance variables and other methods.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Enables the class’s code to know which object should be manipulated (especially when ambiguity is present).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Can also use keyword </a:t>
            </a:r>
            <a:r>
              <a:rPr kumimoji="0" lang="en-US" sz="20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this</a:t>
            </a:r>
            <a:r>
              <a:rPr kumimoji="0" lang="en-US" sz="20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explicitly in a non-static method’s body.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9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344488" indent="-344488">
              <a:lnSpc>
                <a:spcPct val="80000"/>
              </a:lnSpc>
              <a:buFont typeface="Arial" pitchFamily="34" charset="0"/>
              <a:buChar char="•"/>
            </a:pPr>
            <a:endParaRPr lang="en-US" sz="1300" dirty="0" smtClean="0">
              <a:solidFill>
                <a:srgbClr val="000000"/>
              </a:solidFill>
              <a:latin typeface="Times New Roman" pitchFamily="18" charset="0"/>
              <a:cs typeface="Times New Roman" pitchFamily="18" charset="0"/>
            </a:endParaRPr>
          </a:p>
          <a:p>
            <a:pPr marL="344488" indent="-344488">
              <a:lnSpc>
                <a:spcPct val="80000"/>
              </a:lnSpc>
              <a:buFont typeface="Arial" pitchFamily="34" charset="0"/>
              <a:buChar char="•"/>
            </a:pPr>
            <a:r>
              <a:rPr lang="en-US" sz="2500" dirty="0" smtClean="0">
                <a:solidFill>
                  <a:srgbClr val="000000"/>
                </a:solidFill>
                <a:latin typeface="Times New Roman" pitchFamily="18" charset="0"/>
                <a:cs typeface="Times New Roman" pitchFamily="18" charset="0"/>
              </a:rPr>
              <a:t>If a method contains a local variable with the same name as a field, that method uses the local variable rather than the field. </a:t>
            </a:r>
          </a:p>
          <a:p>
            <a:pPr marL="801688" lvl="2" indent="-344488">
              <a:lnSpc>
                <a:spcPct val="80000"/>
              </a:lnSpc>
              <a:spcBef>
                <a:spcPts val="600"/>
              </a:spcBef>
              <a:buFont typeface="Times New Roman" pitchFamily="18" charset="0"/>
              <a:buChar char="−"/>
            </a:pPr>
            <a:r>
              <a:rPr lang="en-US" sz="2100" dirty="0" smtClean="0">
                <a:solidFill>
                  <a:srgbClr val="000000"/>
                </a:solidFill>
                <a:latin typeface="Times New Roman" pitchFamily="18" charset="0"/>
                <a:cs typeface="Times New Roman" pitchFamily="18" charset="0"/>
              </a:rPr>
              <a:t>The local variable </a:t>
            </a:r>
            <a:r>
              <a:rPr lang="en-US" sz="2100" b="1" i="1" dirty="0" smtClean="0">
                <a:solidFill>
                  <a:srgbClr val="000000"/>
                </a:solidFill>
                <a:latin typeface="Times New Roman" pitchFamily="18" charset="0"/>
                <a:cs typeface="Times New Roman" pitchFamily="18" charset="0"/>
              </a:rPr>
              <a:t>shadows</a:t>
            </a:r>
            <a:r>
              <a:rPr lang="en-US" sz="2100" i="1" dirty="0" smtClean="0">
                <a:solidFill>
                  <a:srgbClr val="000000"/>
                </a:solidFill>
                <a:latin typeface="Times New Roman" pitchFamily="18" charset="0"/>
                <a:cs typeface="Times New Roman" pitchFamily="18" charset="0"/>
              </a:rPr>
              <a:t> </a:t>
            </a:r>
            <a:r>
              <a:rPr lang="en-US" sz="2100" dirty="0" smtClean="0">
                <a:solidFill>
                  <a:srgbClr val="000000"/>
                </a:solidFill>
                <a:latin typeface="Times New Roman" pitchFamily="18" charset="0"/>
                <a:cs typeface="Times New Roman" pitchFamily="18" charset="0"/>
              </a:rPr>
              <a:t>the instance variable in the method’s scope</a:t>
            </a:r>
            <a:r>
              <a:rPr lang="en-US" sz="2100" i="1" dirty="0" smtClean="0">
                <a:solidFill>
                  <a:srgbClr val="000000"/>
                </a:solidFill>
                <a:latin typeface="Times New Roman" pitchFamily="18" charset="0"/>
                <a:cs typeface="Times New Roman" pitchFamily="18" charset="0"/>
              </a:rPr>
              <a:t>. </a:t>
            </a:r>
          </a:p>
          <a:p>
            <a:pPr marL="344488" indent="-344488">
              <a:lnSpc>
                <a:spcPct val="80000"/>
              </a:lnSpc>
              <a:buFont typeface="Arial" pitchFamily="34" charset="0"/>
              <a:buChar char="•"/>
            </a:pPr>
            <a:endParaRPr lang="en-US" sz="2500" dirty="0" smtClean="0">
              <a:solidFill>
                <a:srgbClr val="000000"/>
              </a:solidFill>
              <a:latin typeface="Times New Roman" pitchFamily="18" charset="0"/>
              <a:cs typeface="Times New Roman" pitchFamily="18" charset="0"/>
            </a:endParaRPr>
          </a:p>
          <a:p>
            <a:pPr marL="344488" indent="-344488">
              <a:lnSpc>
                <a:spcPct val="80000"/>
              </a:lnSpc>
              <a:buFont typeface="Arial" pitchFamily="34" charset="0"/>
              <a:buChar char="•"/>
            </a:pPr>
            <a:r>
              <a:rPr lang="en-US" sz="2500" dirty="0" smtClean="0">
                <a:solidFill>
                  <a:srgbClr val="000000"/>
                </a:solidFill>
                <a:latin typeface="Times New Roman" pitchFamily="18" charset="0"/>
                <a:cs typeface="Times New Roman" pitchFamily="18" charset="0"/>
              </a:rPr>
              <a:t>A method can use the </a:t>
            </a:r>
            <a:r>
              <a:rPr lang="en-US" sz="2500" dirty="0" smtClean="0">
                <a:solidFill>
                  <a:srgbClr val="0000FF"/>
                </a:solidFill>
                <a:latin typeface="Times New Roman" pitchFamily="18" charset="0"/>
                <a:cs typeface="Times New Roman" pitchFamily="18" charset="0"/>
              </a:rPr>
              <a:t>this</a:t>
            </a:r>
            <a:r>
              <a:rPr lang="en-US" sz="2500" dirty="0" smtClean="0">
                <a:solidFill>
                  <a:srgbClr val="000000"/>
                </a:solidFill>
                <a:latin typeface="Times New Roman" pitchFamily="18" charset="0"/>
                <a:cs typeface="Times New Roman" pitchFamily="18" charset="0"/>
              </a:rPr>
              <a:t> reference to refer to the shadowed instance variable explicitly.</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lang="en-US" sz="1000" dirty="0" smtClean="0">
              <a:solidFill>
                <a:srgbClr val="000000"/>
              </a:solidFill>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2400" dirty="0" smtClean="0">
                <a:solidFill>
                  <a:srgbClr val="000000"/>
                </a:solidFill>
                <a:latin typeface="Times New Roman" pitchFamily="18" charset="0"/>
                <a:cs typeface="Times New Roman" pitchFamily="18" charset="0"/>
              </a:rPr>
              <a:t>Example: Fig. 8.4</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ch08imageslides_Page_16.png"/>
          <p:cNvPicPr>
            <a:picLocks noGrp="1" noChangeAspect="1"/>
          </p:cNvPicPr>
          <p:nvPr isPhoto="1"/>
        </p:nvPicPr>
        <p:blipFill>
          <a:blip r:embed="rId2" cstate="print"/>
          <a:srcRect/>
          <a:stretch>
            <a:fillRect/>
          </a:stretch>
        </p:blipFill>
        <p:spPr bwMode="auto">
          <a:xfrm>
            <a:off x="0" y="1306513"/>
            <a:ext cx="9144000" cy="55514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16</a:t>
            </a:fld>
            <a:endParaRPr lang="en-US" dirty="0"/>
          </a:p>
        </p:txBody>
      </p:sp>
      <p:pic>
        <p:nvPicPr>
          <p:cNvPr id="3" name="Picture 1" descr="ch08imageslides_Page_17.png"/>
          <p:cNvPicPr>
            <a:picLocks noGrp="1" noChangeAspect="1"/>
          </p:cNvPicPr>
          <p:nvPr isPhoto="1"/>
        </p:nvPicPr>
        <p:blipFill>
          <a:blip r:embed="rId2" cstate="print"/>
          <a:srcRect/>
          <a:stretch>
            <a:fillRect/>
          </a:stretch>
        </p:blipFill>
        <p:spPr bwMode="auto">
          <a:xfrm>
            <a:off x="0" y="0"/>
            <a:ext cx="9144000" cy="5551487"/>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235775" y="3686300"/>
            <a:ext cx="6381750" cy="296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17</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219200" y="1828800"/>
            <a:ext cx="6600825"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18</a:t>
            </a:fld>
            <a:endParaRPr lang="en-US" dirty="0"/>
          </a:p>
        </p:txBody>
      </p:sp>
      <p:sp>
        <p:nvSpPr>
          <p:cNvPr id="3" name="Title 1"/>
          <p:cNvSpPr>
            <a:spLocks noGrp="1"/>
          </p:cNvSpPr>
          <p:nvPr>
            <p:ph type="title"/>
          </p:nvPr>
        </p:nvSpPr>
        <p:spPr>
          <a:xfrm>
            <a:off x="457200" y="762000"/>
            <a:ext cx="7848600" cy="1143000"/>
          </a:xfrm>
        </p:spPr>
        <p:txBody>
          <a:bodyPr>
            <a:noAutofit/>
          </a:bodyPr>
          <a:lstStyle/>
          <a:p>
            <a:pPr eaLnBrk="1" fontAlgn="auto" hangingPunct="1">
              <a:spcAft>
                <a:spcPts val="0"/>
              </a:spcAft>
              <a:defRPr/>
            </a:pPr>
            <a:r>
              <a:rPr lang="en-US" sz="4000" dirty="0" smtClean="0">
                <a:solidFill>
                  <a:srgbClr val="24B5A1"/>
                </a:solidFill>
                <a:latin typeface="Arial"/>
              </a:rPr>
              <a:t>8.5  </a:t>
            </a:r>
            <a:r>
              <a:rPr lang="en-US" sz="4000" i="1" dirty="0" smtClean="0">
                <a:solidFill>
                  <a:srgbClr val="3380E6"/>
                </a:solidFill>
                <a:latin typeface="Arial"/>
              </a:rPr>
              <a:t>Overloaded</a:t>
            </a:r>
            <a:r>
              <a:rPr lang="en-US" sz="4000" dirty="0" smtClean="0">
                <a:solidFill>
                  <a:srgbClr val="3380E6"/>
                </a:solidFill>
                <a:latin typeface="Arial"/>
              </a:rPr>
              <a:t> </a:t>
            </a:r>
            <a:r>
              <a:rPr lang="en-US" sz="4000" dirty="0" smtClean="0">
                <a:solidFill>
                  <a:srgbClr val="3380E6"/>
                </a:solidFill>
                <a:latin typeface="Arial"/>
              </a:rPr>
              <a:t>Constructors </a:t>
            </a:r>
          </a:p>
        </p:txBody>
      </p:sp>
      <p:sp>
        <p:nvSpPr>
          <p:cNvPr id="4" name="Text Placeholder 2"/>
          <p:cNvSpPr txBox="1">
            <a:spLocks/>
          </p:cNvSpPr>
          <p:nvPr/>
        </p:nvSpPr>
        <p:spPr>
          <a:xfrm>
            <a:off x="457200" y="2209800"/>
            <a:ext cx="8229600" cy="4191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Overloaded constructors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enable objects of a class to be initialized in different ways.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overload constructors, simply provide multiple constructor declarations with different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signatures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compiler differentiates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signatures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by </a:t>
            </a:r>
          </a:p>
          <a:p>
            <a:pPr marL="800100" lvl="1" indent="-342900">
              <a:spcBef>
                <a:spcPct val="20000"/>
              </a:spcBef>
              <a:buFont typeface="Wingdings" pitchFamily="2" charset="2"/>
              <a:buChar char="ü"/>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number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of parameters, </a:t>
            </a:r>
          </a:p>
          <a:p>
            <a:pPr marL="800100" lvl="1" indent="-342900">
              <a:spcBef>
                <a:spcPct val="20000"/>
              </a:spcBef>
              <a:buFont typeface="Wingdings" pitchFamily="2" charset="2"/>
              <a:buChar char="ü"/>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types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of the parameters and </a:t>
            </a:r>
          </a:p>
          <a:p>
            <a:pPr marL="800100" lvl="1" indent="-342900">
              <a:spcBef>
                <a:spcPct val="20000"/>
              </a:spcBef>
              <a:buFont typeface="Wingdings" pitchFamily="2" charset="2"/>
              <a:buChar char="ü"/>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order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of the parameter types in each signature.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19</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Class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Time2</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Fig. 8.5</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contains five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overloaded constructors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provide convenient ways to initialize objects of the new class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Time2</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compiler invokes the appropriate constructor by matching the number, types and order of the types of the arguments specified in the constructor call with the number, types and order of the types of the parameters specified in each constructor declaration.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a:t>
            </a:fld>
            <a:endParaRPr lang="en-US" dirty="0"/>
          </a:p>
        </p:txBody>
      </p:sp>
      <p:pic>
        <p:nvPicPr>
          <p:cNvPr id="2" name="Picture 2"/>
          <p:cNvPicPr>
            <a:picLocks noChangeAspect="1" noChangeArrowheads="1"/>
          </p:cNvPicPr>
          <p:nvPr/>
        </p:nvPicPr>
        <p:blipFill>
          <a:blip r:embed="rId2" cstate="print"/>
          <a:srcRect/>
          <a:stretch>
            <a:fillRect/>
          </a:stretch>
        </p:blipFill>
        <p:spPr bwMode="auto">
          <a:xfrm>
            <a:off x="465324" y="762000"/>
            <a:ext cx="7764276" cy="54768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20</a:t>
            </a:fld>
            <a:endParaRPr lang="en-US" dirty="0"/>
          </a:p>
        </p:txBody>
      </p:sp>
      <p:pic>
        <p:nvPicPr>
          <p:cNvPr id="3" name="Picture 1" descr="ch08imageslides_Page_22.png"/>
          <p:cNvPicPr>
            <a:picLocks noGrp="1" noChangeAspect="1"/>
          </p:cNvPicPr>
          <p:nvPr isPhoto="1"/>
        </p:nvPicPr>
        <p:blipFill>
          <a:blip r:embed="rId2" cstate="print"/>
          <a:srcRect/>
          <a:stretch>
            <a:fillRect/>
          </a:stretch>
        </p:blipFill>
        <p:spPr bwMode="auto">
          <a:xfrm>
            <a:off x="0" y="13827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21</a:t>
            </a:fld>
            <a:endParaRPr lang="en-US" dirty="0"/>
          </a:p>
        </p:txBody>
      </p:sp>
      <p:pic>
        <p:nvPicPr>
          <p:cNvPr id="3" name="Picture 1" descr="ch08imageslides_Page_23.png"/>
          <p:cNvPicPr>
            <a:picLocks noGrp="1" noChangeAspect="1"/>
          </p:cNvPicPr>
          <p:nvPr isPhoto="1"/>
        </p:nvPicPr>
        <p:blipFill>
          <a:blip r:embed="rId2" cstate="print"/>
          <a:srcRect/>
          <a:stretch>
            <a:fillRect/>
          </a:stretch>
        </p:blipFill>
        <p:spPr bwMode="auto">
          <a:xfrm>
            <a:off x="0" y="13065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22</a:t>
            </a:fld>
            <a:endParaRPr lang="en-US" dirty="0"/>
          </a:p>
        </p:txBody>
      </p:sp>
      <p:sp>
        <p:nvSpPr>
          <p:cNvPr id="3" name="Text Placeholder 2"/>
          <p:cNvSpPr txBox="1">
            <a:spLocks/>
          </p:cNvSpPr>
          <p:nvPr/>
        </p:nvSpPr>
        <p:spPr>
          <a:xfrm>
            <a:off x="457200" y="914400"/>
            <a:ext cx="8229600" cy="5092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program can declare a so-called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no-argument constructor</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is invoked without arguments. </a:t>
            </a:r>
          </a:p>
          <a:p>
            <a:pPr marL="800100" lvl="1" indent="-342900">
              <a:lnSpc>
                <a:spcPct val="90000"/>
              </a:lnSpc>
              <a:spcBef>
                <a:spcPct val="20000"/>
              </a:spcBef>
            </a:pPr>
            <a:r>
              <a:rPr lang="en-US" sz="2500" dirty="0" smtClean="0">
                <a:solidFill>
                  <a:srgbClr val="000000"/>
                </a:solidFill>
                <a:latin typeface="Times New Roman" pitchFamily="18" charset="0"/>
              </a:rPr>
              <a:t>e.g.,  </a:t>
            </a:r>
            <a:r>
              <a:rPr lang="en-US" sz="2500" dirty="0" smtClean="0">
                <a:solidFill>
                  <a:srgbClr val="0000FF"/>
                </a:solidFill>
              </a:rPr>
              <a:t>public Time2( )</a:t>
            </a:r>
            <a:endParaRPr kumimoji="0" lang="en-US" sz="2500" b="0" i="0" u="none" strike="noStrike" kern="1200" cap="none" spc="0" normalizeH="0" baseline="0" noProof="0" dirty="0" smtClean="0">
              <a:ln>
                <a:noFill/>
              </a:ln>
              <a:solidFill>
                <a:srgbClr val="0000FF"/>
              </a:solidFill>
              <a:effectLst/>
              <a:uLnTx/>
              <a:uFillTx/>
              <a:ea typeface="+mn-ea"/>
              <a:cs typeface="+mn-cs"/>
            </a:endParaRPr>
          </a:p>
          <a:p>
            <a:pPr marL="800100" lvl="1" indent="-342900">
              <a:lnSpc>
                <a:spcPct val="90000"/>
              </a:lnSpc>
              <a:spcBef>
                <a:spcPct val="20000"/>
              </a:spcBef>
              <a:buFont typeface="Times New Roman" pitchFamily="18"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Such a constructor simply initializes the object as specified in the constructor’s body. </a:t>
            </a:r>
            <a:endPar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tabLst/>
              <a:defRPr/>
            </a:pPr>
            <a:endParaRPr lang="en-US" sz="1100" dirty="0" smtClean="0">
              <a:solidFill>
                <a:srgbClr val="000000"/>
              </a:solidFill>
              <a:latin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Using </a:t>
            </a:r>
            <a:r>
              <a:rPr kumimoji="0" lang="en-US" sz="2500" b="0" i="0" u="none" strike="noStrike" kern="1200" cap="none" spc="0" normalizeH="0" baseline="0" noProof="0" dirty="0" smtClean="0">
                <a:ln>
                  <a:noFill/>
                </a:ln>
                <a:solidFill>
                  <a:srgbClr val="000000"/>
                </a:solidFill>
                <a:effectLst/>
                <a:uLnTx/>
                <a:uFillTx/>
                <a:latin typeface="Lucida Console" pitchFamily="49" charset="0"/>
                <a:ea typeface="+mn-ea"/>
                <a:cs typeface="+mn-cs"/>
              </a:rPr>
              <a:t>this</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 method-call syntax as the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first</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 in a constructor’s body invokes another constructor of the same class.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Popular way to reuse initialization code provided by another of the class’s constructors rather than defining similar code in the no-argument constructor’s body. </a:t>
            </a: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Once you declare any constructors in a class, the compiler will not provide a default constructor.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23</a:t>
            </a:fld>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257300" y="1495425"/>
            <a:ext cx="6591300" cy="231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24</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990600" y="1219200"/>
            <a:ext cx="6562725" cy="19431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066800" y="3762375"/>
            <a:ext cx="6524625" cy="195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25</a:t>
            </a:fld>
            <a:endParaRPr lang="en-US" dirty="0"/>
          </a:p>
        </p:txBody>
      </p:sp>
      <p:pic>
        <p:nvPicPr>
          <p:cNvPr id="3" name="Picture 1" descr="ch08imageslides_Page_32.png"/>
          <p:cNvPicPr>
            <a:picLocks noGrp="1" noChangeAspect="1"/>
          </p:cNvPicPr>
          <p:nvPr isPhoto="1"/>
        </p:nvPicPr>
        <p:blipFill>
          <a:blip r:embed="rId2" cstate="print"/>
          <a:srcRect/>
          <a:stretch>
            <a:fillRect/>
          </a:stretch>
        </p:blipFill>
        <p:spPr bwMode="auto">
          <a:xfrm>
            <a:off x="0" y="1306513"/>
            <a:ext cx="9144000" cy="5551487"/>
          </a:xfrm>
          <a:prstGeom prst="rect">
            <a:avLst/>
          </a:prstGeom>
          <a:noFill/>
          <a:ln w="9525">
            <a:noFill/>
            <a:miter lim="800000"/>
            <a:headEnd/>
            <a:tailEnd/>
          </a:ln>
        </p:spPr>
      </p:pic>
      <p:sp>
        <p:nvSpPr>
          <p:cNvPr id="6" name="Text Placeholder 2"/>
          <p:cNvSpPr txBox="1">
            <a:spLocks/>
          </p:cNvSpPr>
          <p:nvPr/>
        </p:nvSpPr>
        <p:spPr>
          <a:xfrm>
            <a:off x="381000" y="762000"/>
            <a:ext cx="8229600" cy="609600"/>
          </a:xfrm>
          <a:prstGeom prst="rect">
            <a:avLst/>
          </a:prstGeom>
        </p:spPr>
        <p:txBody>
          <a:bodyPr vert="horz" lIns="91440" tIns="45720" rIns="91440" bIns="45720" rtlCol="0">
            <a:normAutofit/>
          </a:bodyPr>
          <a:lstStyle/>
          <a:p>
            <a:pPr marL="342900" lvl="0" indent="-342900">
              <a:lnSpc>
                <a:spcPct val="90000"/>
              </a:lnSpc>
              <a:spcBef>
                <a:spcPct val="20000"/>
              </a:spcBef>
              <a:buFont typeface="Arial" pitchFamily="34" charset="0"/>
              <a:buChar char="•"/>
            </a:pPr>
            <a:r>
              <a:rPr lang="en-US" sz="2400" b="1" dirty="0" smtClean="0">
                <a:solidFill>
                  <a:srgbClr val="000000"/>
                </a:solidFill>
                <a:latin typeface="Times New Roman" pitchFamily="18" charset="0"/>
                <a:cs typeface="Times New Roman" pitchFamily="18" charset="0"/>
              </a:rPr>
              <a:t>Fig. 8.6:</a:t>
            </a:r>
            <a:r>
              <a:rPr lang="en-US" sz="2400" dirty="0" smtClean="0">
                <a:solidFill>
                  <a:srgbClr val="000000"/>
                </a:solidFill>
                <a:latin typeface="Times New Roman" pitchFamily="18" charset="0"/>
                <a:cs typeface="Times New Roman" pitchFamily="18" charset="0"/>
              </a:rPr>
              <a:t> Time2Test.java</a:t>
            </a:r>
            <a:endParaRPr lang="en-US" sz="2400"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26</a:t>
            </a:fld>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028700" y="4763"/>
            <a:ext cx="7086600" cy="684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27</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219200" y="762000"/>
            <a:ext cx="6619875" cy="1657350"/>
          </a:xfrm>
          <a:prstGeom prst="rect">
            <a:avLst/>
          </a:prstGeom>
          <a:noFill/>
          <a:ln w="9525">
            <a:noFill/>
            <a:miter lim="800000"/>
            <a:headEnd/>
            <a:tailEnd/>
          </a:ln>
        </p:spPr>
      </p:pic>
      <p:sp>
        <p:nvSpPr>
          <p:cNvPr id="4" name="Text Placeholder 2"/>
          <p:cNvSpPr txBox="1">
            <a:spLocks/>
          </p:cNvSpPr>
          <p:nvPr/>
        </p:nvSpPr>
        <p:spPr>
          <a:xfrm>
            <a:off x="609600" y="2819400"/>
            <a:ext cx="8001000" cy="37973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Q:</a:t>
            </a:r>
            <a:r>
              <a:rPr kumimoji="0" lang="en-US" sz="2400" b="1" i="0" u="none" strike="noStrike" kern="1200" cap="none" spc="0" normalizeH="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noProof="0" dirty="0" smtClean="0">
                <a:ln>
                  <a:noFill/>
                </a:ln>
                <a:solidFill>
                  <a:srgbClr val="000000"/>
                </a:solidFill>
                <a:effectLst/>
                <a:uLnTx/>
                <a:uFillTx/>
                <a:latin typeface="Times New Roman" pitchFamily="18" charset="0"/>
                <a:ea typeface="+mn-ea"/>
                <a:cs typeface="+mn-cs"/>
              </a:rPr>
              <a:t>How would we test whether this is true or not?</a:t>
            </a:r>
          </a:p>
          <a:p>
            <a:pPr marL="342900" marR="0" lvl="0" indent="-342900" algn="l" defTabSz="914400" rtl="0" eaLnBrk="1" fontAlgn="auto" latinLnBrk="0" hangingPunct="1">
              <a:lnSpc>
                <a:spcPct val="100000"/>
              </a:lnSpc>
              <a:spcBef>
                <a:spcPct val="20000"/>
              </a:spcBef>
              <a:spcAft>
                <a:spcPts val="0"/>
              </a:spcAft>
              <a:buClrTx/>
              <a:buSzTx/>
              <a:tabLst/>
              <a:defRPr/>
            </a:pPr>
            <a:r>
              <a:rPr lang="en-US" sz="2400" b="1" baseline="0" dirty="0" smtClean="0">
                <a:solidFill>
                  <a:srgbClr val="000000"/>
                </a:solidFill>
                <a:latin typeface="Times New Roman" pitchFamily="18" charset="0"/>
              </a:rPr>
              <a:t>A: </a:t>
            </a:r>
            <a:r>
              <a:rPr lang="en-US" sz="2400" baseline="0" dirty="0" smtClean="0">
                <a:solidFill>
                  <a:srgbClr val="000000"/>
                </a:solidFill>
                <a:latin typeface="Times New Roman" pitchFamily="18" charset="0"/>
              </a:rPr>
              <a:t>Create a sample Java application that has </a:t>
            </a:r>
            <a:r>
              <a:rPr lang="en-US" sz="2400" u="sng" baseline="0" dirty="0" smtClean="0">
                <a:solidFill>
                  <a:srgbClr val="000000"/>
                </a:solidFill>
                <a:latin typeface="Times New Roman" pitchFamily="18" charset="0"/>
              </a:rPr>
              <a:t>an object that references another object of the same class as itself</a:t>
            </a:r>
            <a:r>
              <a:rPr lang="en-US" sz="2400" baseline="0" dirty="0" smtClean="0">
                <a:solidFill>
                  <a:srgbClr val="000000"/>
                </a:solidFill>
                <a:latin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1100" baseline="0" dirty="0" smtClean="0">
              <a:solidFill>
                <a:srgbClr val="000000"/>
              </a:solidFill>
              <a:latin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noProof="0" dirty="0" smtClean="0">
                <a:ln>
                  <a:noFill/>
                </a:ln>
                <a:solidFill>
                  <a:srgbClr val="000000"/>
                </a:solidFill>
                <a:effectLst/>
                <a:uLnTx/>
                <a:uFillTx/>
                <a:latin typeface="Times New Roman" pitchFamily="18" charset="0"/>
                <a:ea typeface="+mn-ea"/>
                <a:cs typeface="+mn-cs"/>
              </a:rPr>
              <a:t>But, what does that mean exactly?</a:t>
            </a:r>
          </a:p>
          <a:p>
            <a:pPr marL="342900" indent="-342900">
              <a:spcBef>
                <a:spcPct val="20000"/>
              </a:spcBef>
            </a:pPr>
            <a:r>
              <a:rPr lang="en-US" sz="2400" baseline="0" dirty="0" smtClean="0">
                <a:solidFill>
                  <a:srgbClr val="000000"/>
                </a:solidFill>
                <a:latin typeface="Times New Roman" pitchFamily="18" charset="0"/>
              </a:rPr>
              <a:t>At least</a:t>
            </a:r>
            <a:r>
              <a:rPr lang="en-US" sz="2400" dirty="0" smtClean="0">
                <a:solidFill>
                  <a:srgbClr val="000000"/>
                </a:solidFill>
                <a:latin typeface="Times New Roman" pitchFamily="18" charset="0"/>
              </a:rPr>
              <a:t> two cases -</a:t>
            </a:r>
          </a:p>
          <a:p>
            <a:pPr marL="800100" lvl="1" indent="-342900">
              <a:spcBef>
                <a:spcPct val="20000"/>
              </a:spcBef>
            </a:pPr>
            <a:r>
              <a:rPr kumimoji="0" lang="en-US" sz="2400" i="0" u="none" strike="noStrike" kern="1200" cap="none" spc="0" normalizeH="0" baseline="0" noProof="0" dirty="0" smtClean="0">
                <a:ln>
                  <a:noFill/>
                </a:ln>
                <a:solidFill>
                  <a:srgbClr val="000000"/>
                </a:solidFill>
                <a:effectLst/>
                <a:uLnTx/>
                <a:uFillTx/>
                <a:latin typeface="Times New Roman" pitchFamily="18" charset="0"/>
                <a:ea typeface="+mn-ea"/>
                <a:cs typeface="+mn-cs"/>
              </a:rPr>
              <a:t>Case</a:t>
            </a:r>
            <a:r>
              <a:rPr kumimoji="0" lang="en-US" sz="2400" i="0" u="none" strike="noStrike" kern="1200" cap="none" spc="0" normalizeH="0" noProof="0" dirty="0" smtClean="0">
                <a:ln>
                  <a:noFill/>
                </a:ln>
                <a:solidFill>
                  <a:srgbClr val="000000"/>
                </a:solidFill>
                <a:effectLst/>
                <a:uLnTx/>
                <a:uFillTx/>
                <a:latin typeface="Times New Roman" pitchFamily="18" charset="0"/>
                <a:ea typeface="+mn-ea"/>
                <a:cs typeface="+mn-cs"/>
              </a:rPr>
              <a:t> 1: In the class definition of class A, there exists an instance variable of type class A.</a:t>
            </a:r>
          </a:p>
          <a:p>
            <a:pPr marL="800100" lvl="1" indent="-342900">
              <a:spcBef>
                <a:spcPct val="20000"/>
              </a:spcBef>
            </a:pPr>
            <a:r>
              <a:rPr lang="en-US" sz="2400" baseline="0" dirty="0" smtClean="0">
                <a:solidFill>
                  <a:srgbClr val="000000"/>
                </a:solidFill>
                <a:latin typeface="Times New Roman" pitchFamily="18" charset="0"/>
              </a:rPr>
              <a:t>Case 2: One</a:t>
            </a:r>
            <a:r>
              <a:rPr lang="en-US" sz="2400" dirty="0" smtClean="0">
                <a:solidFill>
                  <a:srgbClr val="000000"/>
                </a:solidFill>
                <a:latin typeface="Times New Roman" pitchFamily="18" charset="0"/>
              </a:rPr>
              <a:t> of the methods in class A has a local variable of type class A.</a:t>
            </a:r>
            <a:endParaRPr kumimoji="0" lang="en-US" sz="240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28</a:t>
            </a:fld>
            <a:endParaRPr lang="en-US" dirty="0"/>
          </a:p>
        </p:txBody>
      </p:sp>
      <p:sp>
        <p:nvSpPr>
          <p:cNvPr id="3" name="Text Placeholder 2"/>
          <p:cNvSpPr txBox="1">
            <a:spLocks/>
          </p:cNvSpPr>
          <p:nvPr/>
        </p:nvSpPr>
        <p:spPr>
          <a:xfrm>
            <a:off x="457200" y="1481138"/>
            <a:ext cx="8229600" cy="4767262"/>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Sample</a:t>
            </a:r>
            <a:r>
              <a:rPr lang="en-US" sz="2400" dirty="0" smtClean="0">
                <a:solidFill>
                  <a:srgbClr val="000000"/>
                </a:solidFill>
                <a:latin typeface="Times New Roman" pitchFamily="18" charset="0"/>
              </a:rPr>
              <a:t> </a:t>
            </a:r>
            <a:r>
              <a:rPr lang="en-US" sz="2400" dirty="0" smtClean="0">
                <a:solidFill>
                  <a:srgbClr val="000000"/>
                </a:solidFill>
                <a:latin typeface="Times New Roman" pitchFamily="18" charset="0"/>
              </a:rPr>
              <a:t>application</a:t>
            </a:r>
          </a:p>
          <a:p>
            <a:pPr marL="285750" lvl="1">
              <a:spcBef>
                <a:spcPct val="20000"/>
              </a:spcBef>
            </a:pPr>
            <a:r>
              <a:rPr lang="en-US" sz="1600" dirty="0" smtClean="0">
                <a:solidFill>
                  <a:srgbClr val="000000"/>
                </a:solidFill>
                <a:latin typeface="Times New Roman" pitchFamily="18" charset="0"/>
              </a:rPr>
              <a:t>(</a:t>
            </a:r>
            <a:r>
              <a:rPr lang="en-US" sz="1600" dirty="0" smtClean="0">
                <a:solidFill>
                  <a:srgbClr val="000000"/>
                </a:solidFill>
                <a:latin typeface="Times New Roman" pitchFamily="18" charset="0"/>
              </a:rPr>
              <a:t>in </a:t>
            </a:r>
            <a:r>
              <a:rPr lang="en-US" sz="1600" dirty="0" smtClean="0">
                <a:solidFill>
                  <a:srgbClr val="000000"/>
                </a:solidFill>
                <a:latin typeface="Times New Roman" pitchFamily="18" charset="0"/>
                <a:hlinkClick r:id="rId2"/>
              </a:rPr>
              <a:t>http://</a:t>
            </a:r>
            <a:r>
              <a:rPr lang="en-US" sz="1600" dirty="0" smtClean="0">
                <a:solidFill>
                  <a:srgbClr val="000000"/>
                </a:solidFill>
                <a:latin typeface="Times New Roman" pitchFamily="18" charset="0"/>
                <a:hlinkClick r:id="rId2"/>
              </a:rPr>
              <a:t>sce.uhcl.edu/yang/teaching/JavaProgrammingExamplesandRelatedTopics.htm#OOP</a:t>
            </a:r>
            <a:r>
              <a:rPr lang="en-US" sz="1600" dirty="0" smtClean="0">
                <a:solidFill>
                  <a:srgbClr val="000000"/>
                </a:solidFill>
                <a:latin typeface="Times New Roman" pitchFamily="18" charset="0"/>
              </a:rPr>
              <a:t>)</a:t>
            </a:r>
            <a:r>
              <a:rPr lang="en-US" sz="2400" dirty="0" smtClean="0">
                <a:solidFill>
                  <a:srgbClr val="000000"/>
                </a:solidFill>
                <a:latin typeface="Times New Roman" pitchFamily="18" charset="0"/>
              </a:rPr>
              <a:t> </a:t>
            </a:r>
            <a:endParaRPr kumimoji="0" lang="en-US" sz="2400" b="0" i="0" u="none" strike="noStrike" kern="1200" cap="none" spc="0" normalizeH="0" noProof="0" dirty="0" smtClean="0">
              <a:ln>
                <a:noFill/>
              </a:ln>
              <a:solidFill>
                <a:srgbClr val="000000"/>
              </a:solidFill>
              <a:effectLst/>
              <a:uLnTx/>
              <a:uFillTx/>
              <a:latin typeface="Times New Roman" pitchFamily="18" charset="0"/>
              <a:ea typeface="+mn-ea"/>
              <a:cs typeface="+mn-cs"/>
            </a:endParaRPr>
          </a:p>
          <a:p>
            <a:pPr marL="800100" lvl="1" indent="-342900">
              <a:spcBef>
                <a:spcPct val="20000"/>
              </a:spcBef>
            </a:pPr>
            <a:endParaRPr lang="en-US" sz="1050" dirty="0" smtClean="0">
              <a:hlinkClick r:id="rId3"/>
            </a:endParaRPr>
          </a:p>
          <a:p>
            <a:pPr marL="800100" lvl="1" indent="-342900">
              <a:spcBef>
                <a:spcPct val="20000"/>
              </a:spcBef>
            </a:pPr>
            <a:r>
              <a:rPr lang="en-US" sz="2400" dirty="0" smtClean="0">
                <a:hlinkClick r:id="rId3"/>
              </a:rPr>
              <a:t>AccessModifiersAndPackages.htm</a:t>
            </a:r>
            <a:r>
              <a:rPr lang="en-US" sz="2400" dirty="0" smtClean="0"/>
              <a:t> </a:t>
            </a:r>
          </a:p>
          <a:p>
            <a:pPr marL="800100" lvl="1" indent="-342900">
              <a:spcBef>
                <a:spcPct val="20000"/>
              </a:spcBef>
            </a:pPr>
            <a:r>
              <a:rPr lang="en-US" sz="2400" dirty="0" smtClean="0"/>
              <a:t>// </a:t>
            </a:r>
            <a:r>
              <a:rPr lang="en-US" sz="2400" dirty="0" smtClean="0"/>
              <a:t>test access modifiers of instance variables and classes of the same </a:t>
            </a:r>
            <a:r>
              <a:rPr lang="en-US" sz="2400" dirty="0" smtClean="0"/>
              <a:t>package</a:t>
            </a:r>
          </a:p>
          <a:p>
            <a:pPr marL="342900" lvl="0" indent="-342900">
              <a:spcBef>
                <a:spcPct val="20000"/>
              </a:spcBef>
            </a:pPr>
            <a:endParaRPr lang="en-US" sz="500" dirty="0" smtClean="0">
              <a:solidFill>
                <a:srgbClr val="000000"/>
              </a:solidFill>
              <a:latin typeface="Times New Roman" pitchFamily="18" charset="0"/>
            </a:endParaRPr>
          </a:p>
          <a:p>
            <a:pPr marL="800100" lvl="1" indent="-342900">
              <a:spcBef>
                <a:spcPct val="20000"/>
              </a:spcBef>
              <a:buFont typeface="Wingdings" pitchFamily="2" charset="2"/>
              <a:buChar char="Ø"/>
            </a:pPr>
            <a:r>
              <a:rPr lang="en-US" sz="2400" dirty="0" smtClean="0">
                <a:solidFill>
                  <a:srgbClr val="000000"/>
                </a:solidFill>
                <a:latin typeface="Times New Roman" pitchFamily="18" charset="0"/>
              </a:rPr>
              <a:t>A </a:t>
            </a:r>
            <a:r>
              <a:rPr lang="en-US" sz="2400" b="1" dirty="0" smtClean="0">
                <a:solidFill>
                  <a:srgbClr val="000000"/>
                </a:solidFill>
                <a:latin typeface="Times New Roman" pitchFamily="18" charset="0"/>
              </a:rPr>
              <a:t>package </a:t>
            </a:r>
            <a:r>
              <a:rPr lang="en-US" sz="2400" dirty="0" smtClean="0">
                <a:solidFill>
                  <a:srgbClr val="000000"/>
                </a:solidFill>
                <a:latin typeface="Times New Roman" pitchFamily="18" charset="0"/>
              </a:rPr>
              <a:t>in Java’s class hierarchy </a:t>
            </a:r>
            <a:r>
              <a:rPr lang="en-US" sz="2400" dirty="0" smtClean="0">
                <a:solidFill>
                  <a:srgbClr val="000000"/>
                </a:solidFill>
                <a:latin typeface="Times New Roman" pitchFamily="18" charset="0"/>
              </a:rPr>
              <a:t>is a folder of related Java classes.</a:t>
            </a:r>
          </a:p>
          <a:p>
            <a:pPr marL="342900" lvl="0" indent="-342900">
              <a:spcBef>
                <a:spcPct val="20000"/>
              </a:spcBef>
            </a:pPr>
            <a:endParaRPr lang="en-US" sz="1400" dirty="0" smtClean="0">
              <a:solidFill>
                <a:srgbClr val="000000"/>
              </a:solidFill>
              <a:latin typeface="Times New Roman" pitchFamily="18" charset="0"/>
            </a:endParaRPr>
          </a:p>
          <a:p>
            <a:pPr marL="342900" lvl="0" indent="-342900">
              <a:spcBef>
                <a:spcPct val="20000"/>
              </a:spcBef>
              <a:buFont typeface="Arial" pitchFamily="34" charset="0"/>
              <a:buChar char="•"/>
            </a:pPr>
            <a:r>
              <a:rPr lang="en-US" sz="2400" b="1" dirty="0" smtClean="0">
                <a:solidFill>
                  <a:srgbClr val="000000"/>
                </a:solidFill>
                <a:latin typeface="Times New Roman" pitchFamily="18" charset="0"/>
              </a:rPr>
              <a:t>Exercise: </a:t>
            </a:r>
            <a:r>
              <a:rPr lang="en-US" sz="2400" dirty="0" smtClean="0">
                <a:solidFill>
                  <a:srgbClr val="000000"/>
                </a:solidFill>
                <a:latin typeface="Times New Roman" pitchFamily="18" charset="0"/>
              </a:rPr>
              <a:t>Run the sample application and examine the source codes and the output. Determine whether Observation 8.3 (above) is true or false.</a:t>
            </a:r>
            <a:endParaRPr lang="en-US" sz="2400" b="1" dirty="0" smtClean="0">
              <a:solidFill>
                <a:srgbClr val="000000"/>
              </a:solidFill>
              <a:latin typeface="Times New Roman" pitchFamily="18" charset="0"/>
            </a:endParaRPr>
          </a:p>
          <a:p>
            <a:pPr marL="342900" indent="-342900">
              <a:spcBef>
                <a:spcPct val="20000"/>
              </a:spcBef>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29</a:t>
            </a:fld>
            <a:endParaRPr lang="en-US" dirty="0"/>
          </a:p>
        </p:txBody>
      </p:sp>
      <p:sp>
        <p:nvSpPr>
          <p:cNvPr id="3" name="Title 1"/>
          <p:cNvSpPr>
            <a:spLocks noGrp="1"/>
          </p:cNvSpPr>
          <p:nvPr>
            <p:ph type="title"/>
          </p:nvPr>
        </p:nvSpPr>
        <p:spPr>
          <a:xfrm>
            <a:off x="457200" y="609600"/>
            <a:ext cx="8229600" cy="1143000"/>
          </a:xfrm>
        </p:spPr>
        <p:txBody>
          <a:bodyPr>
            <a:normAutofit/>
          </a:bodyPr>
          <a:lstStyle/>
          <a:p>
            <a:pPr eaLnBrk="1" fontAlgn="auto" hangingPunct="1">
              <a:spcAft>
                <a:spcPts val="0"/>
              </a:spcAft>
              <a:defRPr/>
            </a:pPr>
            <a:r>
              <a:rPr lang="en-US" sz="3600" dirty="0" smtClean="0">
                <a:solidFill>
                  <a:srgbClr val="24B5A1"/>
                </a:solidFill>
                <a:latin typeface="Arial"/>
              </a:rPr>
              <a:t>8.7  </a:t>
            </a:r>
            <a:r>
              <a:rPr lang="en-US" sz="3600" dirty="0" smtClean="0">
                <a:solidFill>
                  <a:srgbClr val="3380E6"/>
                </a:solidFill>
                <a:latin typeface="Arial"/>
              </a:rPr>
              <a:t>Notes on </a:t>
            </a:r>
            <a:r>
              <a:rPr lang="en-US" sz="3600" i="1" dirty="0" smtClean="0">
                <a:solidFill>
                  <a:srgbClr val="3380E6"/>
                </a:solidFill>
                <a:latin typeface="Arial"/>
              </a:rPr>
              <a:t>Set and Get Methods</a:t>
            </a:r>
          </a:p>
        </p:txBody>
      </p:sp>
      <p:sp>
        <p:nvSpPr>
          <p:cNvPr id="4" name="Text Placeholder 2"/>
          <p:cNvSpPr txBox="1">
            <a:spLocks/>
          </p:cNvSpPr>
          <p:nvPr/>
        </p:nvSpPr>
        <p:spPr>
          <a:xfrm>
            <a:off x="457200" y="2222500"/>
            <a:ext cx="8229600" cy="39497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Classes often provide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public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methods to allow clients of the class to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set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(i.e., assign values to) or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get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(i.e., obtain the values of)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private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instance variables.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Set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methods are also commonly called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mutator methods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because they typically change an object’s state—i.e., modify the values of instance variables.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Get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methods are also commonly called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accessor methods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query methods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a:t>
            </a:fld>
            <a:endParaRPr lang="en-US" dirty="0"/>
          </a:p>
        </p:txBody>
      </p:sp>
      <p:sp>
        <p:nvSpPr>
          <p:cNvPr id="3" name="Title 1"/>
          <p:cNvSpPr>
            <a:spLocks noGrp="1"/>
          </p:cNvSpPr>
          <p:nvPr>
            <p:ph type="title"/>
          </p:nvPr>
        </p:nvSpPr>
        <p:spPr>
          <a:xfrm>
            <a:off x="457200" y="715962"/>
            <a:ext cx="8229600" cy="808038"/>
          </a:xfrm>
        </p:spPr>
        <p:txBody>
          <a:bodyPr>
            <a:normAutofit/>
          </a:bodyPr>
          <a:lstStyle/>
          <a:p>
            <a:pPr eaLnBrk="1" fontAlgn="auto" hangingPunct="1">
              <a:spcAft>
                <a:spcPts val="0"/>
              </a:spcAft>
              <a:defRPr/>
            </a:pPr>
            <a:r>
              <a:rPr lang="en-US" sz="4000" dirty="0" smtClean="0">
                <a:solidFill>
                  <a:srgbClr val="24B5A1"/>
                </a:solidFill>
                <a:latin typeface="Arial"/>
              </a:rPr>
              <a:t>Outline</a:t>
            </a:r>
            <a:endParaRPr lang="en-US" sz="4000" dirty="0" smtClean="0">
              <a:solidFill>
                <a:srgbClr val="3380E6"/>
              </a:solidFill>
              <a:latin typeface="Arial"/>
            </a:endParaRPr>
          </a:p>
        </p:txBody>
      </p:sp>
      <p:sp>
        <p:nvSpPr>
          <p:cNvPr id="4" name="Text Placeholder 2"/>
          <p:cNvSpPr txBox="1">
            <a:spLocks/>
          </p:cNvSpPr>
          <p:nvPr/>
        </p:nvSpPr>
        <p:spPr>
          <a:xfrm>
            <a:off x="457200" y="1993900"/>
            <a:ext cx="8229600" cy="41783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Review: building classes, controlling access to members of a class, creating constructors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Composition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 capability that allows a class to have references to objects of other classes as members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Lucida Console" pitchFamily="49" charset="0"/>
                <a:ea typeface="+mn-ea"/>
                <a:cs typeface="+mn-cs"/>
              </a:rPr>
              <a:t>enum</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types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Lucida Console" pitchFamily="49" charset="0"/>
                <a:ea typeface="+mn-ea"/>
                <a:cs typeface="+mn-cs"/>
              </a:rPr>
              <a:t>static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 members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Lucida Console" pitchFamily="49" charset="0"/>
                <a:ea typeface="+mn-ea"/>
                <a:cs typeface="+mn-cs"/>
              </a:rPr>
              <a:t>final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instance variables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How to organize classes in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packages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help manage large applications and promote reuse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30</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It would seem that providing </a:t>
            </a:r>
            <a:r>
              <a:rPr kumimoji="0" lang="en-US" sz="2500" b="0" i="1" u="none" strike="noStrike" kern="1200" cap="none" spc="0" normalizeH="0" baseline="0" noProof="0" dirty="0" smtClean="0">
                <a:ln>
                  <a:noFill/>
                </a:ln>
                <a:solidFill>
                  <a:srgbClr val="000000"/>
                </a:solidFill>
                <a:effectLst/>
                <a:uLnTx/>
                <a:uFillTx/>
                <a:latin typeface="Times New Roman" pitchFamily="18" charset="0"/>
                <a:ea typeface="+mn-ea"/>
                <a:cs typeface="+mn-cs"/>
              </a:rPr>
              <a:t>set </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and</a:t>
            </a:r>
            <a:r>
              <a:rPr kumimoji="0" lang="en-US" sz="25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get </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capabilities is essentially the same as making the instance variables </a:t>
            </a:r>
            <a:r>
              <a:rPr kumimoji="0" lang="en-US" sz="2500" b="0" i="0" u="none" strike="noStrike" kern="1200" cap="none" spc="0" normalizeH="0" baseline="0" noProof="0" dirty="0" smtClean="0">
                <a:ln>
                  <a:noFill/>
                </a:ln>
                <a:solidFill>
                  <a:srgbClr val="000000"/>
                </a:solidFill>
                <a:effectLst/>
                <a:uLnTx/>
                <a:uFillTx/>
                <a:latin typeface="Lucida Console" pitchFamily="49" charset="0"/>
                <a:ea typeface="+mn-ea"/>
                <a:cs typeface="+mn-cs"/>
              </a:rPr>
              <a:t>public</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a:t>
            </a:r>
            <a:r>
              <a:rPr kumimoji="0" lang="en-US" sz="2100" b="0" i="0" u="none" strike="noStrike" kern="1200" cap="none" spc="0" normalizeH="0" baseline="0" noProof="0" dirty="0" smtClean="0">
                <a:ln>
                  <a:noFill/>
                </a:ln>
                <a:solidFill>
                  <a:srgbClr val="000000"/>
                </a:solidFill>
                <a:effectLst/>
                <a:uLnTx/>
                <a:uFillTx/>
                <a:latin typeface="Lucida Console" pitchFamily="49" charset="0"/>
                <a:ea typeface="+mn-ea"/>
                <a:cs typeface="+mn-cs"/>
              </a:rPr>
              <a:t>public</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instance variable can be read or written by any method that has a reference to an object that contains that variable.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an instance variable is declared </a:t>
            </a:r>
            <a:r>
              <a:rPr kumimoji="0" lang="en-US" sz="2100" b="0" i="0" u="none" strike="noStrike" kern="1200" cap="none" spc="0" normalizeH="0" baseline="0" noProof="0" dirty="0" smtClean="0">
                <a:ln>
                  <a:noFill/>
                </a:ln>
                <a:solidFill>
                  <a:srgbClr val="000000"/>
                </a:solidFill>
                <a:effectLst/>
                <a:uLnTx/>
                <a:uFillTx/>
                <a:latin typeface="Lucida Console" pitchFamily="49" charset="0"/>
                <a:ea typeface="+mn-ea"/>
                <a:cs typeface="+mn-cs"/>
              </a:rPr>
              <a:t>private</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 </a:t>
            </a:r>
            <a:r>
              <a:rPr kumimoji="0" lang="en-US" sz="2100" b="0" i="0" u="none" strike="noStrike" kern="1200" cap="none" spc="0" normalizeH="0" baseline="0" noProof="0" dirty="0" smtClean="0">
                <a:ln>
                  <a:noFill/>
                </a:ln>
                <a:solidFill>
                  <a:srgbClr val="000000"/>
                </a:solidFill>
                <a:effectLst/>
                <a:uLnTx/>
                <a:uFillTx/>
                <a:latin typeface="Lucida Console" pitchFamily="49" charset="0"/>
                <a:ea typeface="+mn-ea"/>
                <a:cs typeface="+mn-cs"/>
              </a:rPr>
              <a:t>public</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100" b="0" i="1" u="none" strike="noStrike" kern="1200" cap="none" spc="0" normalizeH="0" baseline="0" noProof="0" dirty="0" smtClean="0">
                <a:ln>
                  <a:noFill/>
                </a:ln>
                <a:solidFill>
                  <a:srgbClr val="000000"/>
                </a:solidFill>
                <a:effectLst/>
                <a:uLnTx/>
                <a:uFillTx/>
                <a:latin typeface="Times New Roman" pitchFamily="18" charset="0"/>
                <a:ea typeface="+mn-ea"/>
                <a:cs typeface="+mn-cs"/>
              </a:rPr>
              <a:t>get </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method certainly allows other methods to access it, but the </a:t>
            </a:r>
            <a:r>
              <a:rPr kumimoji="0" lang="en-US" sz="2100" b="0" i="1" u="none" strike="noStrike" kern="1200" cap="none" spc="0" normalizeH="0" baseline="0" noProof="0" dirty="0" smtClean="0">
                <a:ln>
                  <a:noFill/>
                </a:ln>
                <a:solidFill>
                  <a:srgbClr val="000000"/>
                </a:solidFill>
                <a:effectLst/>
                <a:uLnTx/>
                <a:uFillTx/>
                <a:latin typeface="Times New Roman" pitchFamily="18" charset="0"/>
                <a:ea typeface="+mn-ea"/>
                <a:cs typeface="+mn-cs"/>
              </a:rPr>
              <a:t>get</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 can control how the client can access it.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a:t>
            </a:r>
            <a:r>
              <a:rPr kumimoji="0" lang="en-US" sz="2100" b="0" i="0" u="none" strike="noStrike" kern="1200" cap="none" spc="0" normalizeH="0" baseline="0" noProof="0" dirty="0" smtClean="0">
                <a:ln>
                  <a:noFill/>
                </a:ln>
                <a:solidFill>
                  <a:srgbClr val="000000"/>
                </a:solidFill>
                <a:effectLst/>
                <a:uLnTx/>
                <a:uFillTx/>
                <a:latin typeface="Lucida Console" pitchFamily="49" charset="0"/>
                <a:ea typeface="+mn-ea"/>
                <a:cs typeface="+mn-cs"/>
              </a:rPr>
              <a:t>public</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100" b="0" i="1" u="none" strike="noStrike" kern="1200" cap="none" spc="0" normalizeH="0" baseline="0" noProof="0" dirty="0" smtClean="0">
                <a:ln>
                  <a:noFill/>
                </a:ln>
                <a:solidFill>
                  <a:srgbClr val="000000"/>
                </a:solidFill>
                <a:effectLst/>
                <a:uLnTx/>
                <a:uFillTx/>
                <a:latin typeface="Times New Roman" pitchFamily="18" charset="0"/>
                <a:ea typeface="+mn-ea"/>
                <a:cs typeface="+mn-cs"/>
              </a:rPr>
              <a:t>set </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method can—and should—carefully scrutinize at-tempts to modify the variable’s value to ensure valid values.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Although </a:t>
            </a:r>
            <a:r>
              <a:rPr kumimoji="0" lang="en-US" sz="2500" b="0" i="1" u="none" strike="noStrike" kern="1200" cap="none" spc="0" normalizeH="0" baseline="0" noProof="0" dirty="0" smtClean="0">
                <a:ln>
                  <a:noFill/>
                </a:ln>
                <a:solidFill>
                  <a:srgbClr val="000000"/>
                </a:solidFill>
                <a:effectLst/>
                <a:uLnTx/>
                <a:uFillTx/>
                <a:latin typeface="Times New Roman" pitchFamily="18" charset="0"/>
                <a:ea typeface="+mn-ea"/>
                <a:cs typeface="+mn-cs"/>
              </a:rPr>
              <a:t>set </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and</a:t>
            </a:r>
            <a:r>
              <a:rPr kumimoji="0" lang="en-US" sz="25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get </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methods provide access to </a:t>
            </a:r>
            <a:r>
              <a:rPr kumimoji="0" lang="en-US" sz="2500" b="0" i="0" u="none" strike="noStrike" kern="1200" cap="none" spc="0" normalizeH="0" baseline="0" noProof="0" dirty="0" smtClean="0">
                <a:ln>
                  <a:noFill/>
                </a:ln>
                <a:solidFill>
                  <a:srgbClr val="000000"/>
                </a:solidFill>
                <a:effectLst/>
                <a:uLnTx/>
                <a:uFillTx/>
                <a:latin typeface="Lucida Console" pitchFamily="49" charset="0"/>
                <a:ea typeface="+mn-ea"/>
                <a:cs typeface="+mn-cs"/>
              </a:rPr>
              <a:t>private</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data, it is restricted by the implementation of the methods</a:t>
            </a:r>
            <a:r>
              <a:rPr kumimoji="0" lang="en-US" sz="25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31</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Validity Checking in </a:t>
            </a:r>
            <a:r>
              <a:rPr kumimoji="0" lang="en-US" sz="2400" b="1" i="1"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Set</a:t>
            </a:r>
            <a:r>
              <a:rPr kumimoji="0" lang="en-US" sz="2400" b="1"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Methods</a:t>
            </a:r>
          </a:p>
          <a:p>
            <a:pPr marL="463550" lvl="1" indent="-6350">
              <a:lnSpc>
                <a:spcPct val="90000"/>
              </a:lnSpc>
              <a:spcBef>
                <a:spcPct val="20000"/>
              </a:spcBef>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benefits of data integrity do not follow automatically simply because instance variables are declared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private</a:t>
            </a:r>
          </a:p>
          <a:p>
            <a:pPr marL="463550" lvl="1" indent="-6350">
              <a:lnSpc>
                <a:spcPct val="90000"/>
              </a:lnSpc>
              <a:spcBef>
                <a:spcPct val="20000"/>
              </a:spcBef>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you must provide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validity checking</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sz="1400" b="1"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Predicate Methods</a:t>
            </a:r>
          </a:p>
          <a:p>
            <a:pPr marL="463550" lvl="1" indent="-6350">
              <a:lnSpc>
                <a:spcPct val="90000"/>
              </a:lnSpc>
              <a:spcBef>
                <a:spcPct val="20000"/>
              </a:spcBef>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Another common use for accessor methods is to test whether a condition is true or false — such methods are often called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predicate methods.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Example: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ArrayList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isEmpty()</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 which returns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true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if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ArrayList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empty.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32</a:t>
            </a:fld>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219200" y="1066800"/>
            <a:ext cx="6619875"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33</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143000" y="790575"/>
            <a:ext cx="6619875" cy="1724025"/>
          </a:xfrm>
          <a:prstGeom prst="rect">
            <a:avLst/>
          </a:prstGeom>
          <a:noFill/>
          <a:ln w="9525">
            <a:noFill/>
            <a:miter lim="800000"/>
            <a:headEnd/>
            <a:tailEnd/>
          </a:ln>
        </p:spPr>
      </p:pic>
      <p:sp>
        <p:nvSpPr>
          <p:cNvPr id="4" name="Text Placeholder 2"/>
          <p:cNvSpPr txBox="1">
            <a:spLocks/>
          </p:cNvSpPr>
          <p:nvPr/>
        </p:nvSpPr>
        <p:spPr>
          <a:xfrm>
            <a:off x="457200" y="3962400"/>
            <a:ext cx="8229600" cy="2514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2300" dirty="0" smtClean="0">
                <a:latin typeface="Times New Roman" pitchFamily="18" charset="0"/>
              </a:rPr>
              <a:t>When developing a software, try your best to reduce future </a:t>
            </a:r>
            <a:r>
              <a:rPr lang="en-US" sz="2300" dirty="0" smtClean="0">
                <a:solidFill>
                  <a:srgbClr val="0000FF"/>
                </a:solidFill>
                <a:latin typeface="Times New Roman" pitchFamily="18" charset="0"/>
              </a:rPr>
              <a:t>software </a:t>
            </a:r>
            <a:r>
              <a:rPr lang="en-US" sz="2300" dirty="0" smtClean="0">
                <a:solidFill>
                  <a:srgbClr val="0000FF"/>
                </a:solidFill>
                <a:latin typeface="Times New Roman" pitchFamily="18" charset="0"/>
              </a:rPr>
              <a:t>maintenance </a:t>
            </a:r>
            <a:r>
              <a:rPr lang="en-US" sz="2300" dirty="0" smtClean="0">
                <a:solidFill>
                  <a:srgbClr val="000000"/>
                </a:solidFill>
                <a:latin typeface="Times New Roman" pitchFamily="18" charset="0"/>
              </a:rPr>
              <a:t>overhead.</a:t>
            </a:r>
            <a:endPar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800100" lvl="1" indent="-342900">
              <a:lnSpc>
                <a:spcPct val="90000"/>
              </a:lnSpc>
              <a:spcBef>
                <a:spcPct val="20000"/>
              </a:spcBef>
              <a:buFont typeface="Times New Roman" pitchFamily="18"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How much change would a single change invoke ?</a:t>
            </a:r>
          </a:p>
          <a:p>
            <a:pPr marL="800100" lvl="1" indent="-342900">
              <a:lnSpc>
                <a:spcPct val="90000"/>
              </a:lnSpc>
              <a:spcBef>
                <a:spcPct val="20000"/>
              </a:spcBef>
              <a:buFont typeface="Times New Roman" pitchFamily="18" charset="0"/>
              <a:buChar cha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300" b="1" i="0" u="none" strike="noStrike" kern="1200" cap="none" spc="0" normalizeH="0" baseline="0" noProof="0" dirty="0" smtClean="0">
                <a:ln>
                  <a:noFill/>
                </a:ln>
                <a:solidFill>
                  <a:srgbClr val="000000"/>
                </a:solidFill>
                <a:effectLst/>
                <a:uLnTx/>
                <a:uFillTx/>
                <a:latin typeface="Times New Roman" pitchFamily="18" charset="0"/>
                <a:ea typeface="+mn-ea"/>
                <a:cs typeface="+mn-cs"/>
              </a:rPr>
              <a:t>Two rules</a:t>
            </a:r>
            <a:r>
              <a:rPr kumimoji="0" lang="en-US" sz="2300" b="1" i="0" u="none" strike="noStrike" kern="1200" cap="none" spc="0" normalizeH="0" noProof="0" dirty="0" smtClean="0">
                <a:ln>
                  <a:noFill/>
                </a:ln>
                <a:solidFill>
                  <a:srgbClr val="000000"/>
                </a:solidFill>
                <a:effectLst/>
                <a:uLnTx/>
                <a:uFillTx/>
                <a:latin typeface="Times New Roman" pitchFamily="18" charset="0"/>
                <a:ea typeface="+mn-ea"/>
                <a:cs typeface="+mn-cs"/>
              </a:rPr>
              <a:t> of thumb </a:t>
            </a:r>
            <a:r>
              <a:rPr kumimoji="0" lang="en-US" sz="2300" i="0" u="none" strike="noStrike" kern="1200" cap="none" spc="0" normalizeH="0" noProof="0" dirty="0" smtClean="0">
                <a:ln>
                  <a:noFill/>
                </a:ln>
                <a:solidFill>
                  <a:srgbClr val="000000"/>
                </a:solidFill>
                <a:effectLst/>
                <a:uLnTx/>
                <a:uFillTx/>
                <a:latin typeface="Times New Roman" pitchFamily="18" charset="0"/>
                <a:ea typeface="+mn-ea"/>
                <a:cs typeface="+mn-cs"/>
              </a:rPr>
              <a:t>(next slide)</a:t>
            </a:r>
            <a:endPar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
        <p:nvSpPr>
          <p:cNvPr id="6" name="Title 1"/>
          <p:cNvSpPr>
            <a:spLocks noGrp="1"/>
          </p:cNvSpPr>
          <p:nvPr>
            <p:ph type="title"/>
          </p:nvPr>
        </p:nvSpPr>
        <p:spPr>
          <a:xfrm>
            <a:off x="381000" y="3094038"/>
            <a:ext cx="8229600" cy="792162"/>
          </a:xfrm>
        </p:spPr>
        <p:txBody>
          <a:bodyPr>
            <a:noAutofit/>
          </a:bodyPr>
          <a:lstStyle/>
          <a:p>
            <a:pPr eaLnBrk="1" fontAlgn="auto" hangingPunct="1">
              <a:spcAft>
                <a:spcPts val="0"/>
              </a:spcAft>
              <a:defRPr/>
            </a:pPr>
            <a:r>
              <a:rPr lang="en-US" sz="3200" dirty="0" smtClean="0">
                <a:solidFill>
                  <a:srgbClr val="3380E6"/>
                </a:solidFill>
                <a:latin typeface="Arial"/>
              </a:rPr>
              <a:t>A few words about </a:t>
            </a:r>
            <a:r>
              <a:rPr lang="en-US" sz="3200" b="1" i="1" dirty="0" smtClean="0">
                <a:solidFill>
                  <a:srgbClr val="3380E6"/>
                </a:solidFill>
                <a:latin typeface="Arial"/>
              </a:rPr>
              <a:t>software maintenance</a:t>
            </a:r>
            <a:endParaRPr lang="en-US" sz="3200" b="1" dirty="0" smtClean="0">
              <a:solidFill>
                <a:srgbClr val="3380E6"/>
              </a:solidFill>
              <a:latin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34</a:t>
            </a:fld>
            <a:endParaRPr lang="en-US" dirty="0"/>
          </a:p>
        </p:txBody>
      </p:sp>
      <p:sp>
        <p:nvSpPr>
          <p:cNvPr id="4" name="Text Placeholder 2"/>
          <p:cNvSpPr txBox="1">
            <a:spLocks/>
          </p:cNvSpPr>
          <p:nvPr/>
        </p:nvSpPr>
        <p:spPr>
          <a:xfrm>
            <a:off x="457200" y="914400"/>
            <a:ext cx="8229600" cy="5562600"/>
          </a:xfrm>
          <a:prstGeom prst="rect">
            <a:avLst/>
          </a:prstGeom>
        </p:spPr>
        <p:txBody>
          <a:bodyPr vert="horz" lIns="91440" tIns="45720" rIns="91440" bIns="45720" rtlCol="0">
            <a:normAutofit lnSpcReduction="10000"/>
          </a:bodyPr>
          <a:lstStyle/>
          <a:p>
            <a:pPr marL="342900" lvl="0" indent="-342900">
              <a:lnSpc>
                <a:spcPct val="90000"/>
              </a:lnSpc>
              <a:spcBef>
                <a:spcPct val="20000"/>
              </a:spcBef>
              <a:buFont typeface="Arial" pitchFamily="34" charset="0"/>
              <a:buChar char="•"/>
              <a:defRPr/>
            </a:pPr>
            <a:r>
              <a:rPr lang="en-US" sz="2300" b="1" dirty="0" smtClean="0">
                <a:solidFill>
                  <a:srgbClr val="000000"/>
                </a:solidFill>
                <a:latin typeface="Times New Roman" pitchFamily="18" charset="0"/>
              </a:rPr>
              <a:t>Rule </a:t>
            </a:r>
            <a:r>
              <a:rPr lang="en-US" sz="2300" b="1" dirty="0" smtClean="0">
                <a:solidFill>
                  <a:srgbClr val="000000"/>
                </a:solidFill>
                <a:latin typeface="Times New Roman" pitchFamily="18" charset="0"/>
              </a:rPr>
              <a:t>#1</a:t>
            </a:r>
            <a:r>
              <a:rPr lang="en-US" sz="2300" b="1" dirty="0" smtClean="0">
                <a:solidFill>
                  <a:srgbClr val="000000"/>
                </a:solidFill>
                <a:latin typeface="Times New Roman" pitchFamily="18" charset="0"/>
              </a:rPr>
              <a:t>: </a:t>
            </a:r>
            <a:endParaRPr lang="en-US" sz="2300" b="1" dirty="0" smtClean="0">
              <a:solidFill>
                <a:srgbClr val="000000"/>
              </a:solidFill>
              <a:latin typeface="Times New Roman" pitchFamily="18" charset="0"/>
            </a:endParaRPr>
          </a:p>
          <a:p>
            <a:pPr marL="463550" lvl="1" indent="-6350">
              <a:lnSpc>
                <a:spcPct val="90000"/>
              </a:lnSpc>
              <a:spcBef>
                <a:spcPct val="20000"/>
              </a:spcBef>
              <a:defRPr/>
            </a:pPr>
            <a:r>
              <a:rPr lang="en-US" sz="2300" dirty="0" smtClean="0">
                <a:solidFill>
                  <a:srgbClr val="000000"/>
                </a:solidFill>
                <a:latin typeface="Times New Roman" pitchFamily="18" charset="0"/>
              </a:rPr>
              <a:t>Member </a:t>
            </a:r>
            <a:r>
              <a:rPr lang="en-US" sz="2300" dirty="0" smtClean="0">
                <a:solidFill>
                  <a:srgbClr val="000000"/>
                </a:solidFill>
                <a:latin typeface="Times New Roman" pitchFamily="18" charset="0"/>
              </a:rPr>
              <a:t>methods of a class can access the class’s </a:t>
            </a:r>
            <a:r>
              <a:rPr lang="en-US" sz="2300" dirty="0" smtClean="0">
                <a:solidFill>
                  <a:srgbClr val="0000FF"/>
                </a:solidFill>
                <a:latin typeface="Times New Roman" pitchFamily="18" charset="0"/>
              </a:rPr>
              <a:t>private</a:t>
            </a:r>
            <a:r>
              <a:rPr lang="en-US" sz="2300" dirty="0" smtClean="0">
                <a:solidFill>
                  <a:srgbClr val="000000"/>
                </a:solidFill>
                <a:latin typeface="Times New Roman" pitchFamily="18" charset="0"/>
              </a:rPr>
              <a:t> data directly without calling the </a:t>
            </a:r>
            <a:r>
              <a:rPr lang="en-US" sz="2300" i="1" dirty="0" smtClean="0">
                <a:solidFill>
                  <a:srgbClr val="0000FF"/>
                </a:solidFill>
                <a:latin typeface="Times New Roman" pitchFamily="18" charset="0"/>
              </a:rPr>
              <a:t>set</a:t>
            </a:r>
            <a:r>
              <a:rPr lang="en-US" sz="2300" i="1" dirty="0" smtClean="0">
                <a:solidFill>
                  <a:srgbClr val="000000"/>
                </a:solidFill>
                <a:latin typeface="Times New Roman" pitchFamily="18" charset="0"/>
              </a:rPr>
              <a:t> </a:t>
            </a:r>
            <a:r>
              <a:rPr lang="en-US" sz="2300" dirty="0" smtClean="0">
                <a:solidFill>
                  <a:srgbClr val="000000"/>
                </a:solidFill>
                <a:latin typeface="Times New Roman" pitchFamily="18" charset="0"/>
              </a:rPr>
              <a:t>and</a:t>
            </a:r>
            <a:r>
              <a:rPr lang="en-US" sz="2300" i="1" dirty="0" smtClean="0">
                <a:solidFill>
                  <a:srgbClr val="000000"/>
                </a:solidFill>
                <a:latin typeface="Times New Roman" pitchFamily="18" charset="0"/>
              </a:rPr>
              <a:t> </a:t>
            </a:r>
            <a:r>
              <a:rPr lang="en-US" sz="2300" i="1" dirty="0" smtClean="0">
                <a:solidFill>
                  <a:srgbClr val="0000FF"/>
                </a:solidFill>
                <a:latin typeface="Times New Roman" pitchFamily="18" charset="0"/>
              </a:rPr>
              <a:t>get</a:t>
            </a:r>
            <a:r>
              <a:rPr lang="en-US" sz="2300" i="1" dirty="0" smtClean="0">
                <a:solidFill>
                  <a:srgbClr val="000000"/>
                </a:solidFill>
                <a:latin typeface="Times New Roman" pitchFamily="18" charset="0"/>
              </a:rPr>
              <a:t> </a:t>
            </a:r>
            <a:r>
              <a:rPr lang="en-US" sz="2300" dirty="0" smtClean="0">
                <a:solidFill>
                  <a:srgbClr val="000000"/>
                </a:solidFill>
                <a:latin typeface="Times New Roman" pitchFamily="18" charset="0"/>
              </a:rPr>
              <a:t>methods; however, it is highly recommended that </a:t>
            </a:r>
            <a:r>
              <a:rPr lang="en-US" sz="2300" u="sng" dirty="0" smtClean="0">
                <a:solidFill>
                  <a:srgbClr val="000000"/>
                </a:solidFill>
                <a:latin typeface="Times New Roman" pitchFamily="18" charset="0"/>
              </a:rPr>
              <a:t>only the </a:t>
            </a:r>
            <a:r>
              <a:rPr lang="en-US" sz="2300" i="1" u="sng" dirty="0" smtClean="0">
                <a:solidFill>
                  <a:srgbClr val="0000FF"/>
                </a:solidFill>
                <a:latin typeface="Times New Roman" pitchFamily="18" charset="0"/>
              </a:rPr>
              <a:t>set</a:t>
            </a:r>
            <a:r>
              <a:rPr lang="en-US" sz="2300" i="1" u="sng" dirty="0" smtClean="0">
                <a:solidFill>
                  <a:srgbClr val="000000"/>
                </a:solidFill>
                <a:latin typeface="Times New Roman" pitchFamily="18" charset="0"/>
              </a:rPr>
              <a:t> </a:t>
            </a:r>
            <a:r>
              <a:rPr lang="en-US" sz="2300" u="sng" dirty="0" smtClean="0">
                <a:solidFill>
                  <a:srgbClr val="000000"/>
                </a:solidFill>
                <a:latin typeface="Times New Roman" pitchFamily="18" charset="0"/>
              </a:rPr>
              <a:t>and</a:t>
            </a:r>
            <a:r>
              <a:rPr lang="en-US" sz="2300" i="1" u="sng" dirty="0" smtClean="0">
                <a:solidFill>
                  <a:srgbClr val="000000"/>
                </a:solidFill>
                <a:latin typeface="Times New Roman" pitchFamily="18" charset="0"/>
              </a:rPr>
              <a:t> </a:t>
            </a:r>
            <a:r>
              <a:rPr lang="en-US" sz="2300" i="1" u="sng" dirty="0" smtClean="0">
                <a:solidFill>
                  <a:srgbClr val="0000FF"/>
                </a:solidFill>
                <a:latin typeface="Times New Roman" pitchFamily="18" charset="0"/>
              </a:rPr>
              <a:t>get</a:t>
            </a:r>
            <a:r>
              <a:rPr lang="en-US" sz="2300" i="1" u="sng" dirty="0" smtClean="0">
                <a:solidFill>
                  <a:srgbClr val="000000"/>
                </a:solidFill>
                <a:latin typeface="Times New Roman" pitchFamily="18" charset="0"/>
              </a:rPr>
              <a:t> </a:t>
            </a:r>
            <a:r>
              <a:rPr lang="en-US" sz="2300" u="sng" dirty="0" smtClean="0">
                <a:solidFill>
                  <a:srgbClr val="000000"/>
                </a:solidFill>
                <a:latin typeface="Times New Roman" pitchFamily="18" charset="0"/>
              </a:rPr>
              <a:t>methods, and no other methods, directly access the private data of a class</a:t>
            </a:r>
            <a:r>
              <a:rPr lang="en-US" sz="2300" dirty="0" smtClean="0">
                <a:solidFill>
                  <a:srgbClr val="000000"/>
                </a:solidFill>
                <a:latin typeface="Times New Roman" pitchFamily="18" charset="0"/>
              </a:rPr>
              <a:t>.</a:t>
            </a:r>
            <a:endPar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Reason?</a:t>
            </a:r>
            <a:r>
              <a:rPr kumimoji="0" lang="en-US" sz="2300" b="0" i="0" u="none" strike="noStrike" kern="1200" cap="none" spc="0" normalizeH="0" noProof="0" dirty="0" smtClean="0">
                <a:ln>
                  <a:noFill/>
                </a:ln>
                <a:solidFill>
                  <a:srgbClr val="000000"/>
                </a:solidFill>
                <a:effectLst/>
                <a:uLnTx/>
                <a:uFillTx/>
                <a:latin typeface="Times New Roman" pitchFamily="18" charset="0"/>
                <a:ea typeface="+mn-ea"/>
                <a:cs typeface="+mn-cs"/>
              </a:rPr>
              <a:t> </a:t>
            </a:r>
            <a:endPar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742950" lvl="1" indent="-285750">
              <a:lnSpc>
                <a:spcPct val="90000"/>
              </a:lnSpc>
              <a:spcBef>
                <a:spcPct val="20000"/>
              </a:spcBef>
              <a:buFont typeface="Arial" pitchFamily="34" charset="0"/>
              <a:buChar char="–"/>
            </a:pPr>
            <a:r>
              <a:rPr lang="en-US" sz="2000" dirty="0" smtClean="0">
                <a:solidFill>
                  <a:srgbClr val="000000"/>
                </a:solidFill>
                <a:latin typeface="Times New Roman" pitchFamily="18" charset="0"/>
              </a:rPr>
              <a:t>Consider changing the representation of the time from three </a:t>
            </a:r>
            <a:r>
              <a:rPr lang="en-US" sz="2000" dirty="0" smtClean="0">
                <a:solidFill>
                  <a:srgbClr val="000000"/>
                </a:solidFill>
                <a:latin typeface="Lucida Console" pitchFamily="49" charset="0"/>
              </a:rPr>
              <a:t>int</a:t>
            </a:r>
            <a:r>
              <a:rPr lang="en-US" sz="2000" dirty="0" smtClean="0">
                <a:solidFill>
                  <a:srgbClr val="000000"/>
                </a:solidFill>
                <a:latin typeface="Times New Roman" pitchFamily="18" charset="0"/>
              </a:rPr>
              <a:t> values (requiring 12 bytes of memory) to a single </a:t>
            </a:r>
            <a:r>
              <a:rPr lang="en-US" sz="2000" dirty="0" smtClean="0">
                <a:solidFill>
                  <a:srgbClr val="000000"/>
                </a:solidFill>
                <a:latin typeface="Lucida Console" pitchFamily="49" charset="0"/>
              </a:rPr>
              <a:t>int</a:t>
            </a:r>
            <a:r>
              <a:rPr lang="en-US" sz="2000" dirty="0" smtClean="0">
                <a:solidFill>
                  <a:srgbClr val="000000"/>
                </a:solidFill>
                <a:latin typeface="Times New Roman" pitchFamily="18" charset="0"/>
              </a:rPr>
              <a:t> value representing the total number of seconds that have elapsed since midnight (requiring only 4 bytes of memory).</a:t>
            </a: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we made such a change, only the bodies of the methods that access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private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data directly would need to change — in particular, the individual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set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and</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ge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 methods for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hour</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minute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second</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There would be no need to modify the bodies of other methods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setTime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toUniversalString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toString)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because they do not access the data directly. </a:t>
            </a:r>
          </a:p>
          <a:p>
            <a:pPr marL="742950" lvl="1" indent="-285750">
              <a:lnSpc>
                <a:spcPct val="90000"/>
              </a:lnSpc>
              <a:spcBef>
                <a:spcPct val="20000"/>
              </a:spcBef>
              <a:buFont typeface="Arial" pitchFamily="34" charset="0"/>
              <a:buChar char="–"/>
            </a:pPr>
            <a:r>
              <a:rPr lang="en-US" sz="2000" dirty="0" smtClean="0">
                <a:solidFill>
                  <a:srgbClr val="000000"/>
                </a:solidFill>
                <a:latin typeface="Times New Roman" pitchFamily="18" charset="0"/>
              </a:rPr>
              <a:t>Designing the class in this manner reduces the likelihood of programming errors when altering the class’s implementation.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35</a:t>
            </a:fld>
            <a:endParaRPr lang="en-US" dirty="0"/>
          </a:p>
        </p:txBody>
      </p:sp>
      <p:sp>
        <p:nvSpPr>
          <p:cNvPr id="4" name="Text Placeholder 2"/>
          <p:cNvSpPr txBox="1">
            <a:spLocks/>
          </p:cNvSpPr>
          <p:nvPr/>
        </p:nvSpPr>
        <p:spPr>
          <a:xfrm>
            <a:off x="457200" y="1371600"/>
            <a:ext cx="8229600" cy="5105400"/>
          </a:xfrm>
          <a:prstGeom prst="rect">
            <a:avLst/>
          </a:prstGeom>
        </p:spPr>
        <p:txBody>
          <a:bodyPr vert="horz" lIns="91440" tIns="45720" rIns="91440" bIns="45720" rtlCol="0">
            <a:normAutofit/>
          </a:bodyPr>
          <a:lstStyle/>
          <a:p>
            <a:pPr marL="342900" lvl="0" indent="-342900">
              <a:lnSpc>
                <a:spcPct val="90000"/>
              </a:lnSpc>
              <a:spcBef>
                <a:spcPct val="20000"/>
              </a:spcBef>
              <a:buFont typeface="Arial" pitchFamily="34" charset="0"/>
              <a:buChar char="•"/>
            </a:pPr>
            <a:r>
              <a:rPr kumimoji="0" lang="en-US" sz="23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Rule #2:</a:t>
            </a:r>
            <a:r>
              <a:rPr kumimoji="0" lang="en-US" sz="2300" b="1"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t>
            </a:r>
          </a:p>
          <a:p>
            <a:pPr marL="342900" lvl="0" indent="1588">
              <a:lnSpc>
                <a:spcPct val="90000"/>
              </a:lnSpc>
              <a:spcBef>
                <a:spcPct val="20000"/>
              </a:spcBef>
            </a:pPr>
            <a:r>
              <a:rPr kumimoji="0" lang="en-US" sz="23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It </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is highly recommended that </a:t>
            </a:r>
            <a:r>
              <a:rPr kumimoji="0" lang="en-US" sz="2400" b="0" i="0" u="sng"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the </a:t>
            </a:r>
            <a:r>
              <a:rPr kumimoji="0" lang="en-US" sz="2400" b="0" i="0" u="sng"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constructors</a:t>
            </a:r>
            <a:r>
              <a:rPr kumimoji="0" lang="en-US" sz="2400" b="0" i="0" u="sng" strike="noStrike" kern="1200" cap="none" spc="0" normalizeH="0" noProof="0" dirty="0" smtClean="0">
                <a:ln>
                  <a:noFill/>
                </a:ln>
                <a:solidFill>
                  <a:srgbClr val="000000"/>
                </a:solidFill>
                <a:effectLst/>
                <a:uLnTx/>
                <a:uFillTx/>
                <a:latin typeface="Times New Roman" pitchFamily="18" charset="0"/>
                <a:cs typeface="Times New Roman" pitchFamily="18" charset="0"/>
              </a:rPr>
              <a:t> do not directly call methods like </a:t>
            </a:r>
            <a:r>
              <a:rPr lang="en-US" sz="2400" u="sng" dirty="0" smtClean="0">
                <a:solidFill>
                  <a:srgbClr val="000000"/>
                </a:solidFill>
                <a:latin typeface="Times New Roman" pitchFamily="18" charset="0"/>
                <a:cs typeface="Times New Roman" pitchFamily="18" charset="0"/>
              </a:rPr>
              <a:t>setHour( ), setMinute( ) and setSecond( ).</a:t>
            </a:r>
            <a:endParaRPr kumimoji="0" lang="en-US" sz="2400" b="0" i="0" u="sng"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Reason?</a:t>
            </a:r>
            <a:r>
              <a:rPr kumimoji="0" lang="en-US" sz="23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t>
            </a:r>
            <a:endParaRPr kumimoji="0" lang="en-US" sz="23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742950" lvl="1" indent="-285750">
              <a:lnSpc>
                <a:spcPct val="90000"/>
              </a:lnSpc>
              <a:spcBef>
                <a:spcPct val="20000"/>
              </a:spcBef>
              <a:buFont typeface="Arial" pitchFamily="34" charset="0"/>
              <a:buChar char="–"/>
            </a:pPr>
            <a:endParaRPr lang="en-US" sz="900" dirty="0" smtClean="0">
              <a:solidFill>
                <a:srgbClr val="000000"/>
              </a:solidFill>
              <a:latin typeface="Times New Roman" pitchFamily="18" charset="0"/>
              <a:cs typeface="Times New Roman" pitchFamily="18" charset="0"/>
            </a:endParaRPr>
          </a:p>
          <a:p>
            <a:pPr marL="749300" lvl="1" indent="-292100">
              <a:lnSpc>
                <a:spcPct val="80000"/>
              </a:lnSpc>
              <a:buFont typeface="Times New Roman" pitchFamily="18" charset="0"/>
              <a:buChar char="─"/>
            </a:pPr>
            <a:r>
              <a:rPr lang="en-US" sz="2000" dirty="0" smtClean="0">
                <a:solidFill>
                  <a:srgbClr val="000000"/>
                </a:solidFill>
                <a:latin typeface="Times New Roman" pitchFamily="18" charset="0"/>
                <a:cs typeface="Times New Roman" pitchFamily="18" charset="0"/>
              </a:rPr>
              <a:t>(Continued from </a:t>
            </a:r>
            <a:r>
              <a:rPr lang="en-US" sz="2000" b="1" dirty="0" smtClean="0">
                <a:solidFill>
                  <a:srgbClr val="000000"/>
                </a:solidFill>
                <a:latin typeface="Times New Roman" pitchFamily="18" charset="0"/>
                <a:cs typeface="Times New Roman" pitchFamily="18" charset="0"/>
              </a:rPr>
              <a:t>Rule #1</a:t>
            </a:r>
            <a:r>
              <a:rPr lang="en-US" sz="2000" dirty="0" smtClean="0">
                <a:solidFill>
                  <a:srgbClr val="000000"/>
                </a:solidFill>
                <a:latin typeface="Times New Roman" pitchFamily="18" charset="0"/>
                <a:cs typeface="Times New Roman" pitchFamily="18" charset="0"/>
              </a:rPr>
              <a:t>) </a:t>
            </a:r>
            <a:r>
              <a:rPr lang="en-US" sz="2000" dirty="0" smtClean="0">
                <a:solidFill>
                  <a:srgbClr val="000000"/>
                </a:solidFill>
                <a:latin typeface="Times New Roman" pitchFamily="18" charset="0"/>
                <a:cs typeface="Times New Roman" pitchFamily="18" charset="0"/>
              </a:rPr>
              <a:t>Duplicating statements in multiple methods or constructors makes changing the class’s internal data representation more difficult.</a:t>
            </a:r>
          </a:p>
          <a:p>
            <a:pPr marL="742950" lvl="1" indent="-285750">
              <a:lnSpc>
                <a:spcPct val="90000"/>
              </a:lnSpc>
              <a:spcBef>
                <a:spcPct val="20000"/>
              </a:spcBef>
              <a:buFont typeface="Arial" pitchFamily="34" charset="0"/>
              <a:buChar char="–"/>
            </a:pPr>
            <a:endParaRPr lang="en-US" sz="1600" dirty="0" smtClean="0">
              <a:solidFill>
                <a:srgbClr val="000000"/>
              </a:solidFill>
              <a:latin typeface="Times New Roman" pitchFamily="18" charset="0"/>
              <a:cs typeface="Times New Roman" pitchFamily="18" charset="0"/>
            </a:endParaRPr>
          </a:p>
          <a:p>
            <a:pPr marL="749300" lvl="1" indent="-292100">
              <a:lnSpc>
                <a:spcPct val="80000"/>
              </a:lnSpc>
              <a:buFont typeface="Times New Roman" pitchFamily="18" charset="0"/>
              <a:buChar char="─"/>
            </a:pPr>
            <a:r>
              <a:rPr lang="en-US" sz="2000" dirty="0" smtClean="0">
                <a:solidFill>
                  <a:srgbClr val="000000"/>
                </a:solidFill>
                <a:latin typeface="Times New Roman" pitchFamily="18" charset="0"/>
                <a:cs typeface="Times New Roman" pitchFamily="18" charset="0"/>
              </a:rPr>
              <a:t>Having the Time2 constructors call the constructor with three arguments (or even call setTime() directly) </a:t>
            </a:r>
            <a:r>
              <a:rPr lang="en-US" sz="2000" dirty="0" smtClean="0">
                <a:solidFill>
                  <a:srgbClr val="000000"/>
                </a:solidFill>
                <a:latin typeface="Times New Roman" pitchFamily="18" charset="0"/>
                <a:cs typeface="Times New Roman" pitchFamily="18" charset="0"/>
              </a:rPr>
              <a:t>ensures that </a:t>
            </a:r>
            <a:r>
              <a:rPr lang="en-US" sz="2000" dirty="0" smtClean="0">
                <a:solidFill>
                  <a:srgbClr val="000000"/>
                </a:solidFill>
                <a:latin typeface="Times New Roman" pitchFamily="18" charset="0"/>
                <a:cs typeface="Times New Roman" pitchFamily="18" charset="0"/>
              </a:rPr>
              <a:t>any changes to the implementation of setTime() </a:t>
            </a:r>
            <a:r>
              <a:rPr lang="en-US" sz="2000" dirty="0" smtClean="0">
                <a:solidFill>
                  <a:srgbClr val="000000"/>
                </a:solidFill>
                <a:latin typeface="Times New Roman" pitchFamily="18" charset="0"/>
                <a:cs typeface="Times New Roman" pitchFamily="18" charset="0"/>
              </a:rPr>
              <a:t>will only </a:t>
            </a:r>
            <a:r>
              <a:rPr lang="en-US" sz="2000" dirty="0" smtClean="0">
                <a:solidFill>
                  <a:srgbClr val="000000"/>
                </a:solidFill>
                <a:latin typeface="Times New Roman" pitchFamily="18" charset="0"/>
                <a:cs typeface="Times New Roman" pitchFamily="18" charset="0"/>
              </a:rPr>
              <a:t>be made </a:t>
            </a:r>
            <a:r>
              <a:rPr lang="en-US" sz="2000" dirty="0" smtClean="0">
                <a:solidFill>
                  <a:srgbClr val="000000"/>
                </a:solidFill>
                <a:latin typeface="Times New Roman" pitchFamily="18" charset="0"/>
                <a:cs typeface="Times New Roman" pitchFamily="18" charset="0"/>
              </a:rPr>
              <a:t>once (rather than in multiple methods). </a:t>
            </a:r>
            <a:endParaRPr lang="en-US" sz="2000"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36</a:t>
            </a:fld>
            <a:endParaRPr lang="en-US" dirty="0"/>
          </a:p>
        </p:txBody>
      </p:sp>
      <p:pic>
        <p:nvPicPr>
          <p:cNvPr id="3" name="Picture 3"/>
          <p:cNvPicPr>
            <a:picLocks noChangeAspect="1" noChangeArrowheads="1"/>
          </p:cNvPicPr>
          <p:nvPr/>
        </p:nvPicPr>
        <p:blipFill>
          <a:blip r:embed="rId2" cstate="print"/>
          <a:srcRect/>
          <a:stretch>
            <a:fillRect/>
          </a:stretch>
        </p:blipFill>
        <p:spPr bwMode="auto">
          <a:xfrm>
            <a:off x="1219200" y="1524000"/>
            <a:ext cx="6591300" cy="292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37</a:t>
            </a:fld>
            <a:endParaRPr lang="en-US" dirty="0"/>
          </a:p>
        </p:txBody>
      </p:sp>
      <p:sp>
        <p:nvSpPr>
          <p:cNvPr id="3" name="Title 1"/>
          <p:cNvSpPr>
            <a:spLocks noGrp="1"/>
          </p:cNvSpPr>
          <p:nvPr>
            <p:ph type="title"/>
          </p:nvPr>
        </p:nvSpPr>
        <p:spPr>
          <a:xfrm>
            <a:off x="381000" y="762000"/>
            <a:ext cx="8229600" cy="914400"/>
          </a:xfrm>
        </p:spPr>
        <p:txBody>
          <a:bodyPr>
            <a:normAutofit/>
          </a:bodyPr>
          <a:lstStyle/>
          <a:p>
            <a:pPr eaLnBrk="1" fontAlgn="auto" hangingPunct="1">
              <a:spcAft>
                <a:spcPts val="0"/>
              </a:spcAft>
              <a:defRPr/>
            </a:pPr>
            <a:r>
              <a:rPr lang="en-US" sz="4000" dirty="0" smtClean="0">
                <a:solidFill>
                  <a:srgbClr val="24B5A1"/>
                </a:solidFill>
                <a:latin typeface="Arial"/>
              </a:rPr>
              <a:t>8.8  </a:t>
            </a:r>
            <a:r>
              <a:rPr lang="en-US" sz="4000" dirty="0" smtClean="0">
                <a:solidFill>
                  <a:srgbClr val="3380E6"/>
                </a:solidFill>
                <a:latin typeface="Arial"/>
              </a:rPr>
              <a:t>Composition</a:t>
            </a:r>
          </a:p>
        </p:txBody>
      </p:sp>
      <p:sp>
        <p:nvSpPr>
          <p:cNvPr id="4" name="Text Placeholder 2"/>
          <p:cNvSpPr txBox="1">
            <a:spLocks/>
          </p:cNvSpPr>
          <p:nvPr/>
        </p:nvSpPr>
        <p:spPr>
          <a:xfrm>
            <a:off x="457200" y="1828800"/>
            <a:ext cx="8229600" cy="4330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class (say, class A) can have references to objects of other classes (e.g., class B) as members.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is called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composition</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is sometimes referred to as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has-a </a:t>
            </a:r>
            <a:r>
              <a:rPr kumimoji="0" lang="en-US" sz="2400" b="0" i="0" u="none" strike="noStrike" kern="1200" cap="none" spc="0" normalizeH="0" baseline="0" noProof="0" dirty="0" smtClean="0">
                <a:ln>
                  <a:noFill/>
                </a:ln>
                <a:effectLst/>
                <a:uLnTx/>
                <a:uFillTx/>
                <a:latin typeface="Times New Roman" pitchFamily="18" charset="0"/>
                <a:ea typeface="+mn-ea"/>
                <a:cs typeface="+mn-cs"/>
              </a:rPr>
              <a:t>relationship</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800100" lvl="1" indent="-342900">
              <a:spcBef>
                <a:spcPct val="20000"/>
              </a:spcBef>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e.g.,</a:t>
            </a:r>
            <a:r>
              <a:rPr kumimoji="0" lang="en-US" sz="2400" b="0" i="0" u="none" strike="noStrike" kern="1200" cap="none" spc="0" normalizeH="0" noProof="0" dirty="0" smtClean="0">
                <a:ln>
                  <a:noFill/>
                </a:ln>
                <a:solidFill>
                  <a:srgbClr val="000000"/>
                </a:solidFill>
                <a:effectLst/>
                <a:uLnTx/>
                <a:uFillTx/>
                <a:latin typeface="Times New Roman" pitchFamily="18" charset="0"/>
                <a:ea typeface="+mn-ea"/>
                <a:cs typeface="+mn-cs"/>
              </a:rPr>
              <a:t> Class A </a:t>
            </a:r>
            <a:r>
              <a:rPr kumimoji="0" lang="en-US" sz="2400" b="0" i="0" u="none" strike="noStrike" kern="1200" cap="none" spc="0" normalizeH="0" noProof="0" dirty="0" smtClean="0">
                <a:ln>
                  <a:noFill/>
                </a:ln>
                <a:solidFill>
                  <a:srgbClr val="0000FF"/>
                </a:solidFill>
                <a:effectLst/>
                <a:uLnTx/>
                <a:uFillTx/>
                <a:latin typeface="Times New Roman" pitchFamily="18" charset="0"/>
                <a:ea typeface="+mn-ea"/>
                <a:cs typeface="+mn-cs"/>
              </a:rPr>
              <a:t>has an</a:t>
            </a:r>
            <a:r>
              <a:rPr kumimoji="0" lang="en-US" sz="2400" b="0" i="0" u="none" strike="noStrike" kern="1200" cap="none" spc="0" normalizeH="0" noProof="0" dirty="0" smtClean="0">
                <a:ln>
                  <a:noFill/>
                </a:ln>
                <a:solidFill>
                  <a:srgbClr val="000000"/>
                </a:solidFill>
                <a:effectLst/>
                <a:uLnTx/>
                <a:uFillTx/>
                <a:latin typeface="Times New Roman" pitchFamily="18" charset="0"/>
                <a:ea typeface="+mn-ea"/>
                <a:cs typeface="+mn-cs"/>
              </a:rPr>
              <a:t> object of type Class B.</a:t>
            </a:r>
          </a:p>
          <a:p>
            <a:pPr marL="800100" lvl="1" indent="-342900">
              <a:spcBef>
                <a:spcPct val="20000"/>
              </a:spcBef>
            </a:pPr>
            <a:r>
              <a:rPr lang="en-US" sz="2400" dirty="0" smtClean="0">
                <a:solidFill>
                  <a:srgbClr val="000000"/>
                </a:solidFill>
                <a:latin typeface="Times New Roman" pitchFamily="18" charset="0"/>
              </a:rPr>
              <a:t>Or    Class A is composed of objects of Class B and …</a:t>
            </a:r>
            <a:endParaRPr lang="en-US" sz="2400" dirty="0" smtClean="0">
              <a:solidFill>
                <a:srgbClr val="000000"/>
              </a:solidFill>
              <a:latin typeface="Times New Roman" pitchFamily="18" charset="0"/>
            </a:endParaRPr>
          </a:p>
          <a:p>
            <a:pPr marL="800100" lvl="1" indent="-342900">
              <a:spcBef>
                <a:spcPct val="20000"/>
              </a:spcBef>
            </a:pPr>
            <a:endParaRPr kumimoji="0" lang="en-US" sz="105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Example: An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AlarmClock</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 needs to know the current time and the time when it’s supposed to sound its alarm, so it’s reasonable to include two references to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Time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objects in an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AlarmClock</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38</a:t>
            </a:fld>
            <a:endParaRPr lang="en-US" dirty="0"/>
          </a:p>
        </p:txBody>
      </p:sp>
      <p:sp>
        <p:nvSpPr>
          <p:cNvPr id="3" name="Title 1"/>
          <p:cNvSpPr>
            <a:spLocks noGrp="1"/>
          </p:cNvSpPr>
          <p:nvPr>
            <p:ph type="title"/>
          </p:nvPr>
        </p:nvSpPr>
        <p:spPr>
          <a:xfrm>
            <a:off x="457200" y="639762"/>
            <a:ext cx="8229600" cy="884238"/>
          </a:xfrm>
        </p:spPr>
        <p:txBody>
          <a:bodyPr>
            <a:normAutofit/>
          </a:bodyPr>
          <a:lstStyle/>
          <a:p>
            <a:pPr eaLnBrk="1" fontAlgn="auto" hangingPunct="1">
              <a:spcAft>
                <a:spcPts val="0"/>
              </a:spcAft>
              <a:defRPr/>
            </a:pPr>
            <a:r>
              <a:rPr lang="en-US" sz="4000" dirty="0" smtClean="0">
                <a:solidFill>
                  <a:srgbClr val="24B5A1"/>
                </a:solidFill>
                <a:latin typeface="Arial"/>
              </a:rPr>
              <a:t>8.9  </a:t>
            </a:r>
            <a:r>
              <a:rPr lang="en-US" sz="4000" dirty="0" smtClean="0">
                <a:solidFill>
                  <a:srgbClr val="3380E6"/>
                </a:solidFill>
                <a:latin typeface="Arial"/>
              </a:rPr>
              <a:t>Enumerations</a:t>
            </a:r>
          </a:p>
        </p:txBody>
      </p:sp>
      <p:sp>
        <p:nvSpPr>
          <p:cNvPr id="4" name="Text Placeholder 2"/>
          <p:cNvSpPr txBox="1">
            <a:spLocks/>
          </p:cNvSpPr>
          <p:nvPr/>
        </p:nvSpPr>
        <p:spPr>
          <a:xfrm>
            <a:off x="457200" y="1752600"/>
            <a:ext cx="8229600" cy="42545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basic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enum</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type defines a set of constants represented as unique identifiers.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Like classes, all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enum</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types are reference types.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enum</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type is declared with an </a:t>
            </a:r>
            <a:r>
              <a:rPr kumimoji="0" lang="en-US" sz="24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enum</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declaration</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which is a comma-separated list of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enum</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constants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declaration may optionally include other components of traditional classes, such as constructors, fields and methods.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39</a:t>
            </a:fld>
            <a:endParaRPr lang="en-US" dirty="0"/>
          </a:p>
        </p:txBody>
      </p:sp>
      <p:sp>
        <p:nvSpPr>
          <p:cNvPr id="3" name="Text Placeholder 2"/>
          <p:cNvSpPr txBox="1">
            <a:spLocks/>
          </p:cNvSpPr>
          <p:nvPr/>
        </p:nvSpPr>
        <p:spPr>
          <a:xfrm>
            <a:off x="457200" y="609600"/>
            <a:ext cx="8229600" cy="5715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Each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enum</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declaration declares an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enum</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 with the following restrictions: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enum</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constants are implicitly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because they declare constants that shouldn’t be modified.</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enum</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constants are implicitly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static</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Any attempt to create an object of an enum type with operator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new</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results in a compilation error.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enum</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constants can be used anywhere constants can be used, such as in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case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labels of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switch</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statements and to control enhanced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for</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statements.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enum</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declarations contain two parts —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enum</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constants and the other members of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enum</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type.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enum</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constructor can specify any number of parameters and can be overloaded. </a:t>
            </a:r>
          </a:p>
          <a:p>
            <a:pPr marL="742950" marR="0" lvl="1" indent="-285750" algn="l" defTabSz="914400" rtl="0" eaLnBrk="1" fontAlgn="auto" latinLnBrk="0" hangingPunct="1">
              <a:lnSpc>
                <a:spcPct val="80000"/>
              </a:lnSpc>
              <a:spcBef>
                <a:spcPct val="20000"/>
              </a:spcBef>
              <a:spcAft>
                <a:spcPts val="0"/>
              </a:spcAft>
              <a:buClrTx/>
              <a:buSzTx/>
              <a:tabLst/>
              <a:defRPr/>
            </a:pPr>
            <a:endParaRPr kumimoji="0" lang="en-US" sz="9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For every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enum</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compiler generates the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static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 </a:t>
            </a:r>
            <a:r>
              <a:rPr kumimoji="0" lang="en-US" sz="24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values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returns an array of the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enum</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 constants.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105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an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enum</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constant is converted to a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String</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constant’s identifier is used as the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String</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representation.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a:t>
            </a:fld>
            <a:endParaRPr lang="en-US" dirty="0"/>
          </a:p>
        </p:txBody>
      </p:sp>
      <p:sp>
        <p:nvSpPr>
          <p:cNvPr id="3" name="Title 1"/>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sz="4000" dirty="0" smtClean="0">
                <a:solidFill>
                  <a:srgbClr val="24B5A1"/>
                </a:solidFill>
                <a:latin typeface="Arial"/>
              </a:rPr>
              <a:t>8.2  </a:t>
            </a:r>
            <a:r>
              <a:rPr lang="en-US" sz="4000" dirty="0" smtClean="0">
                <a:solidFill>
                  <a:srgbClr val="3380E6"/>
                </a:solidFill>
                <a:latin typeface="Arial"/>
              </a:rPr>
              <a:t>Case Study: Fig. 8.1 (Time1.java)</a:t>
            </a:r>
          </a:p>
        </p:txBody>
      </p:sp>
      <p:sp>
        <p:nvSpPr>
          <p:cNvPr id="4" name="Text Placeholder 2"/>
          <p:cNvSpPr txBox="1">
            <a:spLocks/>
          </p:cNvSpPr>
          <p:nvPr/>
        </p:nvSpPr>
        <p:spPr>
          <a:xfrm>
            <a:off x="381000" y="1765300"/>
            <a:ext cx="8229600" cy="46355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Class: </a:t>
            </a:r>
            <a:r>
              <a:rPr kumimoji="0" lang="en-US" sz="24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Time1</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represents the time of day.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8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private</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int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instance variables</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hour, minute and second represent the time in universal-time format (24-hour clock format in which hours are in the range 0–23)</a:t>
            </a:r>
          </a:p>
          <a:p>
            <a:pPr marL="342900" lvl="0" indent="-342900">
              <a:spcBef>
                <a:spcPct val="20000"/>
              </a:spcBef>
              <a:buFont typeface="Arial" pitchFamily="34" charset="0"/>
              <a:buChar char="•"/>
            </a:pPr>
            <a:endParaRPr kumimoji="0" lang="en-US" sz="10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endParaRPr>
          </a:p>
          <a:p>
            <a:pPr marL="342900" lvl="0" indent="-342900">
              <a:spcBef>
                <a:spcPct val="20000"/>
              </a:spcBef>
              <a:buFont typeface="Arial" pitchFamily="34" charset="0"/>
              <a:buChar char="•"/>
            </a:pP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public</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methods </a:t>
            </a:r>
          </a:p>
          <a:p>
            <a:pPr marL="742950" lvl="1" indent="-285750">
              <a:spcBef>
                <a:spcPct val="20000"/>
              </a:spcBef>
              <a:buFont typeface="Arial" pitchFamily="34" charset="0"/>
              <a:buChar char="–"/>
            </a:pPr>
            <a:r>
              <a:rPr lang="en-US" sz="2000" dirty="0" smtClean="0">
                <a:solidFill>
                  <a:srgbClr val="000000"/>
                </a:solidFill>
                <a:latin typeface="Times New Roman" pitchFamily="18" charset="0"/>
                <a:cs typeface="Times New Roman" pitchFamily="18" charset="0"/>
              </a:rPr>
              <a:t>setTime(), toUniversalString() and toString()</a:t>
            </a:r>
          </a:p>
          <a:p>
            <a:pPr marL="742950" lvl="1" indent="-285750">
              <a:spcBef>
                <a:spcPct val="20000"/>
              </a:spcBef>
              <a:buFont typeface="Arial" pitchFamily="34" charset="0"/>
              <a:buChar char="–"/>
              <a:defRPr/>
            </a:pPr>
            <a:r>
              <a:rPr lang="en-US" sz="2000" dirty="0" smtClean="0">
                <a:solidFill>
                  <a:srgbClr val="000000"/>
                </a:solidFill>
                <a:latin typeface="Times New Roman" pitchFamily="18" charset="0"/>
                <a:cs typeface="Times New Roman" pitchFamily="18" charset="0"/>
              </a:rPr>
              <a:t>The set of public methods are called the </a:t>
            </a:r>
            <a:r>
              <a:rPr lang="en-US" sz="2000" dirty="0" smtClean="0">
                <a:solidFill>
                  <a:srgbClr val="0000FF"/>
                </a:solidFill>
                <a:latin typeface="Times New Roman" pitchFamily="18" charset="0"/>
                <a:cs typeface="Times New Roman" pitchFamily="18" charset="0"/>
              </a:rPr>
              <a:t>public</a:t>
            </a:r>
            <a:r>
              <a:rPr lang="en-US" sz="2000" dirty="0" smtClean="0">
                <a:solidFill>
                  <a:srgbClr val="000000"/>
                </a:solidFill>
                <a:latin typeface="Times New Roman" pitchFamily="18" charset="0"/>
                <a:cs typeface="Times New Roman" pitchFamily="18" charset="0"/>
              </a:rPr>
              <a:t> </a:t>
            </a:r>
            <a:r>
              <a:rPr lang="en-US" sz="2000" dirty="0" smtClean="0">
                <a:solidFill>
                  <a:srgbClr val="0000FF"/>
                </a:solidFill>
                <a:latin typeface="Times New Roman" pitchFamily="18" charset="0"/>
                <a:cs typeface="Times New Roman" pitchFamily="18" charset="0"/>
              </a:rPr>
              <a:t>services</a:t>
            </a:r>
            <a:r>
              <a:rPr lang="en-US" sz="2000" dirty="0" smtClean="0">
                <a:solidFill>
                  <a:srgbClr val="000000"/>
                </a:solidFill>
                <a:latin typeface="Times New Roman" pitchFamily="18" charset="0"/>
                <a:cs typeface="Times New Roman" pitchFamily="18" charset="0"/>
              </a:rPr>
              <a:t> or the </a:t>
            </a:r>
            <a:r>
              <a:rPr lang="en-US" sz="2000" dirty="0" smtClean="0">
                <a:solidFill>
                  <a:srgbClr val="0000FF"/>
                </a:solidFill>
                <a:latin typeface="Times New Roman" pitchFamily="18" charset="0"/>
                <a:cs typeface="Times New Roman" pitchFamily="18" charset="0"/>
              </a:rPr>
              <a:t>public</a:t>
            </a:r>
            <a:r>
              <a:rPr lang="en-US" sz="2000" dirty="0" smtClean="0">
                <a:solidFill>
                  <a:srgbClr val="000000"/>
                </a:solidFill>
                <a:latin typeface="Times New Roman" pitchFamily="18" charset="0"/>
                <a:cs typeface="Times New Roman" pitchFamily="18" charset="0"/>
              </a:rPr>
              <a:t> </a:t>
            </a:r>
            <a:r>
              <a:rPr lang="en-US" sz="2000" dirty="0" smtClean="0">
                <a:solidFill>
                  <a:srgbClr val="0000FF"/>
                </a:solidFill>
                <a:latin typeface="Times New Roman" pitchFamily="18" charset="0"/>
                <a:cs typeface="Times New Roman" pitchFamily="18" charset="0"/>
              </a:rPr>
              <a:t>interface</a:t>
            </a:r>
            <a:r>
              <a:rPr lang="en-US" sz="2000" dirty="0" smtClean="0">
                <a:solidFill>
                  <a:srgbClr val="000000"/>
                </a:solidFill>
                <a:latin typeface="Times New Roman" pitchFamily="18" charset="0"/>
                <a:cs typeface="Times New Roman" pitchFamily="18" charset="0"/>
              </a:rPr>
              <a:t> that the class provides to its clients. </a:t>
            </a:r>
          </a:p>
          <a:p>
            <a:pPr marL="342900" lvl="0" indent="-342900">
              <a:spcBef>
                <a:spcPct val="20000"/>
              </a:spcBef>
              <a:buFont typeface="Arial" pitchFamily="34" charset="0"/>
              <a:buChar char="•"/>
            </a:pPr>
            <a:endParaRPr kumimoji="0" lang="en-US" sz="9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225425" lvl="0" indent="-225425">
              <a:spcBef>
                <a:spcPct val="20000"/>
              </a:spcBef>
              <a:buFont typeface="Arial" pitchFamily="34" charset="0"/>
              <a:buChar char="•"/>
              <a:tabLst>
                <a:tab pos="225425" algn="l"/>
              </a:tabLst>
            </a:pPr>
            <a:r>
              <a:rPr kumimoji="0" lang="en-US" sz="24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Exercise: </a:t>
            </a:r>
            <a:r>
              <a:rPr kumimoji="0" lang="en-US" sz="240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Use a class diagram to show the design of </a:t>
            </a:r>
            <a:r>
              <a:rPr kumimoji="0" lang="en-US" sz="24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Time1</a:t>
            </a:r>
            <a:r>
              <a:rPr kumimoji="0" lang="en-US" sz="240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t>
            </a:r>
            <a:endParaRPr kumimoji="0" lang="en-US" sz="24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40</a:t>
            </a:fld>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990600" y="2133600"/>
            <a:ext cx="6858000" cy="4133850"/>
          </a:xfrm>
          <a:prstGeom prst="rect">
            <a:avLst/>
          </a:prstGeom>
          <a:noFill/>
          <a:ln w="9525">
            <a:noFill/>
            <a:miter lim="800000"/>
            <a:headEnd/>
            <a:tailEnd/>
          </a:ln>
        </p:spPr>
      </p:pic>
      <p:sp>
        <p:nvSpPr>
          <p:cNvPr id="6" name="Rectangle 5"/>
          <p:cNvSpPr/>
          <p:nvPr/>
        </p:nvSpPr>
        <p:spPr>
          <a:xfrm>
            <a:off x="762000" y="990600"/>
            <a:ext cx="7162800" cy="830997"/>
          </a:xfrm>
          <a:prstGeom prst="rect">
            <a:avLst/>
          </a:prstGeom>
        </p:spPr>
        <p:txBody>
          <a:bodyPr wrap="square">
            <a:spAutoFit/>
          </a:bodyPr>
          <a:lstStyle/>
          <a:p>
            <a:pPr marL="285750" indent="-285750">
              <a:buFont typeface="Arial" pitchFamily="34" charset="0"/>
              <a:buChar char="•"/>
            </a:pPr>
            <a:r>
              <a:rPr lang="en-US" sz="2400" dirty="0" smtClean="0">
                <a:solidFill>
                  <a:srgbClr val="000000"/>
                </a:solidFill>
                <a:latin typeface="Times New Roman" pitchFamily="18" charset="0"/>
              </a:rPr>
              <a:t>Sample application with </a:t>
            </a:r>
            <a:r>
              <a:rPr lang="en-US" sz="2400" dirty="0" smtClean="0">
                <a:solidFill>
                  <a:srgbClr val="0000FF"/>
                </a:solidFill>
                <a:latin typeface="Times New Roman" pitchFamily="18" charset="0"/>
              </a:rPr>
              <a:t>enum</a:t>
            </a:r>
            <a:r>
              <a:rPr lang="en-US" sz="2400" dirty="0" smtClean="0">
                <a:latin typeface="Times New Roman" pitchFamily="18" charset="0"/>
              </a:rPr>
              <a:t> type</a:t>
            </a:r>
          </a:p>
          <a:p>
            <a:pPr marL="742950" lvl="1" indent="-285750"/>
            <a:r>
              <a:rPr lang="en-US" sz="2400" b="1" dirty="0" smtClean="0">
                <a:solidFill>
                  <a:srgbClr val="000000"/>
                </a:solidFill>
                <a:latin typeface="Times New Roman" pitchFamily="18" charset="0"/>
              </a:rPr>
              <a:t>Fig. 8.10</a:t>
            </a:r>
            <a:r>
              <a:rPr lang="en-US" sz="2400" dirty="0" smtClean="0">
                <a:solidFill>
                  <a:srgbClr val="000000"/>
                </a:solidFill>
                <a:latin typeface="Times New Roman" pitchFamily="18" charset="0"/>
              </a:rPr>
              <a:t>: Book.java</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41</a:t>
            </a:fld>
            <a:endParaRPr lang="en-US" dirty="0"/>
          </a:p>
        </p:txBody>
      </p:sp>
      <p:pic>
        <p:nvPicPr>
          <p:cNvPr id="4" name="Picture 1" descr="ch08imageslides_Page_47.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42</a:t>
            </a:fld>
            <a:endParaRPr lang="en-US" dirty="0"/>
          </a:p>
        </p:txBody>
      </p:sp>
      <p:pic>
        <p:nvPicPr>
          <p:cNvPr id="3" name="Picture 1" descr="ch08imageslides_Page_48.png"/>
          <p:cNvPicPr>
            <a:picLocks noGrp="1" noChangeAspect="1"/>
          </p:cNvPicPr>
          <p:nvPr isPhoto="1"/>
        </p:nvPicPr>
        <p:blipFill>
          <a:blip r:embed="rId2" cstate="print"/>
          <a:srcRect/>
          <a:stretch>
            <a:fillRect/>
          </a:stretch>
        </p:blipFill>
        <p:spPr bwMode="auto">
          <a:xfrm>
            <a:off x="0" y="1306513"/>
            <a:ext cx="9144000" cy="5551487"/>
          </a:xfrm>
          <a:prstGeom prst="rect">
            <a:avLst/>
          </a:prstGeom>
          <a:noFill/>
          <a:ln w="9525">
            <a:noFill/>
            <a:miter lim="800000"/>
            <a:headEnd/>
            <a:tailEnd/>
          </a:ln>
        </p:spPr>
      </p:pic>
      <p:sp>
        <p:nvSpPr>
          <p:cNvPr id="4" name="Rectangle 3"/>
          <p:cNvSpPr/>
          <p:nvPr/>
        </p:nvSpPr>
        <p:spPr>
          <a:xfrm>
            <a:off x="685800" y="757535"/>
            <a:ext cx="7162800" cy="461665"/>
          </a:xfrm>
          <a:prstGeom prst="rect">
            <a:avLst/>
          </a:prstGeom>
        </p:spPr>
        <p:txBody>
          <a:bodyPr wrap="square">
            <a:spAutoFit/>
          </a:bodyPr>
          <a:lstStyle/>
          <a:p>
            <a:pPr marL="742950" lvl="1" indent="-285750"/>
            <a:r>
              <a:rPr lang="en-US" sz="2400" b="1" dirty="0" smtClean="0">
                <a:solidFill>
                  <a:srgbClr val="000000"/>
                </a:solidFill>
                <a:latin typeface="Times New Roman" pitchFamily="18" charset="0"/>
              </a:rPr>
              <a:t>Fig. 8.11</a:t>
            </a:r>
            <a:r>
              <a:rPr lang="en-US" sz="2400" dirty="0" smtClean="0">
                <a:solidFill>
                  <a:srgbClr val="000000"/>
                </a:solidFill>
                <a:latin typeface="Times New Roman" pitchFamily="18" charset="0"/>
              </a:rPr>
              <a:t>: EnumTest.java</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43</a:t>
            </a:fld>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838200" y="609600"/>
            <a:ext cx="7504159" cy="4114800"/>
          </a:xfrm>
          <a:prstGeom prst="rect">
            <a:avLst/>
          </a:prstGeom>
          <a:noFill/>
          <a:ln w="9525">
            <a:noFill/>
            <a:miter lim="800000"/>
            <a:headEnd/>
            <a:tailEnd/>
          </a:ln>
        </p:spPr>
      </p:pic>
      <p:sp>
        <p:nvSpPr>
          <p:cNvPr id="4" name="Rectangle 3"/>
          <p:cNvSpPr/>
          <p:nvPr/>
        </p:nvSpPr>
        <p:spPr>
          <a:xfrm>
            <a:off x="762000" y="5257800"/>
            <a:ext cx="7696200" cy="830997"/>
          </a:xfrm>
          <a:prstGeom prst="rect">
            <a:avLst/>
          </a:prstGeom>
        </p:spPr>
        <p:txBody>
          <a:bodyPr wrap="square">
            <a:spAutoFit/>
          </a:bodyPr>
          <a:lstStyle/>
          <a:p>
            <a:pPr marL="285750" indent="-285750">
              <a:buFont typeface="Arial" pitchFamily="34" charset="0"/>
              <a:buChar char="•"/>
            </a:pPr>
            <a:r>
              <a:rPr lang="en-US" sz="2400" b="1" dirty="0" smtClean="0">
                <a:solidFill>
                  <a:srgbClr val="000000"/>
                </a:solidFill>
                <a:latin typeface="Times New Roman" pitchFamily="18" charset="0"/>
              </a:rPr>
              <a:t>Exercise</a:t>
            </a:r>
            <a:r>
              <a:rPr lang="en-US" sz="2400" dirty="0" smtClean="0">
                <a:solidFill>
                  <a:srgbClr val="000000"/>
                </a:solidFill>
                <a:latin typeface="Times New Roman" pitchFamily="18" charset="0"/>
              </a:rPr>
              <a:t>: Modify the program to display only books published after 2010.</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44</a:t>
            </a:fld>
            <a:endParaRPr lang="en-US" dirty="0"/>
          </a:p>
        </p:txBody>
      </p:sp>
      <p:sp>
        <p:nvSpPr>
          <p:cNvPr id="3" name="Title 1"/>
          <p:cNvSpPr>
            <a:spLocks noGrp="1"/>
          </p:cNvSpPr>
          <p:nvPr>
            <p:ph type="title"/>
          </p:nvPr>
        </p:nvSpPr>
        <p:spPr>
          <a:xfrm>
            <a:off x="457200" y="274638"/>
            <a:ext cx="8229600" cy="944562"/>
          </a:xfrm>
        </p:spPr>
        <p:txBody>
          <a:bodyPr>
            <a:normAutofit/>
          </a:bodyPr>
          <a:lstStyle/>
          <a:p>
            <a:pPr eaLnBrk="1" fontAlgn="auto" hangingPunct="1">
              <a:spcAft>
                <a:spcPts val="0"/>
              </a:spcAft>
              <a:defRPr/>
            </a:pPr>
            <a:r>
              <a:rPr lang="en-US" sz="4000" dirty="0" smtClean="0">
                <a:solidFill>
                  <a:srgbClr val="24B5A1"/>
                </a:solidFill>
                <a:latin typeface="Arial"/>
              </a:rPr>
              <a:t>8.11  </a:t>
            </a:r>
            <a:r>
              <a:rPr lang="en-US" sz="4000" dirty="0" smtClean="0">
                <a:solidFill>
                  <a:srgbClr val="3380E6"/>
                </a:solidFill>
                <a:latin typeface="Lucida Console"/>
              </a:rPr>
              <a:t>static</a:t>
            </a:r>
            <a:r>
              <a:rPr lang="en-US" sz="4000" dirty="0" smtClean="0">
                <a:solidFill>
                  <a:srgbClr val="3380E6"/>
                </a:solidFill>
                <a:latin typeface="Arial"/>
              </a:rPr>
              <a:t> Class Members</a:t>
            </a:r>
          </a:p>
        </p:txBody>
      </p:sp>
      <p:sp>
        <p:nvSpPr>
          <p:cNvPr id="4" name="Text Placeholder 2"/>
          <p:cNvSpPr txBox="1">
            <a:spLocks/>
          </p:cNvSpPr>
          <p:nvPr/>
        </p:nvSpPr>
        <p:spPr>
          <a:xfrm>
            <a:off x="457200" y="1295400"/>
            <a:ext cx="8229600" cy="502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certain cases, only one copy of a particular variable should be shared by all objects of a class.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a:t>
            </a:r>
            <a:r>
              <a:rPr kumimoji="0" lang="en-US" sz="20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static</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field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called a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class variable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used in such cases.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static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variable represents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classwide information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all objects of the class share the same piece of data.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declaration of a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static</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variable begins with the keyword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static</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285750" indent="-285750">
              <a:lnSpc>
                <a:spcPct val="80000"/>
              </a:lnSpc>
              <a:buFont typeface="Arial" pitchFamily="34" charset="0"/>
              <a:buChar char="•"/>
            </a:pPr>
            <a:endParaRPr lang="en-US" sz="2600" dirty="0" smtClean="0">
              <a:solidFill>
                <a:srgbClr val="000000"/>
              </a:solidFill>
              <a:latin typeface="Times New Roman" pitchFamily="18" charset="0"/>
            </a:endParaRPr>
          </a:p>
          <a:p>
            <a:pPr marL="285750" indent="-285750">
              <a:lnSpc>
                <a:spcPct val="80000"/>
              </a:lnSpc>
              <a:buFont typeface="Arial" pitchFamily="34" charset="0"/>
              <a:buChar char="•"/>
            </a:pPr>
            <a:r>
              <a:rPr lang="en-US" sz="2400" dirty="0" smtClean="0">
                <a:solidFill>
                  <a:srgbClr val="000000"/>
                </a:solidFill>
                <a:latin typeface="Times New Roman" pitchFamily="18" charset="0"/>
              </a:rPr>
              <a:t>Static </a:t>
            </a:r>
            <a:r>
              <a:rPr lang="en-US" sz="2400" dirty="0" smtClean="0">
                <a:solidFill>
                  <a:srgbClr val="000000"/>
                </a:solidFill>
                <a:latin typeface="Times New Roman" pitchFamily="18" charset="0"/>
              </a:rPr>
              <a:t>variables have </a:t>
            </a:r>
            <a:r>
              <a:rPr lang="en-US" sz="2400" dirty="0" smtClean="0">
                <a:solidFill>
                  <a:srgbClr val="0000FF"/>
                </a:solidFill>
                <a:latin typeface="Times New Roman" pitchFamily="18" charset="0"/>
              </a:rPr>
              <a:t>class</a:t>
            </a:r>
            <a:r>
              <a:rPr lang="en-US" sz="2400" dirty="0" smtClean="0">
                <a:solidFill>
                  <a:srgbClr val="000000"/>
                </a:solidFill>
                <a:latin typeface="Times New Roman" pitchFamily="18" charset="0"/>
              </a:rPr>
              <a:t> scope. </a:t>
            </a:r>
          </a:p>
          <a:p>
            <a:pPr marL="747713" lvl="1" indent="-290513">
              <a:lnSpc>
                <a:spcPct val="80000"/>
              </a:lnSpc>
              <a:buFont typeface="Times New Roman" pitchFamily="18" charset="0"/>
              <a:buChar char="−"/>
            </a:pPr>
            <a:endParaRPr lang="en-US" sz="1100" dirty="0" smtClean="0">
              <a:solidFill>
                <a:srgbClr val="000000"/>
              </a:solidFill>
              <a:latin typeface="Times New Roman" pitchFamily="18" charset="0"/>
            </a:endParaRPr>
          </a:p>
          <a:p>
            <a:pPr marL="747713" lvl="1" indent="-290513">
              <a:lnSpc>
                <a:spcPct val="80000"/>
              </a:lnSpc>
              <a:buFont typeface="Times New Roman" pitchFamily="18" charset="0"/>
              <a:buChar char="−"/>
            </a:pPr>
            <a:r>
              <a:rPr lang="en-US" sz="2000" dirty="0" smtClean="0">
                <a:solidFill>
                  <a:srgbClr val="000000"/>
                </a:solidFill>
                <a:latin typeface="Times New Roman" pitchFamily="18" charset="0"/>
              </a:rPr>
              <a:t>A </a:t>
            </a:r>
            <a:r>
              <a:rPr lang="en-US" sz="2000" dirty="0" smtClean="0">
                <a:solidFill>
                  <a:srgbClr val="000000"/>
                </a:solidFill>
                <a:latin typeface="Times New Roman" pitchFamily="18" charset="0"/>
              </a:rPr>
              <a:t>class’s </a:t>
            </a:r>
            <a:r>
              <a:rPr lang="en-US" sz="2000" dirty="0" smtClean="0">
                <a:solidFill>
                  <a:srgbClr val="0000FF"/>
                </a:solidFill>
                <a:latin typeface="Lucida Console" pitchFamily="49" charset="0"/>
              </a:rPr>
              <a:t>public</a:t>
            </a:r>
            <a:r>
              <a:rPr lang="en-US" sz="2000" dirty="0" smtClean="0">
                <a:solidFill>
                  <a:srgbClr val="0000FF"/>
                </a:solidFill>
                <a:latin typeface="Times New Roman" pitchFamily="18" charset="0"/>
              </a:rPr>
              <a:t> </a:t>
            </a:r>
            <a:r>
              <a:rPr lang="en-US" sz="2000" dirty="0" smtClean="0">
                <a:solidFill>
                  <a:srgbClr val="0000FF"/>
                </a:solidFill>
                <a:latin typeface="Lucida Console" pitchFamily="49" charset="0"/>
              </a:rPr>
              <a:t>static</a:t>
            </a:r>
            <a:r>
              <a:rPr lang="en-US" sz="2000" dirty="0" smtClean="0">
                <a:solidFill>
                  <a:srgbClr val="0000FF"/>
                </a:solidFill>
                <a:latin typeface="Times New Roman" pitchFamily="18" charset="0"/>
              </a:rPr>
              <a:t> </a:t>
            </a:r>
            <a:r>
              <a:rPr lang="en-US" sz="2000" dirty="0" smtClean="0">
                <a:solidFill>
                  <a:srgbClr val="000000"/>
                </a:solidFill>
                <a:latin typeface="Times New Roman" pitchFamily="18" charset="0"/>
              </a:rPr>
              <a:t>members </a:t>
            </a:r>
            <a:r>
              <a:rPr lang="en-US" sz="2000" dirty="0" smtClean="0">
                <a:solidFill>
                  <a:srgbClr val="000000"/>
                </a:solidFill>
                <a:latin typeface="Times New Roman" pitchFamily="18" charset="0"/>
              </a:rPr>
              <a:t>can be accessed through </a:t>
            </a:r>
            <a:r>
              <a:rPr lang="en-US" sz="2000" dirty="0" smtClean="0">
                <a:solidFill>
                  <a:srgbClr val="000000"/>
                </a:solidFill>
                <a:latin typeface="Times New Roman" pitchFamily="18" charset="0"/>
              </a:rPr>
              <a:t>a reference to any object of the class, or by qualifying the member name with the class name and a dot (</a:t>
            </a:r>
            <a:r>
              <a:rPr lang="en-US" sz="2000" dirty="0" smtClean="0">
                <a:solidFill>
                  <a:srgbClr val="000000"/>
                </a:solidFill>
                <a:latin typeface="Lucida Console" pitchFamily="49" charset="0"/>
              </a:rPr>
              <a:t>.</a:t>
            </a:r>
            <a:r>
              <a:rPr lang="en-US" sz="2000" dirty="0" smtClean="0">
                <a:solidFill>
                  <a:srgbClr val="000000"/>
                </a:solidFill>
                <a:latin typeface="Times New Roman" pitchFamily="18" charset="0"/>
              </a:rPr>
              <a:t>), as in </a:t>
            </a:r>
            <a:r>
              <a:rPr lang="en-US" sz="2000" dirty="0" smtClean="0">
                <a:solidFill>
                  <a:srgbClr val="000000"/>
                </a:solidFill>
                <a:latin typeface="Lucida Console" pitchFamily="49" charset="0"/>
              </a:rPr>
              <a:t>Math.random()</a:t>
            </a:r>
            <a:r>
              <a:rPr lang="en-US" sz="2000" dirty="0" smtClean="0">
                <a:solidFill>
                  <a:srgbClr val="000000"/>
                </a:solidFill>
                <a:latin typeface="Times New Roman" pitchFamily="18" charset="0"/>
              </a:rPr>
              <a:t>. </a:t>
            </a:r>
          </a:p>
          <a:p>
            <a:pPr marL="747713" lvl="1" indent="-290513">
              <a:lnSpc>
                <a:spcPct val="80000"/>
              </a:lnSpc>
              <a:buFont typeface="Times New Roman" pitchFamily="18" charset="0"/>
              <a:buChar char="−"/>
            </a:pPr>
            <a:endParaRPr lang="en-US" sz="1100" dirty="0" smtClean="0">
              <a:solidFill>
                <a:srgbClr val="000000"/>
              </a:solidFill>
              <a:latin typeface="Times New Roman" pitchFamily="18" charset="0"/>
            </a:endParaRPr>
          </a:p>
          <a:p>
            <a:pPr marL="747713" lvl="1" indent="-290513">
              <a:lnSpc>
                <a:spcPct val="80000"/>
              </a:lnSpc>
              <a:buFont typeface="Times New Roman" pitchFamily="18" charset="0"/>
              <a:buChar char="−"/>
            </a:pPr>
            <a:r>
              <a:rPr lang="en-US" sz="2000" dirty="0" smtClean="0">
                <a:solidFill>
                  <a:srgbClr val="000000"/>
                </a:solidFill>
                <a:latin typeface="Times New Roman" pitchFamily="18" charset="0"/>
              </a:rPr>
              <a:t>A class’s </a:t>
            </a:r>
            <a:r>
              <a:rPr lang="en-US" sz="2000" dirty="0" smtClean="0">
                <a:solidFill>
                  <a:srgbClr val="0000FF"/>
                </a:solidFill>
                <a:latin typeface="Lucida Console" pitchFamily="49" charset="0"/>
              </a:rPr>
              <a:t>private</a:t>
            </a:r>
            <a:r>
              <a:rPr lang="en-US" sz="2000" dirty="0" smtClean="0">
                <a:solidFill>
                  <a:srgbClr val="0000FF"/>
                </a:solidFill>
                <a:latin typeface="Times New Roman" pitchFamily="18" charset="0"/>
              </a:rPr>
              <a:t> </a:t>
            </a:r>
            <a:r>
              <a:rPr lang="en-US" sz="2000" dirty="0" smtClean="0">
                <a:solidFill>
                  <a:srgbClr val="0000FF"/>
                </a:solidFill>
                <a:latin typeface="Lucida Console" pitchFamily="49" charset="0"/>
              </a:rPr>
              <a:t>static</a:t>
            </a:r>
            <a:r>
              <a:rPr lang="en-US" sz="2000" dirty="0" smtClean="0">
                <a:solidFill>
                  <a:srgbClr val="000000"/>
                </a:solidFill>
                <a:latin typeface="Times New Roman" pitchFamily="18" charset="0"/>
              </a:rPr>
              <a:t> class members can be accessed by client </a:t>
            </a:r>
            <a:r>
              <a:rPr lang="en-US" sz="2000" dirty="0" smtClean="0">
                <a:solidFill>
                  <a:srgbClr val="000000"/>
                </a:solidFill>
                <a:latin typeface="Times New Roman" pitchFamily="18" charset="0"/>
              </a:rPr>
              <a:t>codes </a:t>
            </a:r>
            <a:r>
              <a:rPr lang="en-US" sz="2000" dirty="0" smtClean="0">
                <a:solidFill>
                  <a:srgbClr val="000000"/>
                </a:solidFill>
                <a:latin typeface="Times New Roman" pitchFamily="18" charset="0"/>
              </a:rPr>
              <a:t>only through methods of the class. </a:t>
            </a:r>
          </a:p>
          <a:p>
            <a:pPr marL="285750" indent="-285750">
              <a:spcBef>
                <a:spcPct val="20000"/>
              </a:spcBef>
              <a:buFont typeface="Arial" pitchFamily="34" charset="0"/>
              <a:buChar char="•"/>
            </a:pP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45</a:t>
            </a:fld>
            <a:endParaRPr lang="en-US" dirty="0"/>
          </a:p>
        </p:txBody>
      </p:sp>
      <p:sp>
        <p:nvSpPr>
          <p:cNvPr id="3" name="Text Placeholder 2"/>
          <p:cNvSpPr txBox="1">
            <a:spLocks/>
          </p:cNvSpPr>
          <p:nvPr/>
        </p:nvSpPr>
        <p:spPr>
          <a:xfrm>
            <a:off x="457200" y="1481138"/>
            <a:ext cx="8229600" cy="24812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static</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 members are available as soon as the class is loaded into memory at execution time.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access a </a:t>
            </a:r>
            <a:r>
              <a:rPr kumimoji="0" lang="en-US" sz="2100" b="0" i="0" u="none" strike="noStrike" kern="1200" cap="none" spc="0" normalizeH="0" baseline="0" noProof="0" dirty="0" smtClean="0">
                <a:ln>
                  <a:noFill/>
                </a:ln>
                <a:solidFill>
                  <a:srgbClr val="0000FF"/>
                </a:solidFill>
                <a:effectLst/>
                <a:uLnTx/>
                <a:uFillTx/>
                <a:latin typeface="Lucida Console" pitchFamily="49" charset="0"/>
                <a:ea typeface="+mn-ea"/>
                <a:cs typeface="+mn-cs"/>
              </a:rPr>
              <a:t>public</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 </a:t>
            </a:r>
            <a:r>
              <a:rPr kumimoji="0" lang="en-US" sz="2100" b="0" i="0" u="none" strike="noStrike" kern="1200" cap="none" spc="0" normalizeH="0" baseline="0" noProof="0" dirty="0" smtClean="0">
                <a:ln>
                  <a:noFill/>
                </a:ln>
                <a:solidFill>
                  <a:srgbClr val="0000FF"/>
                </a:solidFill>
                <a:effectLst/>
                <a:uLnTx/>
                <a:uFillTx/>
                <a:latin typeface="Lucida Console" pitchFamily="49" charset="0"/>
                <a:ea typeface="+mn-ea"/>
                <a:cs typeface="+mn-cs"/>
              </a:rPr>
              <a:t>static</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 </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member when no objects of the class exist (and even when they do), prefix the class name and a dot (</a:t>
            </a:r>
            <a:r>
              <a:rPr kumimoji="0" lang="en-US" sz="21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the </a:t>
            </a:r>
            <a:r>
              <a:rPr kumimoji="0" lang="en-US" sz="21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static</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member, as in </a:t>
            </a:r>
            <a:r>
              <a:rPr kumimoji="0" lang="en-US" sz="2100" b="0" i="0" u="none" strike="noStrike" kern="1200" cap="none" spc="0" normalizeH="0" baseline="0" noProof="0" dirty="0" smtClean="0">
                <a:ln>
                  <a:noFill/>
                </a:ln>
                <a:solidFill>
                  <a:srgbClr val="000000"/>
                </a:solidFill>
                <a:effectLst/>
                <a:uLnTx/>
                <a:uFillTx/>
                <a:latin typeface="Lucida Console" pitchFamily="49" charset="0"/>
                <a:ea typeface="+mn-ea"/>
                <a:cs typeface="+mn-cs"/>
              </a:rPr>
              <a:t>Math.PI</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access a </a:t>
            </a:r>
            <a:r>
              <a:rPr kumimoji="0" lang="en-US" sz="2100" b="0" i="0" u="none" strike="noStrike" kern="1200" cap="none" spc="0" normalizeH="0" baseline="0" noProof="0" dirty="0" smtClean="0">
                <a:ln>
                  <a:noFill/>
                </a:ln>
                <a:solidFill>
                  <a:srgbClr val="0000FF"/>
                </a:solidFill>
                <a:effectLst/>
                <a:uLnTx/>
                <a:uFillTx/>
                <a:latin typeface="Lucida Console" pitchFamily="49" charset="0"/>
                <a:ea typeface="+mn-ea"/>
                <a:cs typeface="+mn-cs"/>
              </a:rPr>
              <a:t>private</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 </a:t>
            </a:r>
            <a:r>
              <a:rPr kumimoji="0" lang="en-US" sz="2100" b="0" i="0" u="none" strike="noStrike" kern="1200" cap="none" spc="0" normalizeH="0" baseline="0" noProof="0" dirty="0" smtClean="0">
                <a:ln>
                  <a:noFill/>
                </a:ln>
                <a:solidFill>
                  <a:srgbClr val="0000FF"/>
                </a:solidFill>
                <a:effectLst/>
                <a:uLnTx/>
                <a:uFillTx/>
                <a:latin typeface="Lucida Console" pitchFamily="49" charset="0"/>
                <a:ea typeface="+mn-ea"/>
                <a:cs typeface="+mn-cs"/>
              </a:rPr>
              <a:t>static</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 </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member when no objects of the class exist, provide a </a:t>
            </a:r>
            <a:r>
              <a:rPr kumimoji="0" lang="en-US" sz="2100" b="0" i="0" u="none" strike="noStrike" kern="1200" cap="none" spc="0" normalizeH="0" baseline="0" noProof="0" dirty="0" smtClean="0">
                <a:ln>
                  <a:noFill/>
                </a:ln>
                <a:solidFill>
                  <a:srgbClr val="000000"/>
                </a:solidFill>
                <a:effectLst/>
                <a:uLnTx/>
                <a:uFillTx/>
                <a:latin typeface="Lucida Console" pitchFamily="49" charset="0"/>
                <a:ea typeface="+mn-ea"/>
                <a:cs typeface="+mn-cs"/>
              </a:rPr>
              <a:t>public</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1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static</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 and call it by qualifying its name with the class name and a dot.</a:t>
            </a:r>
          </a:p>
        </p:txBody>
      </p:sp>
      <p:pic>
        <p:nvPicPr>
          <p:cNvPr id="10242" name="Picture 2"/>
          <p:cNvPicPr>
            <a:picLocks noChangeAspect="1" noChangeArrowheads="1"/>
          </p:cNvPicPr>
          <p:nvPr/>
        </p:nvPicPr>
        <p:blipFill>
          <a:blip r:embed="rId2" cstate="print"/>
          <a:srcRect/>
          <a:stretch>
            <a:fillRect/>
          </a:stretch>
        </p:blipFill>
        <p:spPr bwMode="auto">
          <a:xfrm>
            <a:off x="685801" y="4267200"/>
            <a:ext cx="7239000" cy="12151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46</a:t>
            </a:fld>
            <a:endParaRPr lang="en-US" dirty="0"/>
          </a:p>
        </p:txBody>
      </p:sp>
      <p:sp>
        <p:nvSpPr>
          <p:cNvPr id="3" name="Text Placeholder 2"/>
          <p:cNvSpPr txBox="1">
            <a:spLocks/>
          </p:cNvSpPr>
          <p:nvPr/>
        </p:nvSpPr>
        <p:spPr>
          <a:xfrm>
            <a:off x="457200" y="947738"/>
            <a:ext cx="8001000" cy="2633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a:t>
            </a:r>
            <a:r>
              <a:rPr kumimoji="0" lang="en-US" sz="2400" b="0" i="0" u="none" strike="noStrike" kern="1200" cap="none" spc="0" normalizeH="0" baseline="0" noProof="0" dirty="0" smtClean="0">
                <a:ln>
                  <a:noFill/>
                </a:ln>
                <a:solidFill>
                  <a:srgbClr val="0000FF"/>
                </a:solidFill>
                <a:effectLst/>
                <a:uLnTx/>
                <a:uFillTx/>
                <a:latin typeface="Lucida Console" pitchFamily="49" charset="0"/>
                <a:ea typeface="+mn-ea"/>
                <a:cs typeface="+mn-cs"/>
              </a:rPr>
              <a:t>static</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 method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cannot access non-</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static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 members, because a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static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 can be called even when no objects of the class have been instantiated.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For the same reason,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this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reference cannot be used in a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static</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this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reference must refer to a specific object of the class, and when a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static</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 is called, there might not be any objects of its class in memory.  </a:t>
            </a:r>
          </a:p>
        </p:txBody>
      </p:sp>
      <p:pic>
        <p:nvPicPr>
          <p:cNvPr id="11266" name="Picture 2"/>
          <p:cNvPicPr>
            <a:picLocks noChangeAspect="1" noChangeArrowheads="1"/>
          </p:cNvPicPr>
          <p:nvPr/>
        </p:nvPicPr>
        <p:blipFill>
          <a:blip r:embed="rId2" cstate="print"/>
          <a:srcRect/>
          <a:stretch>
            <a:fillRect/>
          </a:stretch>
        </p:blipFill>
        <p:spPr bwMode="auto">
          <a:xfrm>
            <a:off x="914400" y="3810000"/>
            <a:ext cx="6983586"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47</a:t>
            </a:fld>
            <a:endParaRPr lang="en-US" dirty="0"/>
          </a:p>
        </p:txBody>
      </p:sp>
      <p:sp>
        <p:nvSpPr>
          <p:cNvPr id="3" name="Rectangle 2"/>
          <p:cNvSpPr/>
          <p:nvPr/>
        </p:nvSpPr>
        <p:spPr>
          <a:xfrm>
            <a:off x="1219200" y="990600"/>
            <a:ext cx="6781799" cy="1415772"/>
          </a:xfrm>
          <a:prstGeom prst="rect">
            <a:avLst/>
          </a:prstGeom>
        </p:spPr>
        <p:txBody>
          <a:bodyPr wrap="square">
            <a:spAutoFit/>
          </a:bodyPr>
          <a:lstStyle/>
          <a:p>
            <a:pPr marL="225425" indent="-225425">
              <a:buFont typeface="Arial" pitchFamily="34" charset="0"/>
              <a:buChar char="•"/>
            </a:pPr>
            <a:r>
              <a:rPr lang="en-US" sz="2400" dirty="0" smtClean="0"/>
              <a:t>A sample application demonstrating </a:t>
            </a:r>
            <a:r>
              <a:rPr lang="en-US" sz="2400" dirty="0" smtClean="0">
                <a:solidFill>
                  <a:srgbClr val="0000FF"/>
                </a:solidFill>
              </a:rPr>
              <a:t>static class variables</a:t>
            </a:r>
            <a:r>
              <a:rPr lang="en-US" sz="2400" dirty="0" smtClean="0"/>
              <a:t>:</a:t>
            </a:r>
          </a:p>
          <a:p>
            <a:pPr marL="682625" lvl="1" indent="-225425"/>
            <a:endParaRPr lang="en-US" sz="1400" dirty="0" smtClean="0"/>
          </a:p>
          <a:p>
            <a:pPr marL="682625" lvl="1" indent="-225425"/>
            <a:r>
              <a:rPr lang="en-US" sz="2400" dirty="0" smtClean="0"/>
              <a:t>Fig. </a:t>
            </a:r>
            <a:r>
              <a:rPr lang="en-US" sz="2400" b="1" dirty="0" smtClean="0"/>
              <a:t>8.12</a:t>
            </a:r>
            <a:r>
              <a:rPr lang="en-US" sz="2400" dirty="0" smtClean="0"/>
              <a:t> (Employee.java) and </a:t>
            </a:r>
            <a:r>
              <a:rPr lang="en-US" sz="2400" b="1" dirty="0" smtClean="0"/>
              <a:t>8.13</a:t>
            </a:r>
            <a:endParaRPr lang="en-US" sz="2400" b="1" dirty="0"/>
          </a:p>
        </p:txBody>
      </p:sp>
      <p:pic>
        <p:nvPicPr>
          <p:cNvPr id="12290" name="Picture 2"/>
          <p:cNvPicPr>
            <a:picLocks noChangeAspect="1" noChangeArrowheads="1"/>
          </p:cNvPicPr>
          <p:nvPr/>
        </p:nvPicPr>
        <p:blipFill>
          <a:blip r:embed="rId2" cstate="print"/>
          <a:srcRect/>
          <a:stretch>
            <a:fillRect/>
          </a:stretch>
        </p:blipFill>
        <p:spPr bwMode="auto">
          <a:xfrm>
            <a:off x="1371600" y="2719779"/>
            <a:ext cx="5943600" cy="35286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48</a:t>
            </a:fld>
            <a:endParaRPr lang="en-US" dirty="0"/>
          </a:p>
        </p:txBody>
      </p:sp>
      <p:sp>
        <p:nvSpPr>
          <p:cNvPr id="3" name="Title 1"/>
          <p:cNvSpPr>
            <a:spLocks noGrp="1"/>
          </p:cNvSpPr>
          <p:nvPr>
            <p:ph type="title"/>
          </p:nvPr>
        </p:nvSpPr>
        <p:spPr>
          <a:xfrm>
            <a:off x="457200" y="304800"/>
            <a:ext cx="8229600" cy="1143000"/>
          </a:xfrm>
        </p:spPr>
        <p:txBody>
          <a:bodyPr>
            <a:normAutofit/>
          </a:bodyPr>
          <a:lstStyle/>
          <a:p>
            <a:pPr eaLnBrk="1" fontAlgn="auto" hangingPunct="1">
              <a:spcAft>
                <a:spcPts val="0"/>
              </a:spcAft>
              <a:defRPr/>
            </a:pPr>
            <a:r>
              <a:rPr lang="en-US" sz="4000" dirty="0" smtClean="0">
                <a:solidFill>
                  <a:srgbClr val="24B5A1"/>
                </a:solidFill>
                <a:latin typeface="Arial"/>
              </a:rPr>
              <a:t>8.13  </a:t>
            </a:r>
            <a:r>
              <a:rPr lang="en-US" sz="4000" dirty="0" smtClean="0">
                <a:solidFill>
                  <a:srgbClr val="3380E6"/>
                </a:solidFill>
                <a:latin typeface="Lucida Console"/>
              </a:rPr>
              <a:t>final</a:t>
            </a:r>
            <a:r>
              <a:rPr lang="en-US" sz="4000" dirty="0" smtClean="0">
                <a:solidFill>
                  <a:srgbClr val="3380E6"/>
                </a:solidFill>
                <a:latin typeface="Arial"/>
              </a:rPr>
              <a:t> Instance Variables</a:t>
            </a:r>
          </a:p>
        </p:txBody>
      </p:sp>
      <p:sp>
        <p:nvSpPr>
          <p:cNvPr id="4" name="Text Placeholder 2"/>
          <p:cNvSpPr txBox="1">
            <a:spLocks/>
          </p:cNvSpPr>
          <p:nvPr/>
        </p:nvSpPr>
        <p:spPr>
          <a:xfrm>
            <a:off x="457200" y="1676400"/>
            <a:ext cx="8229600" cy="4330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principle of least privilege</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Code should be granted only the amount of privilege and access that it needs to accomplish its designated task, but no more.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Makes your programs more robust by preventing code from accidentally (or maliciously) modifying variable values and calling methods that should not be accessible.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Keyword </a:t>
            </a:r>
            <a:r>
              <a:rPr kumimoji="0" lang="en-US" sz="25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specifies that a variable is not modifiable (i.e., it’s a constant) and any attempt to modify it is an error. </a:t>
            </a:r>
          </a:p>
          <a:p>
            <a:pPr marL="1143000" marR="0" lvl="2" indent="-2286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1900" b="0" i="0" u="none" strike="noStrike" kern="1200" cap="none" spc="0" normalizeH="0" baseline="0" noProof="0" dirty="0" smtClean="0">
                <a:ln>
                  <a:noFill/>
                </a:ln>
                <a:solidFill>
                  <a:srgbClr val="0000FF"/>
                </a:solidFill>
                <a:effectLst/>
                <a:uLnTx/>
                <a:uFillTx/>
                <a:latin typeface="Lucida Console" pitchFamily="49" charset="0"/>
                <a:ea typeface="+mn-ea"/>
                <a:cs typeface="+mn-cs"/>
              </a:rPr>
              <a:t>	private </a:t>
            </a:r>
            <a:r>
              <a:rPr kumimoji="0" lang="en-US" sz="1900" b="1" i="0" u="none" strike="noStrike" kern="1200" cap="none" spc="0" normalizeH="0" baseline="0" noProof="0" dirty="0" smtClean="0">
                <a:ln>
                  <a:noFill/>
                </a:ln>
                <a:solidFill>
                  <a:srgbClr val="0000FF"/>
                </a:solidFill>
                <a:effectLst/>
                <a:uLnTx/>
                <a:uFillTx/>
                <a:latin typeface="Lucida Console" pitchFamily="49" charset="0"/>
                <a:ea typeface="+mn-ea"/>
                <a:cs typeface="+mn-cs"/>
              </a:rPr>
              <a:t>final</a:t>
            </a:r>
            <a:r>
              <a:rPr kumimoji="0" lang="en-US" sz="1900" b="0" i="0" u="none" strike="noStrike" kern="1200" cap="none" spc="0" normalizeH="0" baseline="0" noProof="0" dirty="0" smtClean="0">
                <a:ln>
                  <a:noFill/>
                </a:ln>
                <a:solidFill>
                  <a:srgbClr val="0000FF"/>
                </a:solidFill>
                <a:effectLst/>
                <a:uLnTx/>
                <a:uFillTx/>
                <a:latin typeface="Lucida Console" pitchFamily="49" charset="0"/>
                <a:ea typeface="+mn-ea"/>
                <a:cs typeface="+mn-cs"/>
              </a:rPr>
              <a:t> int</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r>
              <a:rPr kumimoji="0" lang="en-US" sz="1900" b="0" i="0" u="none" strike="noStrike" kern="1200" cap="none" spc="0" normalizeH="0" baseline="0" noProof="0" dirty="0" smtClean="0">
                <a:ln>
                  <a:noFill/>
                </a:ln>
                <a:solidFill>
                  <a:srgbClr val="128AFF"/>
                </a:solidFill>
                <a:effectLst/>
                <a:uLnTx/>
                <a:uFillTx/>
                <a:latin typeface="Lucida Console" pitchFamily="49" charset="0"/>
                <a:ea typeface="+mn-ea"/>
                <a:cs typeface="+mn-cs"/>
              </a:rPr>
              <a:t>INCREMENT</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Declares a </a:t>
            </a:r>
            <a:r>
              <a:rPr kumimoji="0" lang="en-US" sz="21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(constant) instance variable </a:t>
            </a:r>
            <a:r>
              <a:rPr kumimoji="0" lang="en-US" sz="2100" b="0" i="0" u="none" strike="noStrike" kern="1200" cap="none" spc="0" normalizeH="0" baseline="0" noProof="0" dirty="0" smtClean="0">
                <a:ln>
                  <a:noFill/>
                </a:ln>
                <a:solidFill>
                  <a:srgbClr val="000000"/>
                </a:solidFill>
                <a:effectLst/>
                <a:uLnTx/>
                <a:uFillTx/>
                <a:latin typeface="Lucida Console" pitchFamily="49" charset="0"/>
                <a:ea typeface="+mn-ea"/>
                <a:cs typeface="+mn-cs"/>
              </a:rPr>
              <a:t>INCREMENT</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 type </a:t>
            </a:r>
            <a:r>
              <a:rPr kumimoji="0" lang="en-US" sz="2100" b="0" i="0" u="none" strike="noStrike" kern="1200" cap="none" spc="0" normalizeH="0" baseline="0" noProof="0" dirty="0" smtClean="0">
                <a:ln>
                  <a:noFill/>
                </a:ln>
                <a:solidFill>
                  <a:srgbClr val="000000"/>
                </a:solidFill>
                <a:effectLst/>
                <a:uLnTx/>
                <a:uFillTx/>
                <a:latin typeface="Lucida Console" pitchFamily="49" charset="0"/>
                <a:ea typeface="+mn-ea"/>
                <a:cs typeface="+mn-cs"/>
              </a:rPr>
              <a:t>int</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49</a:t>
            </a:fld>
            <a:endParaRPr lang="en-US" dirty="0"/>
          </a:p>
        </p:txBody>
      </p:sp>
      <p:sp>
        <p:nvSpPr>
          <p:cNvPr id="3" name="Text Placeholder 2"/>
          <p:cNvSpPr txBox="1">
            <a:spLocks/>
          </p:cNvSpPr>
          <p:nvPr/>
        </p:nvSpPr>
        <p:spPr>
          <a:xfrm>
            <a:off x="381000" y="457200"/>
            <a:ext cx="8382000" cy="3657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variables can be initialized when they are declared or by each of the class’s constructors so that each object of the class has a different value.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a class provides multiple constructors, every one would be required to initialize each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variable.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variable cannot be modified by assignment after it is initialized.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a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variable is not initialized, a compilation error occurs. </a:t>
            </a:r>
          </a:p>
        </p:txBody>
      </p:sp>
      <p:pic>
        <p:nvPicPr>
          <p:cNvPr id="13314" name="Picture 2"/>
          <p:cNvPicPr>
            <a:picLocks noChangeAspect="1" noChangeArrowheads="1"/>
          </p:cNvPicPr>
          <p:nvPr/>
        </p:nvPicPr>
        <p:blipFill>
          <a:blip r:embed="rId2" cstate="print"/>
          <a:srcRect/>
          <a:stretch>
            <a:fillRect/>
          </a:stretch>
        </p:blipFill>
        <p:spPr bwMode="auto">
          <a:xfrm>
            <a:off x="609600" y="4158284"/>
            <a:ext cx="6629400" cy="26139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a:t>
            </a:fld>
            <a:endParaRPr lang="en-US" dirty="0"/>
          </a:p>
        </p:txBody>
      </p:sp>
      <p:pic>
        <p:nvPicPr>
          <p:cNvPr id="3" name="Picture 1" descr="ch08imageslides_Page_06.png"/>
          <p:cNvPicPr>
            <a:picLocks noGrp="1" noChangeAspect="1"/>
          </p:cNvPicPr>
          <p:nvPr isPhoto="1"/>
        </p:nvPicPr>
        <p:blipFill>
          <a:blip r:embed="rId2" cstate="print"/>
          <a:srcRect/>
          <a:stretch>
            <a:fillRect/>
          </a:stretch>
        </p:blipFill>
        <p:spPr bwMode="auto">
          <a:xfrm>
            <a:off x="0" y="11541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50</a:t>
            </a:fld>
            <a:endParaRPr lang="en-US" dirty="0"/>
          </a:p>
        </p:txBody>
      </p:sp>
      <p:sp>
        <p:nvSpPr>
          <p:cNvPr id="3" name="Title 1"/>
          <p:cNvSpPr>
            <a:spLocks noGrp="1"/>
          </p:cNvSpPr>
          <p:nvPr>
            <p:ph type="title"/>
          </p:nvPr>
        </p:nvSpPr>
        <p:spPr>
          <a:xfrm>
            <a:off x="457200" y="457200"/>
            <a:ext cx="8229600" cy="990600"/>
          </a:xfrm>
        </p:spPr>
        <p:txBody>
          <a:bodyPr>
            <a:normAutofit/>
          </a:bodyPr>
          <a:lstStyle/>
          <a:p>
            <a:pPr eaLnBrk="1" fontAlgn="auto" hangingPunct="1">
              <a:spcAft>
                <a:spcPts val="0"/>
              </a:spcAft>
              <a:defRPr/>
            </a:pPr>
            <a:r>
              <a:rPr lang="en-US" dirty="0" smtClean="0">
                <a:solidFill>
                  <a:srgbClr val="24B5A1"/>
                </a:solidFill>
                <a:latin typeface="Arial"/>
              </a:rPr>
              <a:t>8.14  </a:t>
            </a:r>
            <a:r>
              <a:rPr lang="en-US" b="1" dirty="0" smtClean="0">
                <a:solidFill>
                  <a:srgbClr val="3380E6"/>
                </a:solidFill>
                <a:latin typeface="Arial"/>
              </a:rPr>
              <a:t>Packages</a:t>
            </a:r>
            <a:endParaRPr lang="en-US" b="1" dirty="0" smtClean="0">
              <a:solidFill>
                <a:srgbClr val="3380E6"/>
              </a:solidFill>
              <a:latin typeface="Arial"/>
            </a:endParaRPr>
          </a:p>
        </p:txBody>
      </p:sp>
      <p:sp>
        <p:nvSpPr>
          <p:cNvPr id="4" name="Text Placeholder 2"/>
          <p:cNvSpPr txBox="1">
            <a:spLocks/>
          </p:cNvSpPr>
          <p:nvPr/>
        </p:nvSpPr>
        <p:spPr>
          <a:xfrm>
            <a:off x="457200" y="1722438"/>
            <a:ext cx="8229600" cy="4602162"/>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Each class in the Java API belongs to a package that contains a group of related classes.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Packages are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defined</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once, but can be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imported</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into many programs.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Packages help programmers manage the complexity of application components.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Packages facilitate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software reuse </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by enabling programs to import classes from other packages, rather than copying the classes into each program that uses them.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Packages provide a convention for unique class names, which helps prevent class-name conflicts. (It</a:t>
            </a:r>
            <a:r>
              <a:rPr kumimoji="0" lang="en-US" sz="2500" b="0" i="0" u="none" strike="noStrike" kern="1200" cap="none" spc="0" normalizeH="0" noProof="0" dirty="0" smtClean="0">
                <a:ln>
                  <a:noFill/>
                </a:ln>
                <a:solidFill>
                  <a:srgbClr val="000000"/>
                </a:solidFill>
                <a:effectLst/>
                <a:uLnTx/>
                <a:uFillTx/>
                <a:latin typeface="Times New Roman" pitchFamily="18" charset="0"/>
                <a:ea typeface="+mn-ea"/>
                <a:cs typeface="+mn-cs"/>
              </a:rPr>
              <a:t> is ok to have classes with the same name, as long as they are in different packages.)</a:t>
            </a:r>
            <a:endPar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51</a:t>
            </a:fld>
            <a:endParaRPr lang="en-US" dirty="0"/>
          </a:p>
        </p:txBody>
      </p:sp>
      <p:sp>
        <p:nvSpPr>
          <p:cNvPr id="3" name="Text Placeholder 2"/>
          <p:cNvSpPr txBox="1">
            <a:spLocks/>
          </p:cNvSpPr>
          <p:nvPr/>
        </p:nvSpPr>
        <p:spPr>
          <a:xfrm>
            <a:off x="457200" y="1066800"/>
            <a:ext cx="8229600" cy="4940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steps for creating a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reusable class</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914400" lvl="1" indent="-457200">
              <a:lnSpc>
                <a:spcPct val="90000"/>
              </a:lnSpc>
              <a:spcBef>
                <a:spcPct val="20000"/>
              </a:spcBef>
            </a:pPr>
            <a:endParaRPr kumimoji="0" lang="en-US" sz="9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914400" lvl="1" indent="-457200">
              <a:lnSpc>
                <a:spcPct val="90000"/>
              </a:lnSpc>
              <a:spcBef>
                <a:spcPct val="20000"/>
              </a:spcBef>
              <a:buFont typeface="+mj-lt"/>
              <a:buAutoNum type="arabicParen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Declare a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public</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 otherwise, it can be used only by other classes in the same package.</a:t>
            </a:r>
          </a:p>
          <a:p>
            <a:pPr marL="914400" lvl="1" indent="-457200">
              <a:lnSpc>
                <a:spcPct val="90000"/>
              </a:lnSpc>
              <a:spcBef>
                <a:spcPct val="20000"/>
              </a:spcBef>
              <a:buFont typeface="+mj-lt"/>
              <a:buAutoNum type="arabicParenR"/>
            </a:pPr>
            <a:endParaRPr lang="en-US" sz="2000" dirty="0" smtClean="0">
              <a:solidFill>
                <a:srgbClr val="000000"/>
              </a:solidFill>
              <a:latin typeface="Times New Roman" pitchFamily="18" charset="0"/>
            </a:endParaRPr>
          </a:p>
          <a:p>
            <a:pPr marL="914400" lvl="1" indent="-457200">
              <a:lnSpc>
                <a:spcPct val="90000"/>
              </a:lnSpc>
              <a:spcBef>
                <a:spcPct val="20000"/>
              </a:spcBef>
              <a:buFont typeface="+mj-lt"/>
              <a:buAutoNum type="arabicParen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Choose a unique package name and add a </a:t>
            </a:r>
            <a:r>
              <a:rPr kumimoji="0" lang="en-US" sz="2000" b="1" i="0" u="none" strike="noStrike" kern="1200" cap="none" spc="0" normalizeH="0" baseline="0" noProof="0" dirty="0" smtClean="0">
                <a:ln>
                  <a:noFill/>
                </a:ln>
                <a:solidFill>
                  <a:srgbClr val="0000FF"/>
                </a:solidFill>
                <a:effectLst/>
                <a:uLnTx/>
                <a:uFillTx/>
                <a:latin typeface="LucidaSansTypewriter" pitchFamily="49" charset="0"/>
                <a:ea typeface="+mn-ea"/>
                <a:cs typeface="+mn-cs"/>
              </a:rPr>
              <a:t>package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declaration</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the source-code file for the reusable class declaration. </a:t>
            </a:r>
          </a:p>
          <a:p>
            <a:pPr marL="1371600" lvl="2" indent="-457200">
              <a:lnSpc>
                <a:spcPct val="90000"/>
              </a:lnSpc>
              <a:spcBef>
                <a:spcPct val="20000"/>
              </a:spcBef>
              <a:buFont typeface="Wingdings" pitchFamily="2" charset="2"/>
              <a:buChar char="Ø"/>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each Java source-code file there can be only one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package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declaration, and it must precede all other declarations and statements. </a:t>
            </a:r>
          </a:p>
          <a:p>
            <a:pPr marL="914400" lvl="1" indent="-457200">
              <a:lnSpc>
                <a:spcPct val="90000"/>
              </a:lnSpc>
              <a:spcBef>
                <a:spcPct val="20000"/>
              </a:spcBef>
              <a:buFont typeface="+mj-lt"/>
              <a:buAutoNum type="arabicParenR"/>
            </a:pPr>
            <a:endParaRPr lang="en-US" sz="2000" dirty="0" smtClean="0">
              <a:solidFill>
                <a:srgbClr val="000000"/>
              </a:solidFill>
              <a:latin typeface="Times New Roman" pitchFamily="18" charset="0"/>
            </a:endParaRPr>
          </a:p>
          <a:p>
            <a:pPr marL="914400" lvl="1" indent="-457200">
              <a:lnSpc>
                <a:spcPct val="90000"/>
              </a:lnSpc>
              <a:spcBef>
                <a:spcPct val="20000"/>
              </a:spcBef>
              <a:buFont typeface="+mj-lt"/>
              <a:buAutoNum type="arabicParen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Compile the class so that it’s placed in the appropriate package directory.</a:t>
            </a:r>
          </a:p>
          <a:p>
            <a:pPr marL="914400" lvl="1" indent="-457200">
              <a:lnSpc>
                <a:spcPct val="90000"/>
              </a:lnSpc>
              <a:spcBef>
                <a:spcPct val="20000"/>
              </a:spcBef>
              <a:buFont typeface="+mj-lt"/>
              <a:buAutoNum type="arabicParenR"/>
            </a:pPr>
            <a:endParaRPr lang="en-US" sz="2000" dirty="0" smtClean="0">
              <a:solidFill>
                <a:srgbClr val="000000"/>
              </a:solidFill>
              <a:latin typeface="Times New Roman" pitchFamily="18" charset="0"/>
            </a:endParaRPr>
          </a:p>
          <a:p>
            <a:pPr marL="914400" lvl="1" indent="-457200">
              <a:lnSpc>
                <a:spcPct val="90000"/>
              </a:lnSpc>
              <a:spcBef>
                <a:spcPct val="20000"/>
              </a:spcBef>
              <a:buFont typeface="+mj-lt"/>
              <a:buAutoNum type="arabicParenR"/>
            </a:pP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Import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reusable class into a program and use the class.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52</a:t>
            </a:fld>
            <a:endParaRPr lang="en-US" dirty="0"/>
          </a:p>
        </p:txBody>
      </p:sp>
      <p:sp>
        <p:nvSpPr>
          <p:cNvPr id="6" name="Text Placeholder 2"/>
          <p:cNvSpPr txBox="1">
            <a:spLocks/>
          </p:cNvSpPr>
          <p:nvPr/>
        </p:nvSpPr>
        <p:spPr>
          <a:xfrm>
            <a:off x="457200" y="914400"/>
            <a:ext cx="8229600" cy="53340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Placing a </a:t>
            </a:r>
            <a:r>
              <a:rPr kumimoji="0" lang="en-US" sz="2400" b="0" i="0" u="none" strike="noStrike" kern="1200" cap="none" spc="0" normalizeH="0" baseline="0" noProof="0" dirty="0" smtClean="0">
                <a:ln>
                  <a:noFill/>
                </a:ln>
                <a:solidFill>
                  <a:srgbClr val="0000FF"/>
                </a:solidFill>
                <a:effectLst/>
                <a:uLnTx/>
                <a:uFillTx/>
                <a:latin typeface="Lucida Console" pitchFamily="49" charset="0"/>
                <a:ea typeface="+mn-ea"/>
                <a:cs typeface="+mn-cs"/>
              </a:rPr>
              <a:t>package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declaration at the beginning of a Java source file indicates that the class declared in the file is part of the specified package.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9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Only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package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declarations,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import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declarations and comments can appear outside the braces of a class declaration.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Java source-code file must have the following order:</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a:t>
            </a:r>
            <a:r>
              <a:rPr kumimoji="0" lang="en-US" sz="2000" b="0" i="0" u="none" strike="noStrike" kern="1200" cap="none" spc="0" normalizeH="0" baseline="0" noProof="0" dirty="0" smtClean="0">
                <a:ln>
                  <a:noFill/>
                </a:ln>
                <a:solidFill>
                  <a:srgbClr val="0000FF"/>
                </a:solidFill>
                <a:effectLst/>
                <a:uLnTx/>
                <a:uFillTx/>
                <a:latin typeface="Lucida Console" pitchFamily="49" charset="0"/>
                <a:ea typeface="+mn-ea"/>
                <a:cs typeface="+mn-cs"/>
              </a:rPr>
              <a:t>package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declaration (if any),</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FF"/>
                </a:solidFill>
                <a:effectLst/>
                <a:uLnTx/>
                <a:uFillTx/>
                <a:latin typeface="Lucida Console" pitchFamily="49" charset="0"/>
                <a:ea typeface="+mn-ea"/>
                <a:cs typeface="+mn-cs"/>
              </a:rPr>
              <a:t>import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declarations (if any), then</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class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declarations.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Only one of the class declarations in a particular file can be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public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800100" lvl="1" indent="-342900">
              <a:lnSpc>
                <a:spcPct val="80000"/>
              </a:lnSpc>
              <a:spcBef>
                <a:spcPct val="20000"/>
              </a:spcBef>
              <a:buFontTx/>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Other classes in the file are non-public classes.</a:t>
            </a:r>
          </a:p>
          <a:p>
            <a:pPr marL="800100" lvl="1" indent="-342900">
              <a:lnSpc>
                <a:spcPct val="80000"/>
              </a:lnSpc>
              <a:spcBef>
                <a:spcPct val="20000"/>
              </a:spcBef>
              <a:buFontTx/>
              <a:buChar char="−"/>
            </a:pPr>
            <a:r>
              <a:rPr lang="en-US" sz="2400" dirty="0" smtClean="0">
                <a:solidFill>
                  <a:srgbClr val="000000"/>
                </a:solidFill>
                <a:latin typeface="Times New Roman" pitchFamily="18" charset="0"/>
              </a:rPr>
              <a:t>They</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placed in the package and can be used only by the other classes in the package. </a:t>
            </a:r>
          </a:p>
          <a:p>
            <a:pPr marL="800100" lvl="1" indent="-342900">
              <a:lnSpc>
                <a:spcPct val="80000"/>
              </a:lnSpc>
              <a:spcBef>
                <a:spcPct val="20000"/>
              </a:spcBef>
              <a:buFontTx/>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Non-</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public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classes are in a package to support the reusable classes in that package.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53</a:t>
            </a:fld>
            <a:endParaRPr lang="en-US" dirty="0"/>
          </a:p>
        </p:txBody>
      </p:sp>
      <p:sp>
        <p:nvSpPr>
          <p:cNvPr id="3" name="Rectangle 2"/>
          <p:cNvSpPr/>
          <p:nvPr/>
        </p:nvSpPr>
        <p:spPr>
          <a:xfrm>
            <a:off x="914400" y="1066801"/>
            <a:ext cx="7391400" cy="5146024"/>
          </a:xfrm>
          <a:prstGeom prst="rect">
            <a:avLst/>
          </a:prstGeom>
        </p:spPr>
        <p:txBody>
          <a:bodyPr wrap="square">
            <a:spAutoFit/>
          </a:bodyPr>
          <a:lstStyle/>
          <a:p>
            <a:pPr marL="225425" indent="-225425">
              <a:buFont typeface="Arial" pitchFamily="34" charset="0"/>
              <a:buChar char="•"/>
            </a:pPr>
            <a:r>
              <a:rPr lang="en-US" sz="2400" dirty="0" smtClean="0"/>
              <a:t>A simple Java application that demonstrates how to use packages:</a:t>
            </a:r>
          </a:p>
          <a:p>
            <a:pPr lvl="1"/>
            <a:r>
              <a:rPr lang="en-US" sz="2000" dirty="0" smtClean="0">
                <a:hlinkClick r:id="rId2"/>
              </a:rPr>
              <a:t>http</a:t>
            </a:r>
            <a:r>
              <a:rPr lang="en-US" sz="2000" dirty="0" smtClean="0">
                <a:hlinkClick r:id="rId2"/>
              </a:rPr>
              <a:t>://</a:t>
            </a:r>
            <a:r>
              <a:rPr lang="en-US" sz="2000" dirty="0" smtClean="0">
                <a:hlinkClick r:id="rId2"/>
              </a:rPr>
              <a:t>sce.uhcl.edu/yang/teaching/JavaPackages.htm</a:t>
            </a:r>
            <a:endParaRPr lang="en-US" sz="2000" dirty="0" smtClean="0"/>
          </a:p>
          <a:p>
            <a:pPr lvl="1"/>
            <a:endParaRPr lang="en-US" sz="2000" dirty="0" smtClean="0"/>
          </a:p>
          <a:p>
            <a:pPr marL="225425" indent="-225425">
              <a:buFont typeface="Arial" pitchFamily="34" charset="0"/>
              <a:buChar char="•"/>
            </a:pPr>
            <a:r>
              <a:rPr lang="en-US" sz="2400" dirty="0" smtClean="0"/>
              <a:t>Another example: </a:t>
            </a:r>
            <a:r>
              <a:rPr lang="en-US" sz="2400" b="1" dirty="0" smtClean="0"/>
              <a:t>Fig. 8.15</a:t>
            </a:r>
          </a:p>
          <a:p>
            <a:pPr marL="225425" indent="-225425">
              <a:buFont typeface="Arial" pitchFamily="34" charset="0"/>
              <a:buChar char="•"/>
            </a:pPr>
            <a:endParaRPr lang="en-US" b="1" dirty="0" smtClean="0"/>
          </a:p>
          <a:p>
            <a:pPr marL="225425" indent="-225425">
              <a:buFont typeface="Arial" pitchFamily="34" charset="0"/>
              <a:buChar char="•"/>
            </a:pPr>
            <a:r>
              <a:rPr lang="en-US" sz="2400" b="1" dirty="0" smtClean="0"/>
              <a:t>Note: </a:t>
            </a:r>
            <a:r>
              <a:rPr lang="en-US" sz="2400" dirty="0" smtClean="0">
                <a:solidFill>
                  <a:srgbClr val="000000"/>
                </a:solidFill>
                <a:latin typeface="Times New Roman" pitchFamily="18" charset="0"/>
              </a:rPr>
              <a:t>The directory names in the </a:t>
            </a:r>
            <a:r>
              <a:rPr lang="en-US" sz="2400" dirty="0" smtClean="0">
                <a:solidFill>
                  <a:srgbClr val="000000"/>
                </a:solidFill>
                <a:latin typeface="Lucida Console" pitchFamily="49" charset="0"/>
              </a:rPr>
              <a:t>package</a:t>
            </a:r>
            <a:r>
              <a:rPr lang="en-US" sz="2400" dirty="0" smtClean="0">
                <a:solidFill>
                  <a:srgbClr val="000000"/>
                </a:solidFill>
                <a:latin typeface="Times New Roman" pitchFamily="18" charset="0"/>
              </a:rPr>
              <a:t> declaration specify the exact location of the classes in the package. </a:t>
            </a:r>
            <a:endParaRPr lang="en-US" sz="2400" dirty="0" smtClean="0">
              <a:solidFill>
                <a:srgbClr val="000000"/>
              </a:solidFill>
              <a:latin typeface="Times New Roman" pitchFamily="18" charset="0"/>
            </a:endParaRPr>
          </a:p>
          <a:p>
            <a:pPr marL="225425" indent="-225425">
              <a:buFont typeface="Arial" pitchFamily="34" charset="0"/>
              <a:buChar char="•"/>
            </a:pPr>
            <a:r>
              <a:rPr lang="en-US" sz="2400" dirty="0" smtClean="0">
                <a:solidFill>
                  <a:srgbClr val="000000"/>
                </a:solidFill>
                <a:latin typeface="Times New Roman" pitchFamily="18" charset="0"/>
              </a:rPr>
              <a:t>For example:</a:t>
            </a:r>
          </a:p>
          <a:p>
            <a:pPr lvl="1">
              <a:lnSpc>
                <a:spcPct val="80000"/>
              </a:lnSpc>
            </a:pPr>
            <a:endParaRPr lang="en-US" sz="2000" dirty="0" smtClean="0">
              <a:solidFill>
                <a:srgbClr val="000000"/>
              </a:solidFill>
              <a:latin typeface="Times New Roman" pitchFamily="18" charset="0"/>
            </a:endParaRPr>
          </a:p>
          <a:p>
            <a:pPr lvl="1">
              <a:lnSpc>
                <a:spcPct val="80000"/>
              </a:lnSpc>
            </a:pPr>
            <a:r>
              <a:rPr lang="en-US" sz="2000" dirty="0" smtClean="0">
                <a:solidFill>
                  <a:srgbClr val="000000"/>
                </a:solidFill>
                <a:latin typeface="Times New Roman" pitchFamily="18" charset="0"/>
              </a:rPr>
              <a:t>The </a:t>
            </a:r>
            <a:r>
              <a:rPr lang="en-US" sz="2000" dirty="0" smtClean="0">
                <a:solidFill>
                  <a:srgbClr val="000000"/>
                </a:solidFill>
                <a:latin typeface="Lucida Console" pitchFamily="49" charset="0"/>
              </a:rPr>
              <a:t>package</a:t>
            </a:r>
            <a:r>
              <a:rPr lang="en-US" sz="2000" dirty="0" smtClean="0">
                <a:solidFill>
                  <a:srgbClr val="000000"/>
                </a:solidFill>
                <a:latin typeface="Times New Roman" pitchFamily="18" charset="0"/>
              </a:rPr>
              <a:t> declaration </a:t>
            </a:r>
            <a:r>
              <a:rPr lang="en-US" sz="2000" dirty="0" smtClean="0">
                <a:solidFill>
                  <a:srgbClr val="000000"/>
                </a:solidFill>
                <a:latin typeface="Times New Roman" pitchFamily="18" charset="0"/>
              </a:rPr>
              <a:t>in Time1.java</a:t>
            </a:r>
            <a:endParaRPr lang="en-US" sz="2000" dirty="0" smtClean="0">
              <a:solidFill>
                <a:srgbClr val="000000"/>
              </a:solidFill>
              <a:latin typeface="Times New Roman" pitchFamily="18" charset="0"/>
            </a:endParaRPr>
          </a:p>
          <a:p>
            <a:pPr lvl="3">
              <a:lnSpc>
                <a:spcPct val="80000"/>
              </a:lnSpc>
            </a:pPr>
            <a:r>
              <a:rPr lang="en-US" sz="1600" dirty="0" smtClean="0">
                <a:solidFill>
                  <a:srgbClr val="0000FF"/>
                </a:solidFill>
                <a:latin typeface="Lucida Console" pitchFamily="49" charset="0"/>
              </a:rPr>
              <a:t>	package com.deitel.jhtp.ch08</a:t>
            </a:r>
            <a:r>
              <a:rPr lang="en-US" sz="1600" dirty="0" smtClean="0">
                <a:solidFill>
                  <a:srgbClr val="0000FF"/>
                </a:solidFill>
                <a:latin typeface="Lucida Console" pitchFamily="49" charset="0"/>
              </a:rPr>
              <a:t>;</a:t>
            </a:r>
          </a:p>
          <a:p>
            <a:pPr lvl="3">
              <a:lnSpc>
                <a:spcPct val="80000"/>
              </a:lnSpc>
            </a:pPr>
            <a:endParaRPr lang="en-US" sz="1050" dirty="0" smtClean="0">
              <a:solidFill>
                <a:srgbClr val="0000FF"/>
              </a:solidFill>
              <a:latin typeface="Lucida Console" pitchFamily="49" charset="0"/>
            </a:endParaRPr>
          </a:p>
          <a:p>
            <a:pPr lvl="1">
              <a:lnSpc>
                <a:spcPct val="80000"/>
              </a:lnSpc>
            </a:pPr>
            <a:r>
              <a:rPr lang="en-US" sz="2000" dirty="0" smtClean="0">
                <a:solidFill>
                  <a:srgbClr val="000000"/>
                </a:solidFill>
                <a:latin typeface="Times New Roman" pitchFamily="18" charset="0"/>
              </a:rPr>
              <a:t>indicates that class </a:t>
            </a:r>
            <a:r>
              <a:rPr lang="en-US" sz="2000" dirty="0" smtClean="0">
                <a:solidFill>
                  <a:srgbClr val="000000"/>
                </a:solidFill>
                <a:latin typeface="Lucida Console" pitchFamily="49" charset="0"/>
              </a:rPr>
              <a:t>Time1</a:t>
            </a:r>
            <a:r>
              <a:rPr lang="en-US" sz="2000" dirty="0" smtClean="0">
                <a:solidFill>
                  <a:srgbClr val="000000"/>
                </a:solidFill>
                <a:latin typeface="Times New Roman" pitchFamily="18" charset="0"/>
              </a:rPr>
              <a:t> should be placed in the directory</a:t>
            </a:r>
          </a:p>
          <a:p>
            <a:pPr lvl="3">
              <a:lnSpc>
                <a:spcPct val="80000"/>
              </a:lnSpc>
            </a:pPr>
            <a:r>
              <a:rPr lang="en-US" sz="1600" dirty="0" smtClean="0">
                <a:solidFill>
                  <a:srgbClr val="000000"/>
                </a:solidFill>
                <a:latin typeface="Lucida Console" pitchFamily="49" charset="0"/>
              </a:rPr>
              <a:t>com</a:t>
            </a:r>
            <a:r>
              <a:rPr lang="en-US" sz="1600" dirty="0" smtClean="0">
                <a:solidFill>
                  <a:srgbClr val="000000"/>
                </a:solidFill>
                <a:latin typeface="Lucida Console" pitchFamily="49" charset="0"/>
              </a:rPr>
              <a:t/>
            </a:r>
            <a:br>
              <a:rPr lang="en-US" sz="1600" dirty="0" smtClean="0">
                <a:solidFill>
                  <a:srgbClr val="000000"/>
                </a:solidFill>
                <a:latin typeface="Lucida Console" pitchFamily="49" charset="0"/>
              </a:rPr>
            </a:br>
            <a:r>
              <a:rPr lang="en-US" sz="1600" dirty="0" smtClean="0">
                <a:solidFill>
                  <a:srgbClr val="000000"/>
                </a:solidFill>
                <a:latin typeface="Lucida Console" pitchFamily="49" charset="0"/>
              </a:rPr>
              <a:t>   deitel</a:t>
            </a:r>
            <a:br>
              <a:rPr lang="en-US" sz="1600" dirty="0" smtClean="0">
                <a:solidFill>
                  <a:srgbClr val="000000"/>
                </a:solidFill>
                <a:latin typeface="Lucida Console" pitchFamily="49" charset="0"/>
              </a:rPr>
            </a:br>
            <a:r>
              <a:rPr lang="en-US" sz="1600" dirty="0" smtClean="0">
                <a:solidFill>
                  <a:srgbClr val="000000"/>
                </a:solidFill>
                <a:latin typeface="Lucida Console" pitchFamily="49" charset="0"/>
              </a:rPr>
              <a:t>      jhtp</a:t>
            </a:r>
            <a:br>
              <a:rPr lang="en-US" sz="1600" dirty="0" smtClean="0">
                <a:solidFill>
                  <a:srgbClr val="000000"/>
                </a:solidFill>
                <a:latin typeface="Lucida Console" pitchFamily="49" charset="0"/>
              </a:rPr>
            </a:br>
            <a:r>
              <a:rPr lang="en-US" sz="1600" dirty="0" smtClean="0">
                <a:solidFill>
                  <a:srgbClr val="000000"/>
                </a:solidFill>
                <a:latin typeface="Lucida Console" pitchFamily="49" charset="0"/>
              </a:rPr>
              <a:t>         </a:t>
            </a:r>
            <a:r>
              <a:rPr lang="en-US" sz="1600" dirty="0" smtClean="0">
                <a:solidFill>
                  <a:srgbClr val="000000"/>
                </a:solidFill>
                <a:latin typeface="Lucida Console" pitchFamily="49" charset="0"/>
              </a:rPr>
              <a:t>ch08</a:t>
            </a:r>
            <a:endParaRPr lang="en-US" sz="2400" dirty="0" smtClean="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54</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javac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command-line option </a:t>
            </a:r>
            <a:r>
              <a:rPr kumimoji="0" lang="en-US" sz="24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-d</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causes the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javac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compiler to create appropriate directories based on the class’s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package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declaration.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option also specifies where the directories should be stored.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Example:</a:t>
            </a:r>
          </a:p>
          <a:p>
            <a:pPr marL="1143000" marR="0" lvl="2" indent="-228600" algn="l" defTabSz="914400" rtl="0" eaLnBrk="1" fontAlgn="auto" latinLnBrk="0" hangingPunct="1">
              <a:lnSpc>
                <a:spcPct val="90000"/>
              </a:lnSpc>
              <a:spcBef>
                <a:spcPct val="20000"/>
              </a:spcBef>
              <a:spcAft>
                <a:spcPts val="0"/>
              </a:spcAft>
              <a:buClrTx/>
              <a:buSzTx/>
              <a:buFont typeface="Wingdings 2" pitchFamily="18" charset="2"/>
              <a:buNone/>
              <a:tabLst/>
              <a:defRPr/>
            </a:pPr>
            <a:r>
              <a:rPr kumimoji="0" lang="en-US" b="0" i="0" u="none" strike="noStrike" kern="1200" cap="none" spc="0" normalizeH="0" baseline="0" noProof="0" dirty="0" smtClean="0">
                <a:ln>
                  <a:noFill/>
                </a:ln>
                <a:solidFill>
                  <a:srgbClr val="000000"/>
                </a:solidFill>
                <a:effectLst/>
                <a:uLnTx/>
                <a:uFillTx/>
                <a:latin typeface="Lucida Console" pitchFamily="49" charset="0"/>
                <a:ea typeface="+mn-ea"/>
                <a:cs typeface="+mn-cs"/>
              </a:rPr>
              <a:t>	javac </a:t>
            </a:r>
            <a:r>
              <a:rPr kumimoji="0" lang="en-US" b="0" i="0" u="none" strike="noStrike" kern="1200" cap="none" spc="0" normalizeH="0" baseline="0" noProof="0" dirty="0" smtClean="0">
                <a:ln>
                  <a:noFill/>
                </a:ln>
                <a:solidFill>
                  <a:srgbClr val="0000FF"/>
                </a:solidFill>
                <a:effectLst/>
                <a:uLnTx/>
                <a:uFillTx/>
                <a:latin typeface="Lucida Console" pitchFamily="49" charset="0"/>
                <a:ea typeface="+mn-ea"/>
                <a:cs typeface="+mn-cs"/>
              </a:rPr>
              <a:t>-d . </a:t>
            </a:r>
            <a:r>
              <a:rPr kumimoji="0" lang="en-US" b="0" i="0" u="none" strike="noStrike" kern="1200" cap="none" spc="0" normalizeH="0" baseline="0" noProof="0" dirty="0" smtClean="0">
                <a:ln>
                  <a:noFill/>
                </a:ln>
                <a:solidFill>
                  <a:srgbClr val="000000"/>
                </a:solidFill>
                <a:effectLst/>
                <a:uLnTx/>
                <a:uFillTx/>
                <a:latin typeface="Lucida Console" pitchFamily="49" charset="0"/>
                <a:ea typeface="+mn-ea"/>
                <a:cs typeface="+mn-cs"/>
              </a:rPr>
              <a:t>Time1.java</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specifies that the first directory in our package name should be placed in the current directory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compiled classes are placed into the directory that is named last in the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package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55</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package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name is part of 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fully qualified class name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Class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Time1</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 name is actually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com.deitel.jhtp.ch08.Time1</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Can use the fully qualified name in programs, or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import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class and use its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simple name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class name by itself).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another package contains a class by the same name, the fully qualified class names can be used to distinguish between the classes in the program and prevent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name conflict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(also called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name collision</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56</a:t>
            </a:fld>
            <a:endParaRPr lang="en-US" dirty="0"/>
          </a:p>
        </p:txBody>
      </p:sp>
      <p:sp>
        <p:nvSpPr>
          <p:cNvPr id="3" name="Text Placeholder 2"/>
          <p:cNvSpPr txBox="1">
            <a:spLocks/>
          </p:cNvSpPr>
          <p:nvPr/>
        </p:nvSpPr>
        <p:spPr>
          <a:xfrm>
            <a:off x="457200" y="1295400"/>
            <a:ext cx="8229600" cy="5029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Specifying 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Classpath</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During Compilation</a:t>
            </a:r>
          </a:p>
          <a:p>
            <a:pPr marL="800100" lvl="1" indent="-342900">
              <a:lnSpc>
                <a:spcPct val="90000"/>
              </a:lnSpc>
              <a:spcBef>
                <a:spcPct val="20000"/>
              </a:spcBef>
              <a:buFont typeface="Wingdings" pitchFamily="2" charset="2"/>
              <a:buChar char="Ø"/>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800100" lvl="1" indent="-342900">
              <a:lnSpc>
                <a:spcPct val="90000"/>
              </a:lnSpc>
              <a:spcBef>
                <a:spcPct val="20000"/>
              </a:spcBef>
              <a:buFont typeface="Wingdings" pitchFamily="2" charset="2"/>
              <a:buChar char="Ø"/>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compiling a class that uses classes from other packages,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javac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must locate the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files for all other classes being used. </a:t>
            </a:r>
          </a:p>
          <a:p>
            <a:pPr marL="800100" lvl="1" indent="-342900">
              <a:lnSpc>
                <a:spcPct val="90000"/>
              </a:lnSpc>
              <a:spcBef>
                <a:spcPct val="20000"/>
              </a:spcBef>
              <a:buFont typeface="Wingdings" pitchFamily="2" charset="2"/>
              <a:buChar char="Ø"/>
            </a:pPr>
            <a:endParaRPr kumimoji="0" lang="en-US" sz="1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800100" lvl="1" indent="-342900">
              <a:lnSpc>
                <a:spcPct val="90000"/>
              </a:lnSpc>
              <a:spcBef>
                <a:spcPct val="20000"/>
              </a:spcBef>
              <a:buFont typeface="Wingdings" pitchFamily="2" charset="2"/>
              <a:buChar char="Ø"/>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compiler uses a special object called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class loader</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locate the classes it needs. </a:t>
            </a:r>
          </a:p>
          <a:p>
            <a:pPr marL="1200150" lvl="2" indent="-285750">
              <a:lnSpc>
                <a:spcPct val="9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class loader begins by searching the standard Java classes that are bundled with the JDK. </a:t>
            </a:r>
          </a:p>
          <a:p>
            <a:pPr marL="1200150" lvl="2" indent="-285750">
              <a:lnSpc>
                <a:spcPct val="9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Then it searches for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optional packages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1200150" lvl="2" indent="-285750">
              <a:lnSpc>
                <a:spcPct val="9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the class is not found in the standard Java classes or in the extension classes, the class loader searches the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classpath</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which contains a list of locations in which classes are stored.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57</a:t>
            </a:fld>
            <a:endParaRPr lang="en-US" dirty="0"/>
          </a:p>
        </p:txBody>
      </p:sp>
      <p:sp>
        <p:nvSpPr>
          <p:cNvPr id="3" name="Text Placeholder 2"/>
          <p:cNvSpPr txBox="1">
            <a:spLocks/>
          </p:cNvSpPr>
          <p:nvPr/>
        </p:nvSpPr>
        <p:spPr>
          <a:xfrm>
            <a:off x="457200" y="990600"/>
            <a:ext cx="8229600" cy="50165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classpath consists of a list of directories or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archive files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each separated by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directory separator</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Semicolon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on Windows or a colon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on UNIX/Linux/Mac OS X.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Archive files are individual files that contain directories of other files, typically in a compressed format.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Archive files normally end with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.jar</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.zip</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file-name extensions.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directories and archive files specified in 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classpath</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contain the classes you wish to make available to the Java compiler and the JVM.</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lang="en-US" sz="1000" dirty="0" smtClean="0">
              <a:solidFill>
                <a:srgbClr val="000000"/>
              </a:solidFill>
              <a:latin typeface="Times New Roman" pitchFamily="18" charset="0"/>
            </a:endParaRPr>
          </a:p>
          <a:p>
            <a:pPr marL="342900" lvl="0" indent="-342900">
              <a:lnSpc>
                <a:spcPct val="90000"/>
              </a:lnSpc>
              <a:spcBef>
                <a:spcPct val="20000"/>
              </a:spcBef>
              <a:buFont typeface="Arial" pitchFamily="34" charset="0"/>
              <a:buChar char="•"/>
              <a:defRPr/>
            </a:pPr>
            <a:r>
              <a:rPr lang="en-US" sz="2400" dirty="0" smtClean="0">
                <a:solidFill>
                  <a:srgbClr val="000000"/>
                </a:solidFill>
                <a:latin typeface="Times New Roman" pitchFamily="18" charset="0"/>
              </a:rPr>
              <a:t>The classpath can be modified by </a:t>
            </a:r>
          </a:p>
          <a:p>
            <a:pPr marL="742950" lvl="1" indent="-285750">
              <a:lnSpc>
                <a:spcPct val="90000"/>
              </a:lnSpc>
              <a:spcBef>
                <a:spcPct val="20000"/>
              </a:spcBef>
              <a:buFont typeface="Arial" pitchFamily="34" charset="0"/>
              <a:buChar char="–"/>
              <a:defRPr/>
            </a:pPr>
            <a:r>
              <a:rPr lang="en-US" sz="2000" dirty="0" smtClean="0">
                <a:solidFill>
                  <a:srgbClr val="000000"/>
                </a:solidFill>
                <a:latin typeface="Times New Roman" pitchFamily="18" charset="0"/>
              </a:rPr>
              <a:t>providing the </a:t>
            </a:r>
            <a:r>
              <a:rPr lang="en-US" sz="2000" dirty="0" smtClean="0">
                <a:solidFill>
                  <a:srgbClr val="0000FF"/>
                </a:solidFill>
                <a:latin typeface="LucidaSansTypewriter" pitchFamily="49" charset="0"/>
              </a:rPr>
              <a:t>-classpath</a:t>
            </a:r>
            <a:r>
              <a:rPr lang="en-US" sz="2000" dirty="0" smtClean="0">
                <a:solidFill>
                  <a:srgbClr val="000000"/>
                </a:solidFill>
                <a:latin typeface="Times New Roman" pitchFamily="18" charset="0"/>
              </a:rPr>
              <a:t> option to the </a:t>
            </a:r>
            <a:r>
              <a:rPr lang="en-US" sz="2000" dirty="0" smtClean="0">
                <a:solidFill>
                  <a:srgbClr val="000000"/>
                </a:solidFill>
                <a:latin typeface="Lucida Console" pitchFamily="49" charset="0"/>
              </a:rPr>
              <a:t>javac</a:t>
            </a:r>
            <a:r>
              <a:rPr lang="en-US" sz="2000" dirty="0" smtClean="0">
                <a:solidFill>
                  <a:srgbClr val="000000"/>
                </a:solidFill>
                <a:latin typeface="Times New Roman" pitchFamily="18" charset="0"/>
              </a:rPr>
              <a:t> compiler </a:t>
            </a:r>
          </a:p>
          <a:p>
            <a:pPr marL="742950" lvl="1" indent="-285750">
              <a:lnSpc>
                <a:spcPct val="90000"/>
              </a:lnSpc>
              <a:spcBef>
                <a:spcPct val="20000"/>
              </a:spcBef>
              <a:buFont typeface="Arial" pitchFamily="34" charset="0"/>
              <a:buChar char="–"/>
              <a:defRPr/>
            </a:pPr>
            <a:r>
              <a:rPr lang="en-US" sz="2000" dirty="0" smtClean="0">
                <a:solidFill>
                  <a:srgbClr val="000000"/>
                </a:solidFill>
                <a:latin typeface="Times New Roman" pitchFamily="18" charset="0"/>
              </a:rPr>
              <a:t>setting the </a:t>
            </a:r>
            <a:r>
              <a:rPr lang="en-US" sz="2000" dirty="0" smtClean="0">
                <a:solidFill>
                  <a:srgbClr val="0000FF"/>
                </a:solidFill>
                <a:latin typeface="LucidaSansTypewriter" pitchFamily="49" charset="0"/>
              </a:rPr>
              <a:t>CLASSPATH</a:t>
            </a:r>
            <a:r>
              <a:rPr lang="en-US" sz="2000" dirty="0" smtClean="0">
                <a:solidFill>
                  <a:srgbClr val="0000FF"/>
                </a:solidFill>
                <a:latin typeface="Times New Roman" pitchFamily="18" charset="0"/>
              </a:rPr>
              <a:t> environment </a:t>
            </a:r>
            <a:r>
              <a:rPr lang="en-US" sz="2000" dirty="0" smtClean="0">
                <a:solidFill>
                  <a:srgbClr val="0000FF"/>
                </a:solidFill>
                <a:latin typeface="Times New Roman" pitchFamily="18" charset="0"/>
              </a:rPr>
              <a:t>variable</a:t>
            </a:r>
            <a:r>
              <a:rPr lang="en-US" sz="2000" dirty="0" smtClean="0">
                <a:solidFill>
                  <a:srgbClr val="000000"/>
                </a:solidFill>
                <a:latin typeface="Times New Roman" pitchFamily="18" charset="0"/>
              </a:rPr>
              <a:t>.</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58</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By default, the classpath consists only of the current directory.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classpath can be modified by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providing the </a:t>
            </a:r>
            <a:r>
              <a:rPr kumimoji="0" lang="en-US" sz="28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-classpath</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option to the </a:t>
            </a:r>
            <a:r>
              <a:rPr kumimoji="0" lang="en-US" sz="2800" b="0" i="0" u="none" strike="noStrike" kern="1200" cap="none" spc="0" normalizeH="0" baseline="0" noProof="0" dirty="0" smtClean="0">
                <a:ln>
                  <a:noFill/>
                </a:ln>
                <a:solidFill>
                  <a:srgbClr val="000000"/>
                </a:solidFill>
                <a:effectLst/>
                <a:uLnTx/>
                <a:uFillTx/>
                <a:latin typeface="Lucida Console" pitchFamily="49" charset="0"/>
                <a:ea typeface="+mn-ea"/>
                <a:cs typeface="+mn-cs"/>
              </a:rPr>
              <a:t>javac</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compiler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setting the </a:t>
            </a:r>
            <a:r>
              <a:rPr kumimoji="0" lang="en-US" sz="28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CLASSPATH</a:t>
            </a:r>
            <a:r>
              <a:rPr kumimoji="0" lang="en-US" sz="2800" b="0" i="0" u="none" strike="noStrike" kern="1200" cap="none" spc="0" normalizeH="0" baseline="0" noProof="0" dirty="0" smtClean="0">
                <a:ln>
                  <a:noFill/>
                </a:ln>
                <a:solidFill>
                  <a:srgbClr val="0000FF"/>
                </a:solidFill>
                <a:effectLst/>
                <a:uLnTx/>
                <a:uFillTx/>
                <a:latin typeface="Times New Roman" pitchFamily="18" charset="0"/>
                <a:ea typeface="+mn-ea"/>
                <a:cs typeface="+mn-cs"/>
              </a:rPr>
              <a:t> environment variable</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(not recommended).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Classpath</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download.oracle.com/javase/6/docs/technotes/tools/index.html#genera</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section entitled “General Information” contains information on setting the classpath for UNIX/Linux and Windows.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59</a:t>
            </a:fld>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1066800" y="1143000"/>
            <a:ext cx="7030312" cy="2057400"/>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1143000" y="3971925"/>
            <a:ext cx="7066238"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6</a:t>
            </a:fld>
            <a:endParaRPr lang="en-US" dirty="0"/>
          </a:p>
        </p:txBody>
      </p:sp>
      <p:pic>
        <p:nvPicPr>
          <p:cNvPr id="3" name="Picture 1" descr="ch08imageslides_Page_07.png"/>
          <p:cNvPicPr>
            <a:picLocks noGrp="1" noChangeAspect="1"/>
          </p:cNvPicPr>
          <p:nvPr isPhoto="1"/>
        </p:nvPicPr>
        <p:blipFill>
          <a:blip r:embed="rId2" cstate="print"/>
          <a:srcRect/>
          <a:stretch>
            <a:fillRect/>
          </a:stretch>
        </p:blipFill>
        <p:spPr bwMode="auto">
          <a:xfrm>
            <a:off x="0" y="12303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60</a:t>
            </a:fld>
            <a:endParaRPr lang="en-US" dirty="0"/>
          </a:p>
        </p:txBody>
      </p:sp>
      <p:sp>
        <p:nvSpPr>
          <p:cNvPr id="3" name="Text Placeholder 2"/>
          <p:cNvSpPr txBox="1">
            <a:spLocks/>
          </p:cNvSpPr>
          <p:nvPr/>
        </p:nvSpPr>
        <p:spPr>
          <a:xfrm>
            <a:off x="457200" y="1905000"/>
            <a:ext cx="8229600" cy="4102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you execute an application, the JVM must be able to locate the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files of the classes used in that application.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Like the compiler, the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java</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command uses a class loader that searches the standard classes and extension classes first, then searches the classpath (the current directory by default).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classpath</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can be specified explicitly by using either of the techniques discussed for the compiler.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As with the compiler, it is better to specify an individual program’s classpath via command-line JVM options.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classes must be loaded from the current directory, be sure to include a dot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 the classpath to specify the current directory.</a:t>
            </a:r>
          </a:p>
        </p:txBody>
      </p:sp>
      <p:sp>
        <p:nvSpPr>
          <p:cNvPr id="4" name="Rectangle 3"/>
          <p:cNvSpPr/>
          <p:nvPr/>
        </p:nvSpPr>
        <p:spPr>
          <a:xfrm>
            <a:off x="685800" y="609600"/>
            <a:ext cx="7543800" cy="867930"/>
          </a:xfrm>
          <a:prstGeom prst="rect">
            <a:avLst/>
          </a:prstGeom>
        </p:spPr>
        <p:txBody>
          <a:bodyPr wrap="square">
            <a:spAutoFit/>
          </a:bodyPr>
          <a:lstStyle/>
          <a:p>
            <a:pPr marL="342900" lvl="0" indent="-342900" algn="ctr">
              <a:lnSpc>
                <a:spcPct val="80000"/>
              </a:lnSpc>
              <a:spcBef>
                <a:spcPct val="20000"/>
              </a:spcBef>
              <a:defRPr/>
            </a:pPr>
            <a:r>
              <a:rPr lang="en-US" sz="2800" dirty="0" smtClean="0">
                <a:solidFill>
                  <a:srgbClr val="000000"/>
                </a:solidFill>
                <a:latin typeface="Times New Roman" pitchFamily="18" charset="0"/>
              </a:rPr>
              <a:t>Specifying the </a:t>
            </a:r>
            <a:r>
              <a:rPr lang="en-US" sz="2800" b="1" dirty="0" smtClean="0">
                <a:solidFill>
                  <a:srgbClr val="000000"/>
                </a:solidFill>
                <a:latin typeface="Times New Roman" pitchFamily="18" charset="0"/>
              </a:rPr>
              <a:t>Classpath</a:t>
            </a:r>
            <a:r>
              <a:rPr lang="en-US" sz="2800" dirty="0" smtClean="0">
                <a:solidFill>
                  <a:srgbClr val="000000"/>
                </a:solidFill>
                <a:latin typeface="Times New Roman" pitchFamily="18" charset="0"/>
              </a:rPr>
              <a:t> </a:t>
            </a:r>
            <a:endParaRPr lang="en-US" sz="2800" dirty="0" smtClean="0">
              <a:solidFill>
                <a:srgbClr val="000000"/>
              </a:solidFill>
              <a:latin typeface="Times New Roman" pitchFamily="18" charset="0"/>
            </a:endParaRPr>
          </a:p>
          <a:p>
            <a:pPr marL="342900" lvl="0" indent="-342900" algn="ctr">
              <a:lnSpc>
                <a:spcPct val="80000"/>
              </a:lnSpc>
              <a:spcBef>
                <a:spcPct val="20000"/>
              </a:spcBef>
              <a:defRPr/>
            </a:pPr>
            <a:r>
              <a:rPr lang="en-US" sz="2800" dirty="0" smtClean="0">
                <a:solidFill>
                  <a:srgbClr val="000000"/>
                </a:solidFill>
                <a:latin typeface="Times New Roman" pitchFamily="18" charset="0"/>
              </a:rPr>
              <a:t>When </a:t>
            </a:r>
            <a:r>
              <a:rPr lang="en-US" sz="2800" dirty="0" smtClean="0">
                <a:solidFill>
                  <a:srgbClr val="0000FF"/>
                </a:solidFill>
                <a:latin typeface="Times New Roman" pitchFamily="18" charset="0"/>
              </a:rPr>
              <a:t>Executing</a:t>
            </a:r>
            <a:r>
              <a:rPr lang="en-US" sz="2800" dirty="0" smtClean="0">
                <a:solidFill>
                  <a:srgbClr val="000000"/>
                </a:solidFill>
                <a:latin typeface="Times New Roman" pitchFamily="18" charset="0"/>
              </a:rPr>
              <a:t> an Application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61</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no access modifier is specified for a method or variable when it’s declared in a class, the method or variable is considered as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package-private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package access</a:t>
            </a:r>
            <a:r>
              <a:rPr kumimoji="0" lang="en-US" sz="2400" b="0" i="0" u="none" strike="noStrike" kern="1200" cap="none" spc="0" normalizeH="0" baseline="0" noProof="0" dirty="0" smtClean="0">
                <a:ln>
                  <a:noFill/>
                </a:ln>
                <a:effectLst/>
                <a:uLnTx/>
                <a:uFillTx/>
                <a:latin typeface="Times New Roman" pitchFamily="18" charset="0"/>
                <a:ea typeface="+mn-ea"/>
                <a:cs typeface="+mn-cs"/>
              </a:rPr>
              <a: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a program uses multiple classes from the same package, these classes can access each other’s package-access members directly through references to objects of the appropriate classes, or in the case of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static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members through the class name.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Package access is rarely used.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smtClean="0">
              <a:solidFill>
                <a:srgbClr val="000000"/>
              </a:solidFill>
              <a:latin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Example program: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Fig. 8.17</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62</a:t>
            </a:fld>
            <a:endParaRPr lang="en-US" dirty="0"/>
          </a:p>
        </p:txBody>
      </p:sp>
      <p:pic>
        <p:nvPicPr>
          <p:cNvPr id="3" name="Picture 1" descr="ch08imageslides_Page_77.png"/>
          <p:cNvPicPr>
            <a:picLocks noGrp="1" noChangeAspect="1"/>
          </p:cNvPicPr>
          <p:nvPr isPhoto="1"/>
        </p:nvPicPr>
        <p:blipFill>
          <a:blip r:embed="rId2" cstate="print"/>
          <a:srcRect/>
          <a:stretch>
            <a:fillRect/>
          </a:stretch>
        </p:blipFill>
        <p:spPr bwMode="auto">
          <a:xfrm>
            <a:off x="0" y="8493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63</a:t>
            </a:fld>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874964" y="152400"/>
            <a:ext cx="7278436" cy="643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7</a:t>
            </a:fld>
            <a:endParaRPr lang="en-US" dirty="0"/>
          </a:p>
        </p:txBody>
      </p:sp>
      <p:pic>
        <p:nvPicPr>
          <p:cNvPr id="3" name="Picture 1" descr="ch08imageslides_Page_08.png"/>
          <p:cNvPicPr>
            <a:picLocks noGrp="1" noChangeAspect="1"/>
          </p:cNvPicPr>
          <p:nvPr isPhoto="1"/>
        </p:nvPicPr>
        <p:blipFill>
          <a:blip r:embed="rId2" cstate="print"/>
          <a:srcRect/>
          <a:stretch>
            <a:fillRect/>
          </a:stretch>
        </p:blipFill>
        <p:spPr bwMode="auto">
          <a:xfrm>
            <a:off x="0" y="1295400"/>
            <a:ext cx="9144000" cy="5551487"/>
          </a:xfrm>
          <a:prstGeom prst="rect">
            <a:avLst/>
          </a:prstGeom>
          <a:noFill/>
          <a:ln w="9525">
            <a:noFill/>
            <a:miter lim="800000"/>
            <a:headEnd/>
            <a:tailEnd/>
          </a:ln>
        </p:spPr>
      </p:pic>
      <p:sp>
        <p:nvSpPr>
          <p:cNvPr id="4" name="Title 1"/>
          <p:cNvSpPr>
            <a:spLocks noGrp="1"/>
          </p:cNvSpPr>
          <p:nvPr>
            <p:ph type="title"/>
          </p:nvPr>
        </p:nvSpPr>
        <p:spPr>
          <a:xfrm>
            <a:off x="381000" y="381000"/>
            <a:ext cx="8229600" cy="1066800"/>
          </a:xfrm>
        </p:spPr>
        <p:txBody>
          <a:bodyPr>
            <a:normAutofit fontScale="90000"/>
          </a:bodyPr>
          <a:lstStyle/>
          <a:p>
            <a:pPr eaLnBrk="1" fontAlgn="auto" hangingPunct="1">
              <a:spcAft>
                <a:spcPts val="0"/>
              </a:spcAft>
              <a:defRPr/>
            </a:pPr>
            <a:r>
              <a:rPr lang="en-US" sz="4900" dirty="0" smtClean="0">
                <a:solidFill>
                  <a:srgbClr val="3380E6"/>
                </a:solidFill>
                <a:latin typeface="Arial"/>
              </a:rPr>
              <a:t>The </a:t>
            </a:r>
            <a:r>
              <a:rPr lang="en-US" sz="4900" i="1" dirty="0" smtClean="0">
                <a:solidFill>
                  <a:srgbClr val="3380E6"/>
                </a:solidFill>
                <a:latin typeface="Arial"/>
              </a:rPr>
              <a:t>client</a:t>
            </a:r>
            <a:r>
              <a:rPr lang="en-US" sz="4900" dirty="0" smtClean="0">
                <a:solidFill>
                  <a:srgbClr val="3380E6"/>
                </a:solidFill>
                <a:latin typeface="Arial"/>
              </a:rPr>
              <a:t> application</a:t>
            </a:r>
            <a:br>
              <a:rPr lang="en-US" sz="4900" dirty="0" smtClean="0">
                <a:solidFill>
                  <a:srgbClr val="3380E6"/>
                </a:solidFill>
                <a:latin typeface="Arial"/>
              </a:rPr>
            </a:br>
            <a:r>
              <a:rPr lang="en-US" sz="3100" dirty="0" smtClean="0">
                <a:solidFill>
                  <a:srgbClr val="3380E6"/>
                </a:solidFill>
                <a:latin typeface="Arial"/>
              </a:rPr>
              <a:t>Fig. 8.2 (TimeTest.java)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8</a:t>
            </a:fld>
            <a:endParaRPr lang="en-US" dirty="0"/>
          </a:p>
        </p:txBody>
      </p:sp>
      <p:pic>
        <p:nvPicPr>
          <p:cNvPr id="3" name="Picture 1" descr="ch08imageslides_Page_09.png"/>
          <p:cNvPicPr>
            <a:picLocks noGrp="1" noChangeAspect="1"/>
          </p:cNvPicPr>
          <p:nvPr isPhoto="1"/>
        </p:nvPicPr>
        <p:blipFill>
          <a:blip r:embed="rId2" cstate="print"/>
          <a:srcRect/>
          <a:stretch>
            <a:fillRect/>
          </a:stretch>
        </p:blipFill>
        <p:spPr bwMode="auto">
          <a:xfrm>
            <a:off x="0" y="0"/>
            <a:ext cx="9144000" cy="555148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728850" y="4038600"/>
            <a:ext cx="5095875" cy="2743200"/>
          </a:xfrm>
          <a:prstGeom prst="rect">
            <a:avLst/>
          </a:prstGeom>
          <a:noFill/>
          <a:ln w="9525">
            <a:noFill/>
            <a:miter lim="800000"/>
            <a:headEnd/>
            <a:tailEnd/>
          </a:ln>
        </p:spPr>
      </p:pic>
      <p:sp>
        <p:nvSpPr>
          <p:cNvPr id="6" name="Rectangle 5"/>
          <p:cNvSpPr/>
          <p:nvPr/>
        </p:nvSpPr>
        <p:spPr>
          <a:xfrm>
            <a:off x="228600" y="4495800"/>
            <a:ext cx="3276600" cy="2308324"/>
          </a:xfrm>
          <a:prstGeom prst="rect">
            <a:avLst/>
          </a:prstGeom>
        </p:spPr>
        <p:txBody>
          <a:bodyPr wrap="square">
            <a:spAutoFit/>
          </a:bodyPr>
          <a:lstStyle/>
          <a:p>
            <a:pPr marL="225425" lvl="0" indent="-225425">
              <a:spcBef>
                <a:spcPct val="20000"/>
              </a:spcBef>
              <a:buFont typeface="Arial" pitchFamily="34" charset="0"/>
              <a:buChar char="•"/>
              <a:tabLst>
                <a:tab pos="225425" algn="l"/>
              </a:tabLst>
            </a:pPr>
            <a:r>
              <a:rPr lang="en-US" sz="2400" b="1" dirty="0" smtClean="0">
                <a:solidFill>
                  <a:srgbClr val="000000"/>
                </a:solidFill>
                <a:latin typeface="Times New Roman" pitchFamily="18" charset="0"/>
                <a:cs typeface="Times New Roman" pitchFamily="18" charset="0"/>
              </a:rPr>
              <a:t>Exercise: </a:t>
            </a:r>
            <a:r>
              <a:rPr lang="en-US" sz="2400" dirty="0" smtClean="0">
                <a:solidFill>
                  <a:srgbClr val="000000"/>
                </a:solidFill>
                <a:latin typeface="Times New Roman" pitchFamily="18" charset="0"/>
                <a:cs typeface="Times New Roman" pitchFamily="18" charset="0"/>
              </a:rPr>
              <a:t>Use a class diagram to show the design of this application (Time1,  TimeTest, and their associations).</a:t>
            </a:r>
            <a:endParaRPr lang="en-US" sz="2400" b="1"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9</a:t>
            </a:fld>
            <a:endParaRPr lang="en-US" dirty="0"/>
          </a:p>
        </p:txBody>
      </p:sp>
      <p:sp>
        <p:nvSpPr>
          <p:cNvPr id="3" name="Text Placeholder 2"/>
          <p:cNvSpPr txBox="1">
            <a:spLocks/>
          </p:cNvSpPr>
          <p:nvPr/>
        </p:nvSpPr>
        <p:spPr>
          <a:xfrm>
            <a:off x="457200" y="1143000"/>
            <a:ext cx="8077200" cy="510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Class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Time1</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does not declare a constructor, so the class has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default constructor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that is supplied by the compiler.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Each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instance variable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implicitly receives the default value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0</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for an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int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800100" lvl="1" indent="-342900">
              <a:spcBef>
                <a:spcPct val="20000"/>
              </a:spcBef>
              <a:buFont typeface="Times New Roman" pitchFamily="18"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Instance variables also can be initialized when they are declared in the class body, using the same initialization syntax as with a local variable.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900" dirty="0" smtClean="0">
              <a:solidFill>
                <a:srgbClr val="000000"/>
              </a:solidFill>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rgbClr val="000000"/>
                </a:solidFill>
                <a:latin typeface="Times New Roman" pitchFamily="18" charset="0"/>
                <a:cs typeface="Times New Roman" pitchFamily="18" charset="0"/>
              </a:rPr>
              <a:t>Public </a:t>
            </a:r>
            <a:r>
              <a:rPr lang="en-US" sz="2400" dirty="0" smtClean="0">
                <a:solidFill>
                  <a:srgbClr val="0000FF"/>
                </a:solidFill>
                <a:latin typeface="Times New Roman" pitchFamily="18" charset="0"/>
                <a:cs typeface="Times New Roman" pitchFamily="18" charset="0"/>
              </a:rPr>
              <a:t>interface</a:t>
            </a:r>
          </a:p>
          <a:p>
            <a:pPr marL="795338" lvl="1" indent="-338138">
              <a:buFont typeface="Times New Roman" pitchFamily="18" charset="0"/>
              <a:buChar char="−"/>
            </a:pPr>
            <a:r>
              <a:rPr lang="en-US" sz="2000" dirty="0" smtClean="0">
                <a:solidFill>
                  <a:srgbClr val="000000"/>
                </a:solidFill>
                <a:latin typeface="Times New Roman" pitchFamily="18" charset="0"/>
              </a:rPr>
              <a:t>Method </a:t>
            </a:r>
            <a:r>
              <a:rPr lang="en-US" sz="2000" dirty="0" smtClean="0">
                <a:solidFill>
                  <a:srgbClr val="000000"/>
                </a:solidFill>
                <a:latin typeface="Lucida Console" pitchFamily="49" charset="0"/>
              </a:rPr>
              <a:t>setTime</a:t>
            </a:r>
            <a:r>
              <a:rPr lang="en-US" sz="2000" dirty="0" smtClean="0">
                <a:solidFill>
                  <a:srgbClr val="000000"/>
                </a:solidFill>
                <a:latin typeface="Times New Roman" pitchFamily="18" charset="0"/>
              </a:rPr>
              <a:t> (lines 12–25) declares three </a:t>
            </a:r>
            <a:r>
              <a:rPr lang="en-US" sz="2000" dirty="0" smtClean="0">
                <a:solidFill>
                  <a:srgbClr val="000000"/>
                </a:solidFill>
                <a:latin typeface="Lucida Console" pitchFamily="49" charset="0"/>
              </a:rPr>
              <a:t>int</a:t>
            </a:r>
            <a:r>
              <a:rPr lang="en-US" sz="2000" dirty="0" smtClean="0">
                <a:solidFill>
                  <a:srgbClr val="000000"/>
                </a:solidFill>
                <a:latin typeface="Times New Roman" pitchFamily="18" charset="0"/>
              </a:rPr>
              <a:t> parameters and uses them to set the time. </a:t>
            </a:r>
          </a:p>
          <a:p>
            <a:pPr marL="795338" lvl="1" indent="-338138">
              <a:buFont typeface="Times New Roman" pitchFamily="18" charset="0"/>
              <a:buChar char="−"/>
            </a:pPr>
            <a:r>
              <a:rPr lang="en-US" sz="2000" dirty="0" smtClean="0">
                <a:solidFill>
                  <a:srgbClr val="000000"/>
                </a:solidFill>
                <a:latin typeface="Times New Roman" pitchFamily="18" charset="0"/>
              </a:rPr>
              <a:t>Lines 15–16 test each argument to determine whether the value is in the proper range, and, if so, lines 18–20 assign the values to the </a:t>
            </a:r>
            <a:r>
              <a:rPr lang="en-US" sz="2000" dirty="0" smtClean="0">
                <a:solidFill>
                  <a:srgbClr val="000000"/>
                </a:solidFill>
                <a:latin typeface="Lucida Console" pitchFamily="49" charset="0"/>
              </a:rPr>
              <a:t>hour</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minute</a:t>
            </a:r>
            <a:r>
              <a:rPr lang="en-US" sz="2000" dirty="0" smtClean="0">
                <a:solidFill>
                  <a:srgbClr val="000000"/>
                </a:solidFill>
                <a:latin typeface="Times New Roman" pitchFamily="18" charset="0"/>
              </a:rPr>
              <a:t> and </a:t>
            </a:r>
            <a:r>
              <a:rPr lang="en-US" sz="2000" dirty="0" smtClean="0">
                <a:solidFill>
                  <a:srgbClr val="000000"/>
                </a:solidFill>
                <a:latin typeface="Lucida Console" pitchFamily="49" charset="0"/>
              </a:rPr>
              <a:t>second</a:t>
            </a:r>
            <a:r>
              <a:rPr lang="en-US" sz="2000" dirty="0" smtClean="0">
                <a:solidFill>
                  <a:srgbClr val="000000"/>
                </a:solidFill>
                <a:latin typeface="Times New Roman" pitchFamily="18" charset="0"/>
              </a:rPr>
              <a:t> instance variables.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18146</TotalTime>
  <Words>3461</Words>
  <Application>Microsoft Office PowerPoint</Application>
  <PresentationFormat>On-screen Show (4:3)</PresentationFormat>
  <Paragraphs>351</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Slide 1</vt:lpstr>
      <vt:lpstr>Slide 2</vt:lpstr>
      <vt:lpstr>Outline</vt:lpstr>
      <vt:lpstr>8.2  Case Study: Fig. 8.1 (Time1.java)</vt:lpstr>
      <vt:lpstr>Slide 5</vt:lpstr>
      <vt:lpstr>Slide 6</vt:lpstr>
      <vt:lpstr>The client application Fig. 8.2 (TimeTest.java)</vt:lpstr>
      <vt:lpstr>Slide 8</vt:lpstr>
      <vt:lpstr>Slide 9</vt:lpstr>
      <vt:lpstr>Slide 10</vt:lpstr>
      <vt:lpstr>Slide 11</vt:lpstr>
      <vt:lpstr>Slide 12</vt:lpstr>
      <vt:lpstr>8.3  Controlling Access to Members </vt:lpstr>
      <vt:lpstr>8.4  Referring to the Current Object’s Members with the this Reference</vt:lpstr>
      <vt:lpstr>Slide 15</vt:lpstr>
      <vt:lpstr>Slide 16</vt:lpstr>
      <vt:lpstr>Slide 17</vt:lpstr>
      <vt:lpstr>8.5  Overloaded Constructors </vt:lpstr>
      <vt:lpstr>Slide 19</vt:lpstr>
      <vt:lpstr>Slide 20</vt:lpstr>
      <vt:lpstr>Slide 21</vt:lpstr>
      <vt:lpstr>Slide 22</vt:lpstr>
      <vt:lpstr>Slide 23</vt:lpstr>
      <vt:lpstr>Slide 24</vt:lpstr>
      <vt:lpstr>Slide 25</vt:lpstr>
      <vt:lpstr>Slide 26</vt:lpstr>
      <vt:lpstr>Slide 27</vt:lpstr>
      <vt:lpstr>Slide 28</vt:lpstr>
      <vt:lpstr>8.7  Notes on Set and Get Methods</vt:lpstr>
      <vt:lpstr>Slide 30</vt:lpstr>
      <vt:lpstr>Slide 31</vt:lpstr>
      <vt:lpstr>Slide 32</vt:lpstr>
      <vt:lpstr>A few words about software maintenance</vt:lpstr>
      <vt:lpstr>Slide 34</vt:lpstr>
      <vt:lpstr>Slide 35</vt:lpstr>
      <vt:lpstr>Slide 36</vt:lpstr>
      <vt:lpstr>8.8  Composition</vt:lpstr>
      <vt:lpstr>8.9  Enumerations</vt:lpstr>
      <vt:lpstr>Slide 39</vt:lpstr>
      <vt:lpstr>Slide 40</vt:lpstr>
      <vt:lpstr>Slide 41</vt:lpstr>
      <vt:lpstr>Slide 42</vt:lpstr>
      <vt:lpstr>Slide 43</vt:lpstr>
      <vt:lpstr>8.11  static Class Members</vt:lpstr>
      <vt:lpstr>Slide 45</vt:lpstr>
      <vt:lpstr>Slide 46</vt:lpstr>
      <vt:lpstr>Slide 47</vt:lpstr>
      <vt:lpstr>8.13  final Instance Variables</vt:lpstr>
      <vt:lpstr>Slide 49</vt:lpstr>
      <vt:lpstr>8.14  Packages</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vector>
  </TitlesOfParts>
  <Company>UHCL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Yang, T. Andrew</dc:creator>
  <cp:lastModifiedBy>Yang, T. Andrew</cp:lastModifiedBy>
  <cp:revision>1736</cp:revision>
  <dcterms:created xsi:type="dcterms:W3CDTF">2011-01-18T01:12:11Z</dcterms:created>
  <dcterms:modified xsi:type="dcterms:W3CDTF">2011-07-19T07:15:19Z</dcterms:modified>
</cp:coreProperties>
</file>