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7" r:id="rId2"/>
    <p:sldId id="293" r:id="rId3"/>
    <p:sldId id="324" r:id="rId4"/>
    <p:sldId id="325" r:id="rId5"/>
    <p:sldId id="326" r:id="rId6"/>
    <p:sldId id="327" r:id="rId7"/>
    <p:sldId id="328" r:id="rId8"/>
    <p:sldId id="329" r:id="rId9"/>
    <p:sldId id="330" r:id="rId10"/>
    <p:sldId id="331" r:id="rId11"/>
    <p:sldId id="353" r:id="rId12"/>
    <p:sldId id="332" r:id="rId13"/>
    <p:sldId id="333" r:id="rId14"/>
    <p:sldId id="334" r:id="rId15"/>
    <p:sldId id="335" r:id="rId16"/>
    <p:sldId id="336" r:id="rId17"/>
    <p:sldId id="337" r:id="rId18"/>
    <p:sldId id="338" r:id="rId19"/>
    <p:sldId id="339" r:id="rId20"/>
    <p:sldId id="340" r:id="rId21"/>
    <p:sldId id="341" r:id="rId22"/>
    <p:sldId id="342" r:id="rId23"/>
    <p:sldId id="343" r:id="rId24"/>
    <p:sldId id="344" r:id="rId25"/>
    <p:sldId id="345" r:id="rId26"/>
    <p:sldId id="348" r:id="rId27"/>
    <p:sldId id="349" r:id="rId28"/>
    <p:sldId id="350" r:id="rId29"/>
    <p:sldId id="351" r:id="rId30"/>
    <p:sldId id="355" r:id="rId31"/>
    <p:sldId id="356" r:id="rId32"/>
    <p:sldId id="357" r:id="rId33"/>
    <p:sldId id="358" r:id="rId34"/>
    <p:sldId id="359" r:id="rId35"/>
    <p:sldId id="360" r:id="rId36"/>
    <p:sldId id="367" r:id="rId37"/>
    <p:sldId id="368" r:id="rId38"/>
    <p:sldId id="366" r:id="rId39"/>
    <p:sldId id="35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autoAdjust="0"/>
    <p:restoredTop sz="88540" autoAdjust="0"/>
  </p:normalViewPr>
  <p:slideViewPr>
    <p:cSldViewPr>
      <p:cViewPr varScale="1">
        <p:scale>
          <a:sx n="64" d="100"/>
          <a:sy n="64" d="100"/>
        </p:scale>
        <p:origin x="-922" y="-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A26D00-C195-4285-89CF-6834958B9E55}" type="datetimeFigureOut">
              <a:rPr lang="en-US" smtClean="0"/>
              <a:pPr/>
              <a:t>6/22/2011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AA981A-1D11-46AB-B6CE-DC9E31F2ED51}"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719D0B-6E3B-40E4-877A-FAE04F02C71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ibm.com/developerworks/rational/library/2802.html" TargetMode="External"/><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762000" y="1371600"/>
            <a:ext cx="7391400" cy="2057400"/>
          </a:xfrm>
        </p:spPr>
        <p:txBody>
          <a:bodyPr>
            <a:noAutofit/>
          </a:bodyPr>
          <a:lstStyle/>
          <a:p>
            <a:pPr eaLnBrk="1" hangingPunct="1"/>
            <a:r>
              <a:rPr lang="en-US" sz="4800" dirty="0" smtClean="0">
                <a:solidFill>
                  <a:schemeClr val="tx1"/>
                </a:solidFill>
                <a:latin typeface="Times New Roman" pitchFamily="18" charset="0"/>
                <a:cs typeface="Times New Roman" pitchFamily="18" charset="0"/>
              </a:rPr>
              <a:t>Control Structures</a:t>
            </a:r>
          </a:p>
          <a:p>
            <a:pPr eaLnBrk="1" hangingPunct="1">
              <a:buFontTx/>
              <a:buChar char="-"/>
            </a:pPr>
            <a:r>
              <a:rPr lang="en-US" dirty="0" smtClean="0">
                <a:solidFill>
                  <a:schemeClr val="tx1"/>
                </a:solidFill>
              </a:rPr>
              <a:t> Selections</a:t>
            </a:r>
          </a:p>
          <a:p>
            <a:pPr eaLnBrk="1" hangingPunct="1">
              <a:buFontTx/>
              <a:buChar char="-"/>
            </a:pPr>
            <a:r>
              <a:rPr lang="en-US" dirty="0" smtClean="0">
                <a:solidFill>
                  <a:schemeClr val="tx1"/>
                </a:solidFill>
              </a:rPr>
              <a:t> Repetitions/iterations</a:t>
            </a:r>
            <a:endParaRPr lang="en-US" dirty="0" smtClean="0">
              <a:solidFill>
                <a:schemeClr val="tx1"/>
              </a:solidFill>
            </a:endParaRPr>
          </a:p>
        </p:txBody>
      </p:sp>
      <p:sp>
        <p:nvSpPr>
          <p:cNvPr id="4" name="Slide Number Placeholder 3"/>
          <p:cNvSpPr>
            <a:spLocks noGrp="1"/>
          </p:cNvSpPr>
          <p:nvPr>
            <p:ph type="sldNum" sz="quarter" idx="12"/>
          </p:nvPr>
        </p:nvSpPr>
        <p:spPr/>
        <p:txBody>
          <a:bodyPr/>
          <a:lstStyle/>
          <a:p>
            <a:fld id="{49719D0B-6E3B-40E4-877A-FAE04F02C714}" type="slidenum">
              <a:rPr lang="en-US" smtClean="0"/>
              <a:pPr/>
              <a:t>1</a:t>
            </a:fld>
            <a:endParaRPr lang="en-US" dirty="0"/>
          </a:p>
        </p:txBody>
      </p:sp>
      <p:sp>
        <p:nvSpPr>
          <p:cNvPr id="5" name="Title 1"/>
          <p:cNvSpPr txBox="1">
            <a:spLocks/>
          </p:cNvSpPr>
          <p:nvPr/>
        </p:nvSpPr>
        <p:spPr>
          <a:xfrm>
            <a:off x="457200" y="4800600"/>
            <a:ext cx="8229600" cy="762000"/>
          </a:xfrm>
          <a:prstGeom prst="rect">
            <a:avLst/>
          </a:prstGeom>
        </p:spPr>
        <p:txBody>
          <a:bodyPr vert="horz" lIns="91440" tIns="45720" rIns="91440" bIns="45720" rtlCol="0" anchor="ctr">
            <a:normAutofit fontScale="55000" lnSpcReduction="20000"/>
          </a:bodyPr>
          <a:lstStyle/>
          <a:p>
            <a:pPr marL="0" marR="0" lvl="0" indent="0" algn="ctr" defTabSz="914400" rtl="0" eaLnBrk="1" fontAlgn="auto" latinLnBrk="0" hangingPunct="1">
              <a:lnSpc>
                <a:spcPct val="100000"/>
              </a:lnSpc>
              <a:spcBef>
                <a:spcPct val="0"/>
              </a:spcBef>
              <a:spcAft>
                <a:spcPts val="0"/>
              </a:spcAft>
              <a:buClrTx/>
              <a:buSzTx/>
              <a:buFontTx/>
              <a:buChar char="-"/>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Based on slides from Deitel &amp; Associates, Inc.</a:t>
            </a:r>
          </a:p>
          <a:p>
            <a:pPr marL="0" marR="0" lvl="0" indent="0" algn="ctr" defTabSz="914400" rtl="0" eaLnBrk="1" fontAlgn="auto" latinLnBrk="0" hangingPunct="1">
              <a:lnSpc>
                <a:spcPct val="100000"/>
              </a:lnSpc>
              <a:spcBef>
                <a:spcPct val="0"/>
              </a:spcBef>
              <a:spcAft>
                <a:spcPts val="0"/>
              </a:spcAft>
              <a:buClrTx/>
              <a:buSzTx/>
              <a:buFontTx/>
              <a:buChar char="-"/>
              <a:tabLst/>
              <a:defRPr/>
            </a:pPr>
            <a:r>
              <a:rPr lang="en-US" sz="4400" dirty="0" smtClean="0">
                <a:latin typeface="+mj-lt"/>
                <a:ea typeface="+mj-ea"/>
                <a:cs typeface="+mj-cs"/>
              </a:rPr>
              <a:t> Revised by T. A. Yang</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10</a:t>
            </a:fld>
            <a:endParaRPr lang="en-US" dirty="0"/>
          </a:p>
        </p:txBody>
      </p:sp>
      <p:pic>
        <p:nvPicPr>
          <p:cNvPr id="3" name="Picture 1" descr="ch05imageslides_Page_60.png"/>
          <p:cNvPicPr>
            <a:picLocks noGrp="1" noChangeAspect="1"/>
          </p:cNvPicPr>
          <p:nvPr isPhoto="1"/>
        </p:nvPicPr>
        <p:blipFill>
          <a:blip r:embed="rId2" cstate="print"/>
          <a:srcRect/>
          <a:stretch>
            <a:fillRect/>
          </a:stretch>
        </p:blipFill>
        <p:spPr bwMode="auto">
          <a:xfrm>
            <a:off x="0" y="1306513"/>
            <a:ext cx="9144000" cy="5551487"/>
          </a:xfrm>
          <a:prstGeom prst="rect">
            <a:avLst/>
          </a:prstGeom>
          <a:noFill/>
          <a:ln w="9525">
            <a:noFill/>
            <a:miter lim="800000"/>
            <a:headEnd/>
            <a:tailEnd/>
          </a:ln>
        </p:spPr>
      </p:pic>
      <p:sp>
        <p:nvSpPr>
          <p:cNvPr id="4" name="Title 1"/>
          <p:cNvSpPr>
            <a:spLocks noGrp="1"/>
          </p:cNvSpPr>
          <p:nvPr>
            <p:ph type="title"/>
          </p:nvPr>
        </p:nvSpPr>
        <p:spPr>
          <a:xfrm>
            <a:off x="457200" y="274638"/>
            <a:ext cx="8229600" cy="1020762"/>
          </a:xfrm>
        </p:spPr>
        <p:txBody>
          <a:bodyPr>
            <a:normAutofit/>
          </a:bodyPr>
          <a:lstStyle/>
          <a:p>
            <a:pPr eaLnBrk="1" fontAlgn="auto" hangingPunct="1">
              <a:spcAft>
                <a:spcPts val="0"/>
              </a:spcAft>
              <a:defRPr/>
            </a:pPr>
            <a:r>
              <a:rPr lang="en-US" sz="3600" dirty="0" smtClean="0">
                <a:latin typeface="Times New Roman" pitchFamily="18" charset="0"/>
                <a:cs typeface="Times New Roman" pitchFamily="18" charset="0"/>
              </a:rPr>
              <a:t>Activity diagrams and structured controls</a:t>
            </a:r>
            <a:endParaRPr lang="en-US" sz="36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11</a:t>
            </a:fld>
            <a:endParaRPr lang="en-US" dirty="0"/>
          </a:p>
        </p:txBody>
      </p:sp>
      <p:sp>
        <p:nvSpPr>
          <p:cNvPr id="4" name="Title 1"/>
          <p:cNvSpPr>
            <a:spLocks noGrp="1"/>
          </p:cNvSpPr>
          <p:nvPr>
            <p:ph type="title"/>
          </p:nvPr>
        </p:nvSpPr>
        <p:spPr>
          <a:xfrm>
            <a:off x="457200" y="274638"/>
            <a:ext cx="8229600" cy="1020762"/>
          </a:xfrm>
        </p:spPr>
        <p:txBody>
          <a:bodyPr>
            <a:normAutofit/>
          </a:bodyPr>
          <a:lstStyle/>
          <a:p>
            <a:pPr eaLnBrk="1" fontAlgn="auto" hangingPunct="1">
              <a:spcAft>
                <a:spcPts val="0"/>
              </a:spcAft>
              <a:defRPr/>
            </a:pPr>
            <a:r>
              <a:rPr lang="en-US" sz="3600" dirty="0" smtClean="0">
                <a:latin typeface="Times New Roman" pitchFamily="18" charset="0"/>
                <a:cs typeface="Times New Roman" pitchFamily="18" charset="0"/>
              </a:rPr>
              <a:t>Activity diagrams and structured controls</a:t>
            </a:r>
            <a:endParaRPr lang="en-US" sz="3600" dirty="0" smtClean="0">
              <a:latin typeface="Times New Roman" pitchFamily="18" charset="0"/>
              <a:cs typeface="Times New Roman" pitchFamily="18" charset="0"/>
            </a:endParaRPr>
          </a:p>
        </p:txBody>
      </p:sp>
      <p:pic>
        <p:nvPicPr>
          <p:cNvPr id="6" name="Picture 1" descr="ch05imageslides_Page_61.png"/>
          <p:cNvPicPr>
            <a:picLocks noGrp="1" noChangeAspect="1"/>
          </p:cNvPicPr>
          <p:nvPr isPhoto="1"/>
        </p:nvPicPr>
        <p:blipFill>
          <a:blip r:embed="rId2" cstate="print"/>
          <a:srcRect/>
          <a:stretch>
            <a:fillRect/>
          </a:stretch>
        </p:blipFill>
        <p:spPr bwMode="auto">
          <a:xfrm>
            <a:off x="0" y="1306513"/>
            <a:ext cx="9144000" cy="5551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12</a:t>
            </a:fld>
            <a:endParaRPr lang="en-US" dirty="0"/>
          </a:p>
        </p:txBody>
      </p:sp>
      <p:sp>
        <p:nvSpPr>
          <p:cNvPr id="3" name="Text Placeholder 2"/>
          <p:cNvSpPr txBox="1">
            <a:spLocks/>
          </p:cNvSpPr>
          <p:nvPr/>
        </p:nvSpPr>
        <p:spPr>
          <a:xfrm>
            <a:off x="457200" y="1481138"/>
            <a:ext cx="8229600" cy="49196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Three types of </a:t>
            </a:r>
            <a:r>
              <a:rPr kumimoji="0" lang="en-US" sz="2500" b="0"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selection statements</a:t>
            </a:r>
            <a:r>
              <a:rPr kumimoji="0" lang="en-US" sz="25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500" b="1"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if</a:t>
            </a:r>
            <a:r>
              <a:rPr kumimoji="0" lang="en-US" sz="25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statement: </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Performs an action, if a condition is true; skips it, if false. </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Single-selection statement</a:t>
            </a:r>
            <a:r>
              <a:rPr kumimoji="0" lang="en-US" sz="21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—selects or ignores a single action (or group of actions).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500" b="1"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if…else </a:t>
            </a:r>
            <a:r>
              <a:rPr kumimoji="0" lang="en-US" sz="25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statement: </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Performs an action if a condition is true and performs a different action if the condition is false. </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Double-selection statement</a:t>
            </a:r>
            <a:r>
              <a:rPr kumimoji="0" lang="en-US" sz="21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—selects between two different actions (or groups of actions).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500" b="1"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switch</a:t>
            </a:r>
            <a:r>
              <a:rPr kumimoji="0" lang="en-US" sz="25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statement</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Performs one of several actions, based on the value of an expression.</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Multiple-selection statement</a:t>
            </a:r>
            <a:r>
              <a:rPr kumimoji="0" lang="en-US" sz="21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—selects among many different actions (or groups of actions).</a:t>
            </a:r>
          </a:p>
        </p:txBody>
      </p:sp>
      <p:sp>
        <p:nvSpPr>
          <p:cNvPr id="4" name="Rectangle 3"/>
          <p:cNvSpPr/>
          <p:nvPr/>
        </p:nvSpPr>
        <p:spPr>
          <a:xfrm>
            <a:off x="914400" y="533400"/>
            <a:ext cx="6858000" cy="707886"/>
          </a:xfrm>
          <a:prstGeom prst="rect">
            <a:avLst/>
          </a:prstGeom>
        </p:spPr>
        <p:txBody>
          <a:bodyPr wrap="square">
            <a:spAutoFit/>
          </a:bodyPr>
          <a:lstStyle/>
          <a:p>
            <a:pPr algn="ctr"/>
            <a:r>
              <a:rPr lang="en-US" sz="4000" dirty="0" smtClean="0">
                <a:solidFill>
                  <a:srgbClr val="0000FF"/>
                </a:solidFill>
                <a:latin typeface="Times New Roman" pitchFamily="18" charset="0"/>
              </a:rPr>
              <a:t>selection statements</a:t>
            </a:r>
            <a:endParaRPr lang="en-US" sz="4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13</a:t>
            </a:fld>
            <a:endParaRPr lang="en-US" dirty="0"/>
          </a:p>
        </p:txBody>
      </p:sp>
      <p:sp>
        <p:nvSpPr>
          <p:cNvPr id="3" name="Text Placeholder 2"/>
          <p:cNvSpPr txBox="1">
            <a:spLocks/>
          </p:cNvSpPr>
          <p:nvPr/>
        </p:nvSpPr>
        <p:spPr>
          <a:xfrm>
            <a:off x="457200" y="1481138"/>
            <a:ext cx="8229600" cy="49958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Three </a:t>
            </a:r>
            <a:r>
              <a:rPr kumimoji="0" lang="en-US" sz="2500" b="0"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repetition statements</a:t>
            </a:r>
            <a:r>
              <a:rPr kumimoji="0" lang="en-US" sz="25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(also called </a:t>
            </a:r>
            <a:r>
              <a:rPr kumimoji="0" lang="en-US" sz="2500" b="0"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looping statements</a:t>
            </a:r>
            <a:r>
              <a:rPr kumimoji="0" lang="en-US" sz="25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Perform statements repeatedly while a </a:t>
            </a:r>
            <a:r>
              <a:rPr kumimoji="0" lang="en-US" sz="2100" b="0"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loop-continuation condition</a:t>
            </a:r>
            <a:r>
              <a:rPr kumimoji="0" lang="en-US" sz="21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remains true.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500" b="1"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while</a:t>
            </a:r>
            <a:r>
              <a:rPr kumimoji="0" lang="en-US" sz="25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and </a:t>
            </a:r>
            <a:r>
              <a:rPr kumimoji="0" lang="en-US" sz="2500" b="1"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for</a:t>
            </a:r>
            <a:r>
              <a:rPr kumimoji="0" lang="en-US" sz="25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statements perform the action(s) in their bodies zero or more times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if the loop-continuation condition is initially false, the body will not execute.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The </a:t>
            </a:r>
            <a:r>
              <a:rPr kumimoji="0" lang="en-US" sz="2500" b="1"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do…while </a:t>
            </a:r>
            <a:r>
              <a:rPr kumimoji="0" lang="en-US" sz="25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statement performs the action(s) in its body one or more times.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500" dirty="0" smtClean="0">
                <a:solidFill>
                  <a:srgbClr val="0000FF"/>
                </a:solidFill>
                <a:latin typeface="Times New Roman" pitchFamily="18" charset="0"/>
                <a:cs typeface="Times New Roman" pitchFamily="18" charset="0"/>
              </a:rPr>
              <a:t>if</a:t>
            </a:r>
            <a:r>
              <a:rPr kumimoji="0" lang="en-US" sz="25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a:t>
            </a:r>
            <a:r>
              <a:rPr lang="en-US" sz="2500" dirty="0" smtClean="0">
                <a:solidFill>
                  <a:srgbClr val="0000FF"/>
                </a:solidFill>
                <a:latin typeface="Times New Roman" pitchFamily="18" charset="0"/>
                <a:cs typeface="Times New Roman" pitchFamily="18" charset="0"/>
              </a:rPr>
              <a:t>else</a:t>
            </a:r>
            <a:r>
              <a:rPr kumimoji="0" lang="en-US" sz="25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a:t>
            </a:r>
            <a:r>
              <a:rPr lang="en-US" sz="2500" dirty="0" smtClean="0">
                <a:solidFill>
                  <a:srgbClr val="0000FF"/>
                </a:solidFill>
                <a:latin typeface="Times New Roman" pitchFamily="18" charset="0"/>
                <a:cs typeface="Times New Roman" pitchFamily="18" charset="0"/>
              </a:rPr>
              <a:t>switch</a:t>
            </a:r>
            <a:r>
              <a:rPr kumimoji="0" lang="en-US" sz="25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a:t>
            </a:r>
            <a:r>
              <a:rPr lang="en-US" sz="2500" dirty="0" smtClean="0">
                <a:solidFill>
                  <a:srgbClr val="0000FF"/>
                </a:solidFill>
                <a:latin typeface="Times New Roman" pitchFamily="18" charset="0"/>
                <a:cs typeface="Times New Roman" pitchFamily="18" charset="0"/>
              </a:rPr>
              <a:t>while</a:t>
            </a:r>
            <a:r>
              <a:rPr kumimoji="0" lang="en-US" sz="25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a:t>
            </a:r>
            <a:r>
              <a:rPr lang="en-US" sz="2500" dirty="0" smtClean="0">
                <a:solidFill>
                  <a:srgbClr val="0000FF"/>
                </a:solidFill>
                <a:latin typeface="Times New Roman" pitchFamily="18" charset="0"/>
                <a:cs typeface="Times New Roman" pitchFamily="18" charset="0"/>
              </a:rPr>
              <a:t>do</a:t>
            </a:r>
            <a:r>
              <a:rPr kumimoji="0" lang="en-US" sz="25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and </a:t>
            </a:r>
            <a:r>
              <a:rPr lang="en-US" sz="2500" dirty="0" smtClean="0">
                <a:solidFill>
                  <a:srgbClr val="0000FF"/>
                </a:solidFill>
                <a:latin typeface="Times New Roman" pitchFamily="18" charset="0"/>
                <a:cs typeface="Times New Roman" pitchFamily="18" charset="0"/>
              </a:rPr>
              <a:t>for</a:t>
            </a:r>
            <a:r>
              <a:rPr kumimoji="0" lang="en-US" sz="25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are keywords.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Appendix C: Complete list of Java keywords.</a:t>
            </a:r>
          </a:p>
        </p:txBody>
      </p:sp>
      <p:sp>
        <p:nvSpPr>
          <p:cNvPr id="4" name="Rectangle 3"/>
          <p:cNvSpPr/>
          <p:nvPr/>
        </p:nvSpPr>
        <p:spPr>
          <a:xfrm>
            <a:off x="685800" y="609600"/>
            <a:ext cx="7696200" cy="707886"/>
          </a:xfrm>
          <a:prstGeom prst="rect">
            <a:avLst/>
          </a:prstGeom>
        </p:spPr>
        <p:txBody>
          <a:bodyPr wrap="square">
            <a:spAutoFit/>
          </a:bodyPr>
          <a:lstStyle/>
          <a:p>
            <a:pPr algn="ctr"/>
            <a:r>
              <a:rPr lang="en-US" sz="4000" dirty="0" smtClean="0">
                <a:solidFill>
                  <a:srgbClr val="0000FF"/>
                </a:solidFill>
                <a:latin typeface="Times New Roman" pitchFamily="18" charset="0"/>
              </a:rPr>
              <a:t>repetition </a:t>
            </a:r>
            <a:r>
              <a:rPr lang="en-US" sz="4000" dirty="0" smtClean="0">
                <a:solidFill>
                  <a:srgbClr val="000000"/>
                </a:solidFill>
                <a:latin typeface="Times New Roman" pitchFamily="18" charset="0"/>
              </a:rPr>
              <a:t>(</a:t>
            </a:r>
            <a:r>
              <a:rPr lang="en-US" sz="4000" dirty="0" smtClean="0">
                <a:solidFill>
                  <a:srgbClr val="000000"/>
                </a:solidFill>
                <a:latin typeface="Times New Roman" pitchFamily="18" charset="0"/>
              </a:rPr>
              <a:t>also called </a:t>
            </a:r>
            <a:r>
              <a:rPr lang="en-US" sz="4000" dirty="0" smtClean="0">
                <a:solidFill>
                  <a:srgbClr val="0000FF"/>
                </a:solidFill>
                <a:latin typeface="Times New Roman" pitchFamily="18" charset="0"/>
              </a:rPr>
              <a:t>looping </a:t>
            </a:r>
            <a:r>
              <a:rPr lang="en-US" sz="4000" dirty="0" smtClean="0">
                <a:solidFill>
                  <a:srgbClr val="0000FF"/>
                </a:solidFill>
                <a:latin typeface="Times New Roman" pitchFamily="18" charset="0"/>
              </a:rPr>
              <a:t>)</a:t>
            </a:r>
            <a:endParaRPr lang="en-US" sz="4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14</a:t>
            </a:fld>
            <a:endParaRPr lang="en-US" dirty="0"/>
          </a:p>
        </p:txBody>
      </p:sp>
      <p:sp>
        <p:nvSpPr>
          <p:cNvPr id="3" name="Text Placeholder 2"/>
          <p:cNvSpPr txBox="1">
            <a:spLocks/>
          </p:cNvSpPr>
          <p:nvPr/>
        </p:nvSpPr>
        <p:spPr>
          <a:xfrm>
            <a:off x="457200" y="1066800"/>
            <a:ext cx="8229600" cy="25574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Every program is formed by combining the </a:t>
            </a:r>
            <a:r>
              <a:rPr kumimoji="0" lang="en-US" sz="2800" b="1" i="0" u="none" strike="noStrike" kern="1200" cap="none" spc="0" normalizeH="0" baseline="0" noProof="0" dirty="0" smtClean="0">
                <a:ln>
                  <a:noFill/>
                </a:ln>
                <a:solidFill>
                  <a:srgbClr val="000000"/>
                </a:solidFill>
                <a:effectLst/>
                <a:uLnTx/>
                <a:uFillTx/>
                <a:latin typeface="Times New Roman" pitchFamily="18" charset="0"/>
                <a:ea typeface="+mn-ea"/>
                <a:cs typeface="+mn-cs"/>
              </a:rPr>
              <a:t>sequence</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statement, </a:t>
            </a:r>
            <a:r>
              <a:rPr kumimoji="0" lang="en-US" sz="2800" b="1" i="0" u="none" strike="noStrike" kern="1200" cap="none" spc="0" normalizeH="0" baseline="0" noProof="0" dirty="0" smtClean="0">
                <a:ln>
                  <a:noFill/>
                </a:ln>
                <a:solidFill>
                  <a:srgbClr val="000000"/>
                </a:solidFill>
                <a:effectLst/>
                <a:uLnTx/>
                <a:uFillTx/>
                <a:latin typeface="Times New Roman" pitchFamily="18" charset="0"/>
                <a:ea typeface="+mn-ea"/>
                <a:cs typeface="+mn-cs"/>
              </a:rPr>
              <a:t>selection</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statements (three types) and </a:t>
            </a:r>
            <a:r>
              <a:rPr kumimoji="0" lang="en-US" sz="2800" b="1" i="0" u="none" strike="noStrike" kern="1200" cap="none" spc="0" normalizeH="0" baseline="0" noProof="0" dirty="0" smtClean="0">
                <a:ln>
                  <a:noFill/>
                </a:ln>
                <a:solidFill>
                  <a:srgbClr val="000000"/>
                </a:solidFill>
                <a:effectLst/>
                <a:uLnTx/>
                <a:uFillTx/>
                <a:latin typeface="Times New Roman" pitchFamily="18" charset="0"/>
                <a:ea typeface="+mn-ea"/>
                <a:cs typeface="+mn-cs"/>
              </a:rPr>
              <a:t>repetition</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statements (three types) as appropriate for the algorithm the program implements. </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Can model each control statement as an activity diagram. </a:t>
            </a:r>
          </a:p>
        </p:txBody>
      </p:sp>
      <p:pic>
        <p:nvPicPr>
          <p:cNvPr id="1026" name="Picture 2"/>
          <p:cNvPicPr>
            <a:picLocks noChangeAspect="1" noChangeArrowheads="1"/>
          </p:cNvPicPr>
          <p:nvPr/>
        </p:nvPicPr>
        <p:blipFill>
          <a:blip r:embed="rId2" cstate="print"/>
          <a:srcRect/>
          <a:stretch>
            <a:fillRect/>
          </a:stretch>
        </p:blipFill>
        <p:spPr bwMode="auto">
          <a:xfrm>
            <a:off x="1219200" y="3962399"/>
            <a:ext cx="6445539" cy="22195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15</a:t>
            </a:fld>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685800" y="457200"/>
            <a:ext cx="7697253"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16</a:t>
            </a:fld>
            <a:endParaRPr lang="en-US" dirty="0"/>
          </a:p>
        </p:txBody>
      </p:sp>
      <p:sp>
        <p:nvSpPr>
          <p:cNvPr id="3" name="Text Placeholder 2"/>
          <p:cNvSpPr txBox="1">
            <a:spLocks/>
          </p:cNvSpPr>
          <p:nvPr/>
        </p:nvSpPr>
        <p:spPr>
          <a:xfrm>
            <a:off x="457200" y="1481138"/>
            <a:ext cx="8229600" cy="45259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Ternary operator</a:t>
            </a:r>
            <a:r>
              <a:rPr kumimoji="0" lang="en-US" sz="21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(takes three operands)</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Operands and ?: form a </a:t>
            </a:r>
            <a:r>
              <a:rPr kumimoji="0" lang="en-US" sz="2100" b="0"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conditional expression</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Operand to the left of the ? (x) is a </a:t>
            </a:r>
            <a:r>
              <a:rPr kumimoji="0" lang="en-US" sz="2100" b="0"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boolean</a:t>
            </a:r>
            <a:r>
              <a:rPr kumimoji="0" lang="en-US" sz="21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n-US" sz="2100" b="0"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expression </a:t>
            </a:r>
            <a:r>
              <a:rPr kumimoji="0" lang="en-US" sz="21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evaluates to a boolean value (</a:t>
            </a:r>
            <a:r>
              <a:rPr kumimoji="0" lang="en-US" sz="2100" b="0"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true</a:t>
            </a:r>
            <a:r>
              <a:rPr kumimoji="0" lang="en-US" sz="21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or </a:t>
            </a:r>
            <a:r>
              <a:rPr kumimoji="0" lang="en-US" sz="2100" b="0"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false</a:t>
            </a:r>
            <a:r>
              <a:rPr kumimoji="0" lang="en-US" sz="21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Second operand between the ? and : (y) is the value if the boolean expression is true</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Third operand to the right of the : (z) is the value if the boolean expression evaluates to false.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lang="en-US" sz="2100" dirty="0" smtClean="0">
              <a:solidFill>
                <a:srgbClr val="000000"/>
              </a:solidFill>
              <a:latin typeface="Times New Roman" pitchFamily="18" charset="0"/>
              <a:cs typeface="Times New Roman" pitchFamily="18" charset="0"/>
            </a:endParaRPr>
          </a:p>
          <a:p>
            <a:pPr>
              <a:lnSpc>
                <a:spcPct val="80000"/>
              </a:lnSpc>
            </a:pPr>
            <a:r>
              <a:rPr lang="en-US" sz="2100" dirty="0" smtClean="0">
                <a:solidFill>
                  <a:srgbClr val="000000"/>
                </a:solidFill>
                <a:latin typeface="Times New Roman" pitchFamily="18" charset="0"/>
                <a:cs typeface="Times New Roman" pitchFamily="18" charset="0"/>
              </a:rPr>
              <a:t>Example:</a:t>
            </a:r>
          </a:p>
          <a:p>
            <a:pPr lvl="2">
              <a:lnSpc>
                <a:spcPct val="80000"/>
              </a:lnSpc>
            </a:pPr>
            <a:r>
              <a:rPr lang="en-US" sz="2000" dirty="0" smtClean="0">
                <a:solidFill>
                  <a:srgbClr val="000000"/>
                </a:solidFill>
                <a:latin typeface="Times New Roman" pitchFamily="18" charset="0"/>
                <a:cs typeface="Times New Roman" pitchFamily="18" charset="0"/>
              </a:rPr>
              <a:t>System.out.println( </a:t>
            </a:r>
            <a:br>
              <a:rPr lang="en-US" sz="2000" dirty="0" smtClean="0">
                <a:solidFill>
                  <a:srgbClr val="000000"/>
                </a:solidFill>
                <a:latin typeface="Times New Roman" pitchFamily="18" charset="0"/>
                <a:cs typeface="Times New Roman" pitchFamily="18" charset="0"/>
              </a:rPr>
            </a:br>
            <a:r>
              <a:rPr lang="en-US" sz="2000" dirty="0" smtClean="0">
                <a:solidFill>
                  <a:srgbClr val="000000"/>
                </a:solidFill>
                <a:latin typeface="Times New Roman" pitchFamily="18" charset="0"/>
                <a:cs typeface="Times New Roman" pitchFamily="18" charset="0"/>
              </a:rPr>
              <a:t> studentGrade &gt;= </a:t>
            </a:r>
            <a:r>
              <a:rPr lang="en-US" sz="2000" dirty="0" smtClean="0">
                <a:solidFill>
                  <a:srgbClr val="128AFF"/>
                </a:solidFill>
                <a:latin typeface="Times New Roman" pitchFamily="18" charset="0"/>
                <a:cs typeface="Times New Roman" pitchFamily="18" charset="0"/>
              </a:rPr>
              <a:t>60</a:t>
            </a:r>
            <a:r>
              <a:rPr lang="en-US" sz="2000" dirty="0" smtClean="0">
                <a:solidFill>
                  <a:srgbClr val="000000"/>
                </a:solidFill>
                <a:latin typeface="Times New Roman" pitchFamily="18" charset="0"/>
                <a:cs typeface="Times New Roman" pitchFamily="18" charset="0"/>
              </a:rPr>
              <a:t> ? </a:t>
            </a:r>
            <a:r>
              <a:rPr lang="en-US" sz="2000" dirty="0" smtClean="0">
                <a:solidFill>
                  <a:srgbClr val="128AFF"/>
                </a:solidFill>
                <a:latin typeface="Times New Roman" pitchFamily="18" charset="0"/>
                <a:cs typeface="Times New Roman" pitchFamily="18" charset="0"/>
              </a:rPr>
              <a:t>"Passed"</a:t>
            </a:r>
            <a:r>
              <a:rPr lang="en-US" sz="2000" dirty="0" smtClean="0">
                <a:solidFill>
                  <a:srgbClr val="000000"/>
                </a:solidFill>
                <a:latin typeface="Times New Roman" pitchFamily="18" charset="0"/>
                <a:cs typeface="Times New Roman" pitchFamily="18" charset="0"/>
              </a:rPr>
              <a:t> : </a:t>
            </a:r>
            <a:r>
              <a:rPr lang="en-US" sz="2000" dirty="0" smtClean="0">
                <a:solidFill>
                  <a:srgbClr val="128AFF"/>
                </a:solidFill>
                <a:latin typeface="Times New Roman" pitchFamily="18" charset="0"/>
                <a:cs typeface="Times New Roman" pitchFamily="18" charset="0"/>
              </a:rPr>
              <a:t>"Failed"</a:t>
            </a:r>
            <a:r>
              <a:rPr lang="en-US" sz="2000" dirty="0" smtClean="0">
                <a:solidFill>
                  <a:srgbClr val="000000"/>
                </a:solidFill>
                <a:latin typeface="Times New Roman" pitchFamily="18" charset="0"/>
                <a:cs typeface="Times New Roman" pitchFamily="18" charset="0"/>
              </a:rPr>
              <a:t> );</a:t>
            </a:r>
          </a:p>
          <a:p>
            <a:pPr>
              <a:lnSpc>
                <a:spcPct val="80000"/>
              </a:lnSpc>
            </a:pPr>
            <a:endParaRPr lang="en-US" sz="2100" dirty="0" smtClean="0">
              <a:solidFill>
                <a:srgbClr val="000000"/>
              </a:solidFill>
              <a:latin typeface="Times New Roman" pitchFamily="18" charset="0"/>
              <a:cs typeface="Times New Roman" pitchFamily="18" charset="0"/>
            </a:endParaRPr>
          </a:p>
          <a:p>
            <a:pPr lvl="1">
              <a:lnSpc>
                <a:spcPct val="80000"/>
              </a:lnSpc>
            </a:pPr>
            <a:r>
              <a:rPr lang="en-US" sz="2000" dirty="0" smtClean="0">
                <a:solidFill>
                  <a:srgbClr val="000000"/>
                </a:solidFill>
                <a:latin typeface="Times New Roman" pitchFamily="18" charset="0"/>
                <a:cs typeface="Times New Roman" pitchFamily="18" charset="0"/>
              </a:rPr>
              <a:t>Evaluates </a:t>
            </a:r>
            <a:r>
              <a:rPr lang="en-US" sz="2000" dirty="0" smtClean="0">
                <a:solidFill>
                  <a:srgbClr val="000000"/>
                </a:solidFill>
                <a:latin typeface="Times New Roman" pitchFamily="18" charset="0"/>
                <a:cs typeface="Times New Roman" pitchFamily="18" charset="0"/>
              </a:rPr>
              <a:t>to the string "Passed" if the boolean expression studentGrade &gt;= 60 is true and to the string "Failed" if it is false. </a:t>
            </a:r>
            <a:endParaRPr lang="en-US" sz="2100" dirty="0" smtClean="0">
              <a:solidFill>
                <a:srgbClr val="000000"/>
              </a:solidFill>
              <a:latin typeface="Times New Roman" pitchFamily="18" charset="0"/>
              <a:cs typeface="Times New Roman" pitchFamily="18" charset="0"/>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1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sp>
        <p:nvSpPr>
          <p:cNvPr id="4" name="Rectangle 3"/>
          <p:cNvSpPr/>
          <p:nvPr/>
        </p:nvSpPr>
        <p:spPr>
          <a:xfrm>
            <a:off x="609600" y="685800"/>
            <a:ext cx="7696200" cy="763286"/>
          </a:xfrm>
          <a:prstGeom prst="rect">
            <a:avLst/>
          </a:prstGeom>
        </p:spPr>
        <p:txBody>
          <a:bodyPr wrap="square">
            <a:spAutoFit/>
          </a:bodyPr>
          <a:lstStyle/>
          <a:p>
            <a:pPr marL="342900" lvl="0" indent="-342900" algn="ctr">
              <a:lnSpc>
                <a:spcPct val="80000"/>
              </a:lnSpc>
              <a:spcBef>
                <a:spcPct val="20000"/>
              </a:spcBef>
              <a:defRPr/>
            </a:pPr>
            <a:r>
              <a:rPr lang="en-US" sz="3200" dirty="0" smtClean="0">
                <a:solidFill>
                  <a:srgbClr val="0000FF"/>
                </a:solidFill>
                <a:latin typeface="Times New Roman" pitchFamily="18" charset="0"/>
                <a:cs typeface="Times New Roman" pitchFamily="18" charset="0"/>
              </a:rPr>
              <a:t>Conditional operator </a:t>
            </a:r>
            <a:r>
              <a:rPr lang="en-US" sz="3200" dirty="0" smtClean="0">
                <a:solidFill>
                  <a:srgbClr val="000000"/>
                </a:solidFill>
                <a:latin typeface="Times New Roman" pitchFamily="18" charset="0"/>
                <a:cs typeface="Times New Roman" pitchFamily="18" charset="0"/>
              </a:rPr>
              <a:t>(x </a:t>
            </a:r>
            <a:r>
              <a:rPr lang="en-US" sz="3200" dirty="0" smtClean="0">
                <a:solidFill>
                  <a:srgbClr val="0000FF"/>
                </a:solidFill>
                <a:latin typeface="Times New Roman" pitchFamily="18" charset="0"/>
                <a:cs typeface="Times New Roman" pitchFamily="18" charset="0"/>
              </a:rPr>
              <a:t>? </a:t>
            </a:r>
            <a:r>
              <a:rPr lang="en-US" sz="3200" dirty="0" smtClean="0">
                <a:latin typeface="Times New Roman" pitchFamily="18" charset="0"/>
                <a:cs typeface="Times New Roman" pitchFamily="18" charset="0"/>
              </a:rPr>
              <a:t>y </a:t>
            </a:r>
            <a:r>
              <a:rPr lang="en-US" sz="3200" dirty="0" smtClean="0">
                <a:solidFill>
                  <a:srgbClr val="0000FF"/>
                </a:solidFill>
                <a:latin typeface="Times New Roman" pitchFamily="18" charset="0"/>
                <a:cs typeface="Times New Roman" pitchFamily="18" charset="0"/>
              </a:rPr>
              <a:t>: </a:t>
            </a:r>
            <a:r>
              <a:rPr lang="en-US" sz="3200" dirty="0" smtClean="0">
                <a:latin typeface="Times New Roman" pitchFamily="18" charset="0"/>
                <a:cs typeface="Times New Roman" pitchFamily="18" charset="0"/>
              </a:rPr>
              <a:t>z</a:t>
            </a:r>
            <a:r>
              <a:rPr lang="en-US" sz="3200" dirty="0" smtClean="0">
                <a:solidFill>
                  <a:srgbClr val="000000"/>
                </a:solidFill>
                <a:latin typeface="Times New Roman" pitchFamily="18" charset="0"/>
                <a:cs typeface="Times New Roman" pitchFamily="18" charset="0"/>
              </a:rPr>
              <a:t>)</a:t>
            </a:r>
          </a:p>
          <a:p>
            <a:pPr marL="342900" lvl="0" indent="-342900" algn="ctr">
              <a:lnSpc>
                <a:spcPct val="80000"/>
              </a:lnSpc>
              <a:spcBef>
                <a:spcPct val="20000"/>
              </a:spcBef>
              <a:defRPr/>
            </a:pPr>
            <a:r>
              <a:rPr lang="en-US" dirty="0" smtClean="0">
                <a:solidFill>
                  <a:srgbClr val="000000"/>
                </a:solidFill>
                <a:latin typeface="Times New Roman" pitchFamily="18" charset="0"/>
              </a:rPr>
              <a:t>— shorthand of </a:t>
            </a:r>
            <a:r>
              <a:rPr lang="en-US" dirty="0" smtClean="0">
                <a:solidFill>
                  <a:srgbClr val="000000"/>
                </a:solidFill>
                <a:latin typeface="Lucida Console" pitchFamily="49" charset="0"/>
              </a:rPr>
              <a:t>if</a:t>
            </a:r>
            <a:r>
              <a:rPr lang="en-US" dirty="0" smtClean="0">
                <a:solidFill>
                  <a:srgbClr val="000000"/>
                </a:solidFill>
                <a:latin typeface="Times New Roman" pitchFamily="18" charset="0"/>
              </a:rPr>
              <a:t>…</a:t>
            </a:r>
            <a:r>
              <a:rPr lang="en-US" dirty="0" smtClean="0">
                <a:solidFill>
                  <a:srgbClr val="000000"/>
                </a:solidFill>
                <a:latin typeface="Lucida Console" pitchFamily="49" charset="0"/>
              </a:rPr>
              <a:t>else</a:t>
            </a:r>
            <a:r>
              <a:rPr lang="en-US" dirty="0" smtClean="0">
                <a:solidFill>
                  <a:srgbClr val="000000"/>
                </a:solidFill>
                <a:latin typeface="Times New Roman" pitchFamily="18" charset="0"/>
              </a:rPr>
              <a:t> </a:t>
            </a:r>
            <a:endParaRPr lang="en-US" dirty="0" smtClean="0">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17</a:t>
            </a:fld>
            <a:endParaRPr lang="en-US" dirty="0"/>
          </a:p>
        </p:txBody>
      </p:sp>
      <p:pic>
        <p:nvPicPr>
          <p:cNvPr id="3" name="Picture 1" descr="ch4imageslides_Page_09.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18</a:t>
            </a:fld>
            <a:endParaRPr lang="en-US" dirty="0"/>
          </a:p>
        </p:txBody>
      </p:sp>
      <p:sp>
        <p:nvSpPr>
          <p:cNvPr id="3" name="Text Placeholder 2"/>
          <p:cNvSpPr txBox="1">
            <a:spLocks/>
          </p:cNvSpPr>
          <p:nvPr/>
        </p:nvSpPr>
        <p:spPr>
          <a:xfrm>
            <a:off x="609600" y="1524000"/>
            <a:ext cx="8229600" cy="47244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3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Pseudocode:</a:t>
            </a:r>
          </a:p>
          <a:p>
            <a:pPr marL="800100" lvl="1" indent="-342900">
              <a:lnSpc>
                <a:spcPct val="80000"/>
              </a:lnSpc>
              <a:spcBef>
                <a:spcPct val="20000"/>
              </a:spcBef>
            </a:pPr>
            <a:r>
              <a:rPr lang="en-US" sz="2000" i="1" dirty="0" smtClean="0">
                <a:solidFill>
                  <a:srgbClr val="0026CC"/>
                </a:solidFill>
                <a:latin typeface="Times New Roman" pitchFamily="18" charset="0"/>
                <a:cs typeface="Times New Roman" pitchFamily="18" charset="0"/>
              </a:rPr>
              <a:t>	If student’s grade is greater than or equal to 90</a:t>
            </a:r>
            <a:br>
              <a:rPr lang="en-US" sz="2000" i="1" dirty="0" smtClean="0">
                <a:solidFill>
                  <a:srgbClr val="0026CC"/>
                </a:solidFill>
                <a:latin typeface="Times New Roman" pitchFamily="18" charset="0"/>
                <a:cs typeface="Times New Roman" pitchFamily="18" charset="0"/>
              </a:rPr>
            </a:br>
            <a:r>
              <a:rPr lang="en-US" sz="2000" dirty="0" smtClean="0">
                <a:solidFill>
                  <a:srgbClr val="000000"/>
                </a:solidFill>
                <a:latin typeface="Times New Roman" pitchFamily="18" charset="0"/>
                <a:cs typeface="Times New Roman" pitchFamily="18" charset="0"/>
              </a:rPr>
              <a:t>  </a:t>
            </a:r>
            <a:r>
              <a:rPr lang="en-US" sz="2000" i="1" dirty="0" smtClean="0">
                <a:solidFill>
                  <a:srgbClr val="0026CC"/>
                </a:solidFill>
                <a:latin typeface="Times New Roman" pitchFamily="18" charset="0"/>
                <a:cs typeface="Times New Roman" pitchFamily="18" charset="0"/>
              </a:rPr>
              <a:t>Print “A”</a:t>
            </a:r>
            <a:br>
              <a:rPr lang="en-US" sz="2000" i="1" dirty="0" smtClean="0">
                <a:solidFill>
                  <a:srgbClr val="0026CC"/>
                </a:solidFill>
                <a:latin typeface="Times New Roman" pitchFamily="18" charset="0"/>
                <a:cs typeface="Times New Roman" pitchFamily="18" charset="0"/>
              </a:rPr>
            </a:br>
            <a:r>
              <a:rPr lang="en-US" sz="2000" i="1" dirty="0" smtClean="0">
                <a:solidFill>
                  <a:srgbClr val="0026CC"/>
                </a:solidFill>
                <a:latin typeface="Times New Roman" pitchFamily="18" charset="0"/>
                <a:cs typeface="Times New Roman" pitchFamily="18" charset="0"/>
              </a:rPr>
              <a:t>else </a:t>
            </a:r>
            <a:br>
              <a:rPr lang="en-US" sz="2000" i="1" dirty="0" smtClean="0">
                <a:solidFill>
                  <a:srgbClr val="0026CC"/>
                </a:solidFill>
                <a:latin typeface="Times New Roman" pitchFamily="18" charset="0"/>
                <a:cs typeface="Times New Roman" pitchFamily="18" charset="0"/>
              </a:rPr>
            </a:br>
            <a:r>
              <a:rPr lang="en-US" sz="2000" dirty="0" smtClean="0">
                <a:solidFill>
                  <a:srgbClr val="000000"/>
                </a:solidFill>
                <a:latin typeface="Times New Roman" pitchFamily="18" charset="0"/>
                <a:cs typeface="Times New Roman" pitchFamily="18" charset="0"/>
              </a:rPr>
              <a:t>  </a:t>
            </a:r>
            <a:r>
              <a:rPr lang="en-US" sz="2000" i="1" dirty="0" smtClean="0">
                <a:solidFill>
                  <a:srgbClr val="0026CC"/>
                </a:solidFill>
                <a:latin typeface="Times New Roman" pitchFamily="18" charset="0"/>
                <a:cs typeface="Times New Roman" pitchFamily="18" charset="0"/>
              </a:rPr>
              <a:t>If student’s grade is greater than or equal to 80</a:t>
            </a:r>
            <a:br>
              <a:rPr lang="en-US" sz="2000" i="1" dirty="0" smtClean="0">
                <a:solidFill>
                  <a:srgbClr val="0026CC"/>
                </a:solidFill>
                <a:latin typeface="Times New Roman" pitchFamily="18" charset="0"/>
                <a:cs typeface="Times New Roman" pitchFamily="18" charset="0"/>
              </a:rPr>
            </a:br>
            <a:r>
              <a:rPr lang="en-US" sz="2000" dirty="0" smtClean="0">
                <a:solidFill>
                  <a:srgbClr val="000000"/>
                </a:solidFill>
                <a:latin typeface="Times New Roman" pitchFamily="18" charset="0"/>
                <a:cs typeface="Times New Roman" pitchFamily="18" charset="0"/>
              </a:rPr>
              <a:t>    </a:t>
            </a:r>
            <a:r>
              <a:rPr lang="en-US" sz="2000" i="1" dirty="0" smtClean="0">
                <a:solidFill>
                  <a:srgbClr val="0026CC"/>
                </a:solidFill>
                <a:latin typeface="Times New Roman" pitchFamily="18" charset="0"/>
                <a:cs typeface="Times New Roman" pitchFamily="18" charset="0"/>
              </a:rPr>
              <a:t>Print “B”</a:t>
            </a:r>
            <a:br>
              <a:rPr lang="en-US" sz="2000" i="1" dirty="0" smtClean="0">
                <a:solidFill>
                  <a:srgbClr val="0026CC"/>
                </a:solidFill>
                <a:latin typeface="Times New Roman" pitchFamily="18" charset="0"/>
                <a:cs typeface="Times New Roman" pitchFamily="18" charset="0"/>
              </a:rPr>
            </a:br>
            <a:r>
              <a:rPr lang="en-US" sz="2000" dirty="0" smtClean="0">
                <a:solidFill>
                  <a:srgbClr val="000000"/>
                </a:solidFill>
                <a:latin typeface="Times New Roman" pitchFamily="18" charset="0"/>
                <a:cs typeface="Times New Roman" pitchFamily="18" charset="0"/>
              </a:rPr>
              <a:t>  </a:t>
            </a:r>
            <a:r>
              <a:rPr lang="en-US" sz="2000" i="1" dirty="0" smtClean="0">
                <a:solidFill>
                  <a:srgbClr val="0026CC"/>
                </a:solidFill>
                <a:latin typeface="Times New Roman" pitchFamily="18" charset="0"/>
                <a:cs typeface="Times New Roman" pitchFamily="18" charset="0"/>
              </a:rPr>
              <a:t>else </a:t>
            </a:r>
            <a:br>
              <a:rPr lang="en-US" sz="2000" i="1" dirty="0" smtClean="0">
                <a:solidFill>
                  <a:srgbClr val="0026CC"/>
                </a:solidFill>
                <a:latin typeface="Times New Roman" pitchFamily="18" charset="0"/>
                <a:cs typeface="Times New Roman" pitchFamily="18" charset="0"/>
              </a:rPr>
            </a:br>
            <a:r>
              <a:rPr lang="en-US" sz="2000" dirty="0" smtClean="0">
                <a:solidFill>
                  <a:srgbClr val="000000"/>
                </a:solidFill>
                <a:latin typeface="Times New Roman" pitchFamily="18" charset="0"/>
                <a:cs typeface="Times New Roman" pitchFamily="18" charset="0"/>
              </a:rPr>
              <a:t>    </a:t>
            </a:r>
            <a:r>
              <a:rPr lang="en-US" sz="2000" i="1" dirty="0" smtClean="0">
                <a:solidFill>
                  <a:srgbClr val="0026CC"/>
                </a:solidFill>
                <a:latin typeface="Times New Roman" pitchFamily="18" charset="0"/>
                <a:cs typeface="Times New Roman" pitchFamily="18" charset="0"/>
              </a:rPr>
              <a:t>If student’s grade is greater than or equal to 70 </a:t>
            </a:r>
            <a:br>
              <a:rPr lang="en-US" sz="2000" i="1" dirty="0" smtClean="0">
                <a:solidFill>
                  <a:srgbClr val="0026CC"/>
                </a:solidFill>
                <a:latin typeface="Times New Roman" pitchFamily="18" charset="0"/>
                <a:cs typeface="Times New Roman" pitchFamily="18" charset="0"/>
              </a:rPr>
            </a:br>
            <a:r>
              <a:rPr lang="en-US" sz="2000" dirty="0" smtClean="0">
                <a:solidFill>
                  <a:srgbClr val="000000"/>
                </a:solidFill>
                <a:latin typeface="Times New Roman" pitchFamily="18" charset="0"/>
                <a:cs typeface="Times New Roman" pitchFamily="18" charset="0"/>
              </a:rPr>
              <a:t>      </a:t>
            </a:r>
            <a:r>
              <a:rPr lang="en-US" sz="2000" i="1" dirty="0" smtClean="0">
                <a:solidFill>
                  <a:srgbClr val="0026CC"/>
                </a:solidFill>
                <a:latin typeface="Times New Roman" pitchFamily="18" charset="0"/>
                <a:cs typeface="Times New Roman" pitchFamily="18" charset="0"/>
              </a:rPr>
              <a:t>Print “C”</a:t>
            </a:r>
            <a:br>
              <a:rPr lang="en-US" sz="2000" i="1" dirty="0" smtClean="0">
                <a:solidFill>
                  <a:srgbClr val="0026CC"/>
                </a:solidFill>
                <a:latin typeface="Times New Roman" pitchFamily="18" charset="0"/>
                <a:cs typeface="Times New Roman" pitchFamily="18" charset="0"/>
              </a:rPr>
            </a:br>
            <a:r>
              <a:rPr lang="en-US" sz="2000" dirty="0" smtClean="0">
                <a:solidFill>
                  <a:srgbClr val="000000"/>
                </a:solidFill>
                <a:latin typeface="Times New Roman" pitchFamily="18" charset="0"/>
                <a:cs typeface="Times New Roman" pitchFamily="18" charset="0"/>
              </a:rPr>
              <a:t>    </a:t>
            </a:r>
            <a:r>
              <a:rPr lang="en-US" sz="2000" i="1" dirty="0" smtClean="0">
                <a:solidFill>
                  <a:srgbClr val="0026CC"/>
                </a:solidFill>
                <a:latin typeface="Times New Roman" pitchFamily="18" charset="0"/>
                <a:cs typeface="Times New Roman" pitchFamily="18" charset="0"/>
              </a:rPr>
              <a:t>else </a:t>
            </a:r>
            <a:br>
              <a:rPr lang="en-US" sz="2000" i="1" dirty="0" smtClean="0">
                <a:solidFill>
                  <a:srgbClr val="0026CC"/>
                </a:solidFill>
                <a:latin typeface="Times New Roman" pitchFamily="18" charset="0"/>
                <a:cs typeface="Times New Roman" pitchFamily="18" charset="0"/>
              </a:rPr>
            </a:br>
            <a:r>
              <a:rPr lang="en-US" sz="2000" dirty="0" smtClean="0">
                <a:solidFill>
                  <a:srgbClr val="000000"/>
                </a:solidFill>
                <a:latin typeface="Times New Roman" pitchFamily="18" charset="0"/>
                <a:cs typeface="Times New Roman" pitchFamily="18" charset="0"/>
              </a:rPr>
              <a:t>      </a:t>
            </a:r>
            <a:r>
              <a:rPr lang="en-US" sz="2000" i="1" dirty="0" smtClean="0">
                <a:solidFill>
                  <a:srgbClr val="0026CC"/>
                </a:solidFill>
                <a:latin typeface="Times New Roman" pitchFamily="18" charset="0"/>
                <a:cs typeface="Times New Roman" pitchFamily="18" charset="0"/>
              </a:rPr>
              <a:t>If student’s grade is greater than or equal to 60 </a:t>
            </a:r>
            <a:br>
              <a:rPr lang="en-US" sz="2000" i="1" dirty="0" smtClean="0">
                <a:solidFill>
                  <a:srgbClr val="0026CC"/>
                </a:solidFill>
                <a:latin typeface="Times New Roman" pitchFamily="18" charset="0"/>
                <a:cs typeface="Times New Roman" pitchFamily="18" charset="0"/>
              </a:rPr>
            </a:br>
            <a:r>
              <a:rPr lang="en-US" sz="2000" dirty="0" smtClean="0">
                <a:solidFill>
                  <a:srgbClr val="000000"/>
                </a:solidFill>
                <a:latin typeface="Times New Roman" pitchFamily="18" charset="0"/>
                <a:cs typeface="Times New Roman" pitchFamily="18" charset="0"/>
              </a:rPr>
              <a:t>        </a:t>
            </a:r>
            <a:r>
              <a:rPr lang="en-US" sz="2000" i="1" dirty="0" smtClean="0">
                <a:solidFill>
                  <a:srgbClr val="0026CC"/>
                </a:solidFill>
                <a:latin typeface="Times New Roman" pitchFamily="18" charset="0"/>
                <a:cs typeface="Times New Roman" pitchFamily="18" charset="0"/>
              </a:rPr>
              <a:t>Print “D”</a:t>
            </a:r>
            <a:br>
              <a:rPr lang="en-US" sz="2000" i="1" dirty="0" smtClean="0">
                <a:solidFill>
                  <a:srgbClr val="0026CC"/>
                </a:solidFill>
                <a:latin typeface="Times New Roman" pitchFamily="18" charset="0"/>
                <a:cs typeface="Times New Roman" pitchFamily="18" charset="0"/>
              </a:rPr>
            </a:br>
            <a:r>
              <a:rPr lang="en-US" sz="2000" dirty="0" smtClean="0">
                <a:solidFill>
                  <a:srgbClr val="000000"/>
                </a:solidFill>
                <a:latin typeface="Times New Roman" pitchFamily="18" charset="0"/>
                <a:cs typeface="Times New Roman" pitchFamily="18" charset="0"/>
              </a:rPr>
              <a:t>      </a:t>
            </a:r>
            <a:r>
              <a:rPr lang="en-US" sz="2000" i="1" dirty="0" smtClean="0">
                <a:solidFill>
                  <a:srgbClr val="0026CC"/>
                </a:solidFill>
                <a:latin typeface="Times New Roman" pitchFamily="18" charset="0"/>
                <a:cs typeface="Times New Roman" pitchFamily="18" charset="0"/>
              </a:rPr>
              <a:t>else</a:t>
            </a:r>
            <a:br>
              <a:rPr lang="en-US" sz="2000" i="1" dirty="0" smtClean="0">
                <a:solidFill>
                  <a:srgbClr val="0026CC"/>
                </a:solidFill>
                <a:latin typeface="Times New Roman" pitchFamily="18" charset="0"/>
                <a:cs typeface="Times New Roman" pitchFamily="18" charset="0"/>
              </a:rPr>
            </a:br>
            <a:r>
              <a:rPr lang="en-US" sz="2000" dirty="0" smtClean="0">
                <a:solidFill>
                  <a:srgbClr val="000000"/>
                </a:solidFill>
                <a:latin typeface="Times New Roman" pitchFamily="18" charset="0"/>
                <a:cs typeface="Times New Roman" pitchFamily="18" charset="0"/>
              </a:rPr>
              <a:t>        </a:t>
            </a:r>
            <a:r>
              <a:rPr lang="en-US" sz="2000" i="1" dirty="0" smtClean="0">
                <a:solidFill>
                  <a:srgbClr val="0026CC"/>
                </a:solidFill>
                <a:latin typeface="Times New Roman" pitchFamily="18" charset="0"/>
                <a:cs typeface="Times New Roman" pitchFamily="18" charset="0"/>
              </a:rPr>
              <a:t>Print “F”</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3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lang="en-US" sz="2300" dirty="0" smtClean="0">
                <a:solidFill>
                  <a:srgbClr val="000000"/>
                </a:solidFill>
                <a:latin typeface="Times New Roman" pitchFamily="18" charset="0"/>
                <a:cs typeface="Times New Roman" pitchFamily="18" charset="0"/>
              </a:rPr>
              <a:t>Exercises: </a:t>
            </a:r>
          </a:p>
          <a:p>
            <a:pPr marL="914400" lvl="1" indent="-457200">
              <a:lnSpc>
                <a:spcPct val="80000"/>
              </a:lnSpc>
              <a:spcBef>
                <a:spcPct val="20000"/>
              </a:spcBef>
              <a:buFont typeface="+mj-lt"/>
              <a:buAutoNum type="arabicPeriod"/>
            </a:pPr>
            <a:r>
              <a:rPr lang="en-US" sz="2300" dirty="0" smtClean="0">
                <a:solidFill>
                  <a:srgbClr val="000000"/>
                </a:solidFill>
                <a:latin typeface="Times New Roman" pitchFamily="18" charset="0"/>
                <a:cs typeface="Times New Roman" pitchFamily="18" charset="0"/>
              </a:rPr>
              <a:t>Draw a </a:t>
            </a:r>
            <a:r>
              <a:rPr lang="en-US" sz="2300" b="1" dirty="0" smtClean="0">
                <a:solidFill>
                  <a:srgbClr val="000000"/>
                </a:solidFill>
                <a:latin typeface="Times New Roman" pitchFamily="18" charset="0"/>
                <a:cs typeface="Times New Roman" pitchFamily="18" charset="0"/>
              </a:rPr>
              <a:t>flowchart</a:t>
            </a:r>
            <a:r>
              <a:rPr lang="en-US" sz="2300" dirty="0" smtClean="0">
                <a:solidFill>
                  <a:srgbClr val="000000"/>
                </a:solidFill>
                <a:latin typeface="Times New Roman" pitchFamily="18" charset="0"/>
                <a:cs typeface="Times New Roman" pitchFamily="18" charset="0"/>
              </a:rPr>
              <a:t> to represent the above pseudocode.</a:t>
            </a:r>
          </a:p>
          <a:p>
            <a:pPr marL="914400" lvl="1" indent="-457200">
              <a:lnSpc>
                <a:spcPct val="80000"/>
              </a:lnSpc>
              <a:spcBef>
                <a:spcPct val="20000"/>
              </a:spcBef>
              <a:buFont typeface="+mj-lt"/>
              <a:buAutoNum type="arabicPeriod"/>
            </a:pPr>
            <a:r>
              <a:rPr lang="en-US" sz="2300" dirty="0" smtClean="0">
                <a:solidFill>
                  <a:srgbClr val="000000"/>
                </a:solidFill>
                <a:latin typeface="Times New Roman" pitchFamily="18" charset="0"/>
                <a:cs typeface="Times New Roman" pitchFamily="18" charset="0"/>
              </a:rPr>
              <a:t>Draw </a:t>
            </a:r>
            <a:r>
              <a:rPr lang="en-US" sz="2300" dirty="0" smtClean="0">
                <a:solidFill>
                  <a:srgbClr val="000000"/>
                </a:solidFill>
                <a:latin typeface="Times New Roman" pitchFamily="18" charset="0"/>
                <a:cs typeface="Times New Roman" pitchFamily="18" charset="0"/>
              </a:rPr>
              <a:t>an </a:t>
            </a:r>
            <a:r>
              <a:rPr lang="en-US" sz="2300" b="1" dirty="0" smtClean="0">
                <a:solidFill>
                  <a:srgbClr val="000000"/>
                </a:solidFill>
                <a:latin typeface="Times New Roman" pitchFamily="18" charset="0"/>
                <a:cs typeface="Times New Roman" pitchFamily="18" charset="0"/>
              </a:rPr>
              <a:t>activity diagram </a:t>
            </a:r>
            <a:r>
              <a:rPr lang="en-US" sz="2300" dirty="0" smtClean="0">
                <a:solidFill>
                  <a:srgbClr val="000000"/>
                </a:solidFill>
                <a:latin typeface="Times New Roman" pitchFamily="18" charset="0"/>
                <a:cs typeface="Times New Roman" pitchFamily="18" charset="0"/>
              </a:rPr>
              <a:t>to represent the above </a:t>
            </a:r>
            <a:r>
              <a:rPr lang="en-US" sz="2300" dirty="0" smtClean="0">
                <a:solidFill>
                  <a:srgbClr val="000000"/>
                </a:solidFill>
                <a:latin typeface="Times New Roman" pitchFamily="18" charset="0"/>
                <a:cs typeface="Times New Roman" pitchFamily="18" charset="0"/>
              </a:rPr>
              <a:t>pseudocode.</a:t>
            </a:r>
          </a:p>
        </p:txBody>
      </p:sp>
      <p:sp>
        <p:nvSpPr>
          <p:cNvPr id="4" name="Rectangle 3"/>
          <p:cNvSpPr/>
          <p:nvPr/>
        </p:nvSpPr>
        <p:spPr>
          <a:xfrm>
            <a:off x="685800" y="533400"/>
            <a:ext cx="7315200" cy="584775"/>
          </a:xfrm>
          <a:prstGeom prst="rect">
            <a:avLst/>
          </a:prstGeom>
        </p:spPr>
        <p:txBody>
          <a:bodyPr wrap="square">
            <a:spAutoFit/>
          </a:bodyPr>
          <a:lstStyle/>
          <a:p>
            <a:pPr marL="342900" lvl="0" indent="-342900" algn="ctr">
              <a:lnSpc>
                <a:spcPct val="80000"/>
              </a:lnSpc>
              <a:spcBef>
                <a:spcPct val="20000"/>
              </a:spcBef>
              <a:defRPr/>
            </a:pPr>
            <a:r>
              <a:rPr lang="en-US" sz="4000" b="1" dirty="0" smtClean="0">
                <a:latin typeface="Times New Roman" pitchFamily="18" charset="0"/>
                <a:cs typeface="Times New Roman" pitchFamily="18" charset="0"/>
              </a:rPr>
              <a:t>nested</a:t>
            </a:r>
            <a:r>
              <a:rPr lang="en-US" sz="4000" i="1" dirty="0" smtClean="0">
                <a:solidFill>
                  <a:srgbClr val="000000"/>
                </a:solidFill>
                <a:latin typeface="Times New Roman" pitchFamily="18" charset="0"/>
                <a:cs typeface="Times New Roman" pitchFamily="18" charset="0"/>
              </a:rPr>
              <a:t> </a:t>
            </a:r>
            <a:r>
              <a:rPr lang="en-US" sz="4000" i="1" dirty="0" smtClean="0">
                <a:solidFill>
                  <a:srgbClr val="0000FF"/>
                </a:solidFill>
                <a:latin typeface="Times New Roman" pitchFamily="18" charset="0"/>
                <a:cs typeface="Times New Roman" pitchFamily="18" charset="0"/>
              </a:rPr>
              <a:t>if…else </a:t>
            </a:r>
            <a:r>
              <a:rPr lang="en-US" sz="4000" i="1" dirty="0" smtClean="0">
                <a:latin typeface="Times New Roman" pitchFamily="18" charset="0"/>
                <a:cs typeface="Times New Roman" pitchFamily="18" charset="0"/>
              </a:rPr>
              <a:t>statements </a:t>
            </a:r>
            <a:endParaRPr lang="en-US" sz="4000" i="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19</a:t>
            </a:fld>
            <a:endParaRPr lang="en-US" dirty="0"/>
          </a:p>
        </p:txBody>
      </p:sp>
      <p:sp>
        <p:nvSpPr>
          <p:cNvPr id="3" name="Text Placeholder 2"/>
          <p:cNvSpPr txBox="1">
            <a:spLocks/>
          </p:cNvSpPr>
          <p:nvPr/>
        </p:nvSpPr>
        <p:spPr>
          <a:xfrm>
            <a:off x="685800" y="1481138"/>
            <a:ext cx="8001000" cy="45259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In Java</a:t>
            </a:r>
          </a:p>
          <a:p>
            <a:pPr marL="1143000" marR="0" lvl="2" indent="-228600" algn="l" defTabSz="914400" rtl="0" eaLnBrk="1" fontAlgn="auto" latinLnBrk="0" hangingPunct="1">
              <a:lnSpc>
                <a:spcPct val="90000"/>
              </a:lnSpc>
              <a:spcBef>
                <a:spcPct val="20000"/>
              </a:spcBef>
              <a:spcAft>
                <a:spcPts val="0"/>
              </a:spcAft>
              <a:buClrTx/>
              <a:buSzTx/>
              <a:buFont typeface="Wingdings 2" pitchFamily="18" charset="2"/>
              <a:buNone/>
              <a:tabLst/>
              <a:defRPr/>
            </a:pPr>
            <a:r>
              <a:rPr kumimoji="0" lang="en-US" sz="1900" b="0" i="0" u="none" strike="noStrike" kern="1200" cap="none" spc="0" normalizeH="0" baseline="0" noProof="0" dirty="0" smtClean="0">
                <a:ln>
                  <a:noFill/>
                </a:ln>
                <a:solidFill>
                  <a:srgbClr val="0000FF"/>
                </a:solidFill>
                <a:effectLst/>
                <a:uLnTx/>
                <a:uFillTx/>
                <a:latin typeface="Lucida Console" pitchFamily="49" charset="0"/>
                <a:ea typeface="+mn-ea"/>
                <a:cs typeface="+mn-cs"/>
              </a:rPr>
              <a:t>	if</a:t>
            </a:r>
            <a:r>
              <a:rPr kumimoji="0" lang="en-US" sz="1900" b="0" i="0" u="none" strike="noStrike" kern="1200" cap="none" spc="0" normalizeH="0" baseline="0" noProof="0" dirty="0" smtClean="0">
                <a:ln>
                  <a:noFill/>
                </a:ln>
                <a:solidFill>
                  <a:srgbClr val="000000"/>
                </a:solidFill>
                <a:effectLst/>
                <a:uLnTx/>
                <a:uFillTx/>
                <a:latin typeface="Lucida Console" pitchFamily="49" charset="0"/>
                <a:ea typeface="+mn-ea"/>
                <a:cs typeface="+mn-cs"/>
              </a:rPr>
              <a:t> ( studentGrade &gt;= </a:t>
            </a:r>
            <a:r>
              <a:rPr kumimoji="0" lang="en-US" sz="1900" b="0" i="0" u="none" strike="noStrike" kern="1200" cap="none" spc="0" normalizeH="0" baseline="0" noProof="0" dirty="0" smtClean="0">
                <a:ln>
                  <a:noFill/>
                </a:ln>
                <a:solidFill>
                  <a:srgbClr val="128AFF"/>
                </a:solidFill>
                <a:effectLst/>
                <a:uLnTx/>
                <a:uFillTx/>
                <a:latin typeface="Lucida Console" pitchFamily="49" charset="0"/>
                <a:ea typeface="+mn-ea"/>
                <a:cs typeface="+mn-cs"/>
              </a:rPr>
              <a:t>90</a:t>
            </a:r>
            <a:r>
              <a:rPr kumimoji="0" lang="en-US" sz="1900" b="0" i="0" u="none" strike="noStrike" kern="1200" cap="none" spc="0" normalizeH="0" baseline="0" noProof="0" dirty="0" smtClean="0">
                <a:ln>
                  <a:noFill/>
                </a:ln>
                <a:solidFill>
                  <a:srgbClr val="000000"/>
                </a:solidFill>
                <a:effectLst/>
                <a:uLnTx/>
                <a:uFillTx/>
                <a:latin typeface="Lucida Console" pitchFamily="49" charset="0"/>
                <a:ea typeface="+mn-ea"/>
                <a:cs typeface="+mn-cs"/>
              </a:rPr>
              <a:t> )</a:t>
            </a:r>
            <a:br>
              <a:rPr kumimoji="0" lang="en-US" sz="1900" b="0" i="0" u="none" strike="noStrike" kern="1200" cap="none" spc="0" normalizeH="0" baseline="0" noProof="0" dirty="0" smtClean="0">
                <a:ln>
                  <a:noFill/>
                </a:ln>
                <a:solidFill>
                  <a:srgbClr val="000000"/>
                </a:solidFill>
                <a:effectLst/>
                <a:uLnTx/>
                <a:uFillTx/>
                <a:latin typeface="Lucida Console" pitchFamily="49" charset="0"/>
                <a:ea typeface="+mn-ea"/>
                <a:cs typeface="+mn-cs"/>
              </a:rPr>
            </a:br>
            <a:r>
              <a:rPr kumimoji="0" lang="en-US" sz="1900" b="0" i="0" u="none" strike="noStrike" kern="1200" cap="none" spc="0" normalizeH="0" baseline="0" noProof="0" dirty="0" smtClean="0">
                <a:ln>
                  <a:noFill/>
                </a:ln>
                <a:solidFill>
                  <a:srgbClr val="000000"/>
                </a:solidFill>
                <a:effectLst/>
                <a:uLnTx/>
                <a:uFillTx/>
                <a:latin typeface="Lucida Console" pitchFamily="49" charset="0"/>
                <a:ea typeface="+mn-ea"/>
                <a:cs typeface="+mn-cs"/>
              </a:rPr>
              <a:t>   System.out.println( </a:t>
            </a:r>
            <a:r>
              <a:rPr kumimoji="0" lang="en-US" sz="1900" b="0" i="0" u="none" strike="noStrike" kern="1200" cap="none" spc="0" normalizeH="0" baseline="0" noProof="0" dirty="0" smtClean="0">
                <a:ln>
                  <a:noFill/>
                </a:ln>
                <a:solidFill>
                  <a:srgbClr val="128AFF"/>
                </a:solidFill>
                <a:effectLst/>
                <a:uLnTx/>
                <a:uFillTx/>
                <a:latin typeface="Lucida Console" pitchFamily="49" charset="0"/>
                <a:ea typeface="+mn-ea"/>
                <a:cs typeface="+mn-cs"/>
              </a:rPr>
              <a:t>"A" </a:t>
            </a:r>
            <a:r>
              <a:rPr kumimoji="0" lang="en-US" sz="1900" b="0" i="0" u="none" strike="noStrike" kern="1200" cap="none" spc="0" normalizeH="0" baseline="0" noProof="0" dirty="0" smtClean="0">
                <a:ln>
                  <a:noFill/>
                </a:ln>
                <a:solidFill>
                  <a:srgbClr val="000000"/>
                </a:solidFill>
                <a:effectLst/>
                <a:uLnTx/>
                <a:uFillTx/>
                <a:latin typeface="Lucida Console" pitchFamily="49" charset="0"/>
                <a:ea typeface="+mn-ea"/>
                <a:cs typeface="+mn-cs"/>
              </a:rPr>
              <a:t>);</a:t>
            </a:r>
            <a:br>
              <a:rPr kumimoji="0" lang="en-US" sz="1900" b="0" i="0" u="none" strike="noStrike" kern="1200" cap="none" spc="0" normalizeH="0" baseline="0" noProof="0" dirty="0" smtClean="0">
                <a:ln>
                  <a:noFill/>
                </a:ln>
                <a:solidFill>
                  <a:srgbClr val="000000"/>
                </a:solidFill>
                <a:effectLst/>
                <a:uLnTx/>
                <a:uFillTx/>
                <a:latin typeface="Lucida Console" pitchFamily="49" charset="0"/>
                <a:ea typeface="+mn-ea"/>
                <a:cs typeface="+mn-cs"/>
              </a:rPr>
            </a:br>
            <a:r>
              <a:rPr kumimoji="0" lang="en-US" sz="1900" b="0" i="0" u="none" strike="noStrike" kern="1200" cap="none" spc="0" normalizeH="0" baseline="0" noProof="0" dirty="0" smtClean="0">
                <a:ln>
                  <a:noFill/>
                </a:ln>
                <a:solidFill>
                  <a:srgbClr val="0000FF"/>
                </a:solidFill>
                <a:effectLst/>
                <a:uLnTx/>
                <a:uFillTx/>
                <a:latin typeface="Lucida Console" pitchFamily="49" charset="0"/>
                <a:ea typeface="+mn-ea"/>
                <a:cs typeface="+mn-cs"/>
              </a:rPr>
              <a:t>else if</a:t>
            </a:r>
            <a:r>
              <a:rPr kumimoji="0" lang="en-US" sz="1900" b="0" i="0" u="none" strike="noStrike" kern="1200" cap="none" spc="0" normalizeH="0" baseline="0" noProof="0" dirty="0" smtClean="0">
                <a:ln>
                  <a:noFill/>
                </a:ln>
                <a:solidFill>
                  <a:srgbClr val="000000"/>
                </a:solidFill>
                <a:effectLst/>
                <a:uLnTx/>
                <a:uFillTx/>
                <a:latin typeface="Lucida Console" pitchFamily="49" charset="0"/>
                <a:ea typeface="+mn-ea"/>
                <a:cs typeface="+mn-cs"/>
              </a:rPr>
              <a:t> ( studentGrade &gt;= </a:t>
            </a:r>
            <a:r>
              <a:rPr kumimoji="0" lang="en-US" sz="1900" b="0" i="0" u="none" strike="noStrike" kern="1200" cap="none" spc="0" normalizeH="0" baseline="0" noProof="0" dirty="0" smtClean="0">
                <a:ln>
                  <a:noFill/>
                </a:ln>
                <a:solidFill>
                  <a:srgbClr val="128AFF"/>
                </a:solidFill>
                <a:effectLst/>
                <a:uLnTx/>
                <a:uFillTx/>
                <a:latin typeface="Lucida Console" pitchFamily="49" charset="0"/>
                <a:ea typeface="+mn-ea"/>
                <a:cs typeface="+mn-cs"/>
              </a:rPr>
              <a:t>80</a:t>
            </a:r>
            <a:r>
              <a:rPr kumimoji="0" lang="en-US" sz="1900" b="0" i="0" u="none" strike="noStrike" kern="1200" cap="none" spc="0" normalizeH="0" baseline="0" noProof="0" dirty="0" smtClean="0">
                <a:ln>
                  <a:noFill/>
                </a:ln>
                <a:solidFill>
                  <a:srgbClr val="000000"/>
                </a:solidFill>
                <a:effectLst/>
                <a:uLnTx/>
                <a:uFillTx/>
                <a:latin typeface="Lucida Console" pitchFamily="49" charset="0"/>
                <a:ea typeface="+mn-ea"/>
                <a:cs typeface="+mn-cs"/>
              </a:rPr>
              <a:t> )</a:t>
            </a:r>
            <a:br>
              <a:rPr kumimoji="0" lang="en-US" sz="1900" b="0" i="0" u="none" strike="noStrike" kern="1200" cap="none" spc="0" normalizeH="0" baseline="0" noProof="0" dirty="0" smtClean="0">
                <a:ln>
                  <a:noFill/>
                </a:ln>
                <a:solidFill>
                  <a:srgbClr val="000000"/>
                </a:solidFill>
                <a:effectLst/>
                <a:uLnTx/>
                <a:uFillTx/>
                <a:latin typeface="Lucida Console" pitchFamily="49" charset="0"/>
                <a:ea typeface="+mn-ea"/>
                <a:cs typeface="+mn-cs"/>
              </a:rPr>
            </a:br>
            <a:r>
              <a:rPr kumimoji="0" lang="en-US" sz="1900" b="0" i="0" u="none" strike="noStrike" kern="1200" cap="none" spc="0" normalizeH="0" baseline="0" noProof="0" dirty="0" smtClean="0">
                <a:ln>
                  <a:noFill/>
                </a:ln>
                <a:solidFill>
                  <a:srgbClr val="000000"/>
                </a:solidFill>
                <a:effectLst/>
                <a:uLnTx/>
                <a:uFillTx/>
                <a:latin typeface="Lucida Console" pitchFamily="49" charset="0"/>
                <a:ea typeface="+mn-ea"/>
                <a:cs typeface="+mn-cs"/>
              </a:rPr>
              <a:t>   System.out.println( </a:t>
            </a:r>
            <a:r>
              <a:rPr kumimoji="0" lang="en-US" sz="1900" b="0" i="0" u="none" strike="noStrike" kern="1200" cap="none" spc="0" normalizeH="0" baseline="0" noProof="0" dirty="0" smtClean="0">
                <a:ln>
                  <a:noFill/>
                </a:ln>
                <a:solidFill>
                  <a:srgbClr val="128AFF"/>
                </a:solidFill>
                <a:effectLst/>
                <a:uLnTx/>
                <a:uFillTx/>
                <a:latin typeface="Lucida Console" pitchFamily="49" charset="0"/>
                <a:ea typeface="+mn-ea"/>
                <a:cs typeface="+mn-cs"/>
              </a:rPr>
              <a:t>"B"</a:t>
            </a:r>
            <a:r>
              <a:rPr kumimoji="0" lang="en-US" sz="1900" b="0" i="0" u="none" strike="noStrike" kern="1200" cap="none" spc="0" normalizeH="0" baseline="0" noProof="0" dirty="0" smtClean="0">
                <a:ln>
                  <a:noFill/>
                </a:ln>
                <a:solidFill>
                  <a:srgbClr val="000000"/>
                </a:solidFill>
                <a:effectLst/>
                <a:uLnTx/>
                <a:uFillTx/>
                <a:latin typeface="Lucida Console" pitchFamily="49" charset="0"/>
                <a:ea typeface="+mn-ea"/>
                <a:cs typeface="+mn-cs"/>
              </a:rPr>
              <a:t> );</a:t>
            </a:r>
            <a:br>
              <a:rPr kumimoji="0" lang="en-US" sz="1900" b="0" i="0" u="none" strike="noStrike" kern="1200" cap="none" spc="0" normalizeH="0" baseline="0" noProof="0" dirty="0" smtClean="0">
                <a:ln>
                  <a:noFill/>
                </a:ln>
                <a:solidFill>
                  <a:srgbClr val="000000"/>
                </a:solidFill>
                <a:effectLst/>
                <a:uLnTx/>
                <a:uFillTx/>
                <a:latin typeface="Lucida Console" pitchFamily="49" charset="0"/>
                <a:ea typeface="+mn-ea"/>
                <a:cs typeface="+mn-cs"/>
              </a:rPr>
            </a:br>
            <a:r>
              <a:rPr kumimoji="0" lang="en-US" sz="1900" b="0" i="0" u="none" strike="noStrike" kern="1200" cap="none" spc="0" normalizeH="0" baseline="0" noProof="0" dirty="0" smtClean="0">
                <a:ln>
                  <a:noFill/>
                </a:ln>
                <a:solidFill>
                  <a:srgbClr val="0000FF"/>
                </a:solidFill>
                <a:effectLst/>
                <a:uLnTx/>
                <a:uFillTx/>
                <a:latin typeface="Lucida Console" pitchFamily="49" charset="0"/>
                <a:ea typeface="+mn-ea"/>
                <a:cs typeface="+mn-cs"/>
              </a:rPr>
              <a:t>else if</a:t>
            </a:r>
            <a:r>
              <a:rPr kumimoji="0" lang="en-US" sz="1900" b="0" i="0" u="none" strike="noStrike" kern="1200" cap="none" spc="0" normalizeH="0" baseline="0" noProof="0" dirty="0" smtClean="0">
                <a:ln>
                  <a:noFill/>
                </a:ln>
                <a:solidFill>
                  <a:srgbClr val="000000"/>
                </a:solidFill>
                <a:effectLst/>
                <a:uLnTx/>
                <a:uFillTx/>
                <a:latin typeface="Lucida Console" pitchFamily="49" charset="0"/>
                <a:ea typeface="+mn-ea"/>
                <a:cs typeface="+mn-cs"/>
              </a:rPr>
              <a:t> ( studentGrade &gt;= </a:t>
            </a:r>
            <a:r>
              <a:rPr kumimoji="0" lang="en-US" sz="1900" b="0" i="0" u="none" strike="noStrike" kern="1200" cap="none" spc="0" normalizeH="0" baseline="0" noProof="0" dirty="0" smtClean="0">
                <a:ln>
                  <a:noFill/>
                </a:ln>
                <a:solidFill>
                  <a:srgbClr val="128AFF"/>
                </a:solidFill>
                <a:effectLst/>
                <a:uLnTx/>
                <a:uFillTx/>
                <a:latin typeface="Lucida Console" pitchFamily="49" charset="0"/>
                <a:ea typeface="+mn-ea"/>
                <a:cs typeface="+mn-cs"/>
              </a:rPr>
              <a:t>70</a:t>
            </a:r>
            <a:r>
              <a:rPr kumimoji="0" lang="en-US" sz="1900" b="0" i="0" u="none" strike="noStrike" kern="1200" cap="none" spc="0" normalizeH="0" baseline="0" noProof="0" dirty="0" smtClean="0">
                <a:ln>
                  <a:noFill/>
                </a:ln>
                <a:solidFill>
                  <a:srgbClr val="000000"/>
                </a:solidFill>
                <a:effectLst/>
                <a:uLnTx/>
                <a:uFillTx/>
                <a:latin typeface="Lucida Console" pitchFamily="49" charset="0"/>
                <a:ea typeface="+mn-ea"/>
                <a:cs typeface="+mn-cs"/>
              </a:rPr>
              <a:t> )</a:t>
            </a:r>
            <a:br>
              <a:rPr kumimoji="0" lang="en-US" sz="1900" b="0" i="0" u="none" strike="noStrike" kern="1200" cap="none" spc="0" normalizeH="0" baseline="0" noProof="0" dirty="0" smtClean="0">
                <a:ln>
                  <a:noFill/>
                </a:ln>
                <a:solidFill>
                  <a:srgbClr val="000000"/>
                </a:solidFill>
                <a:effectLst/>
                <a:uLnTx/>
                <a:uFillTx/>
                <a:latin typeface="Lucida Console" pitchFamily="49" charset="0"/>
                <a:ea typeface="+mn-ea"/>
                <a:cs typeface="+mn-cs"/>
              </a:rPr>
            </a:br>
            <a:r>
              <a:rPr kumimoji="0" lang="en-US" sz="1900" b="0" i="0" u="none" strike="noStrike" kern="1200" cap="none" spc="0" normalizeH="0" baseline="0" noProof="0" dirty="0" smtClean="0">
                <a:ln>
                  <a:noFill/>
                </a:ln>
                <a:solidFill>
                  <a:srgbClr val="000000"/>
                </a:solidFill>
                <a:effectLst/>
                <a:uLnTx/>
                <a:uFillTx/>
                <a:latin typeface="Lucida Console" pitchFamily="49" charset="0"/>
                <a:ea typeface="+mn-ea"/>
                <a:cs typeface="+mn-cs"/>
              </a:rPr>
              <a:t>   System.out.println(</a:t>
            </a:r>
            <a:r>
              <a:rPr kumimoji="0" lang="en-US" sz="1900" b="0" i="0" u="none" strike="noStrike" kern="1200" cap="none" spc="0" normalizeH="0" baseline="0" noProof="0" dirty="0" smtClean="0">
                <a:ln>
                  <a:noFill/>
                </a:ln>
                <a:solidFill>
                  <a:srgbClr val="128AFF"/>
                </a:solidFill>
                <a:effectLst/>
                <a:uLnTx/>
                <a:uFillTx/>
                <a:latin typeface="Lucida Console" pitchFamily="49" charset="0"/>
                <a:ea typeface="+mn-ea"/>
                <a:cs typeface="+mn-cs"/>
              </a:rPr>
              <a:t> "C" </a:t>
            </a:r>
            <a:r>
              <a:rPr kumimoji="0" lang="en-US" sz="1900" b="0" i="0" u="none" strike="noStrike" kern="1200" cap="none" spc="0" normalizeH="0" baseline="0" noProof="0" dirty="0" smtClean="0">
                <a:ln>
                  <a:noFill/>
                </a:ln>
                <a:solidFill>
                  <a:srgbClr val="000000"/>
                </a:solidFill>
                <a:effectLst/>
                <a:uLnTx/>
                <a:uFillTx/>
                <a:latin typeface="Lucida Console" pitchFamily="49" charset="0"/>
                <a:ea typeface="+mn-ea"/>
                <a:cs typeface="+mn-cs"/>
              </a:rPr>
              <a:t>);</a:t>
            </a:r>
            <a:br>
              <a:rPr kumimoji="0" lang="en-US" sz="1900" b="0" i="0" u="none" strike="noStrike" kern="1200" cap="none" spc="0" normalizeH="0" baseline="0" noProof="0" dirty="0" smtClean="0">
                <a:ln>
                  <a:noFill/>
                </a:ln>
                <a:solidFill>
                  <a:srgbClr val="000000"/>
                </a:solidFill>
                <a:effectLst/>
                <a:uLnTx/>
                <a:uFillTx/>
                <a:latin typeface="Lucida Console" pitchFamily="49" charset="0"/>
                <a:ea typeface="+mn-ea"/>
                <a:cs typeface="+mn-cs"/>
              </a:rPr>
            </a:br>
            <a:r>
              <a:rPr kumimoji="0" lang="en-US" sz="1900" b="0" i="0" u="none" strike="noStrike" kern="1200" cap="none" spc="0" normalizeH="0" baseline="0" noProof="0" dirty="0" smtClean="0">
                <a:ln>
                  <a:noFill/>
                </a:ln>
                <a:solidFill>
                  <a:srgbClr val="0000FF"/>
                </a:solidFill>
                <a:effectLst/>
                <a:uLnTx/>
                <a:uFillTx/>
                <a:latin typeface="Lucida Console" pitchFamily="49" charset="0"/>
                <a:ea typeface="+mn-ea"/>
                <a:cs typeface="+mn-cs"/>
              </a:rPr>
              <a:t>else if</a:t>
            </a:r>
            <a:r>
              <a:rPr kumimoji="0" lang="en-US" sz="1900" b="0" i="0" u="none" strike="noStrike" kern="1200" cap="none" spc="0" normalizeH="0" baseline="0" noProof="0" dirty="0" smtClean="0">
                <a:ln>
                  <a:noFill/>
                </a:ln>
                <a:solidFill>
                  <a:srgbClr val="000000"/>
                </a:solidFill>
                <a:effectLst/>
                <a:uLnTx/>
                <a:uFillTx/>
                <a:latin typeface="Lucida Console" pitchFamily="49" charset="0"/>
                <a:ea typeface="+mn-ea"/>
                <a:cs typeface="+mn-cs"/>
              </a:rPr>
              <a:t> ( studentGrade &gt;= </a:t>
            </a:r>
            <a:r>
              <a:rPr kumimoji="0" lang="en-US" sz="1900" b="0" i="0" u="none" strike="noStrike" kern="1200" cap="none" spc="0" normalizeH="0" baseline="0" noProof="0" dirty="0" smtClean="0">
                <a:ln>
                  <a:noFill/>
                </a:ln>
                <a:solidFill>
                  <a:srgbClr val="128AFF"/>
                </a:solidFill>
                <a:effectLst/>
                <a:uLnTx/>
                <a:uFillTx/>
                <a:latin typeface="Lucida Console" pitchFamily="49" charset="0"/>
                <a:ea typeface="+mn-ea"/>
                <a:cs typeface="+mn-cs"/>
              </a:rPr>
              <a:t>60</a:t>
            </a:r>
            <a:r>
              <a:rPr kumimoji="0" lang="en-US" sz="1900" b="0" i="0" u="none" strike="noStrike" kern="1200" cap="none" spc="0" normalizeH="0" baseline="0" noProof="0" dirty="0" smtClean="0">
                <a:ln>
                  <a:noFill/>
                </a:ln>
                <a:solidFill>
                  <a:srgbClr val="000000"/>
                </a:solidFill>
                <a:effectLst/>
                <a:uLnTx/>
                <a:uFillTx/>
                <a:latin typeface="Lucida Console" pitchFamily="49" charset="0"/>
                <a:ea typeface="+mn-ea"/>
                <a:cs typeface="+mn-cs"/>
              </a:rPr>
              <a:t> )</a:t>
            </a:r>
            <a:br>
              <a:rPr kumimoji="0" lang="en-US" sz="1900" b="0" i="0" u="none" strike="noStrike" kern="1200" cap="none" spc="0" normalizeH="0" baseline="0" noProof="0" dirty="0" smtClean="0">
                <a:ln>
                  <a:noFill/>
                </a:ln>
                <a:solidFill>
                  <a:srgbClr val="000000"/>
                </a:solidFill>
                <a:effectLst/>
                <a:uLnTx/>
                <a:uFillTx/>
                <a:latin typeface="Lucida Console" pitchFamily="49" charset="0"/>
                <a:ea typeface="+mn-ea"/>
                <a:cs typeface="+mn-cs"/>
              </a:rPr>
            </a:br>
            <a:r>
              <a:rPr kumimoji="0" lang="en-US" sz="1900" b="0" i="0" u="none" strike="noStrike" kern="1200" cap="none" spc="0" normalizeH="0" baseline="0" noProof="0" dirty="0" smtClean="0">
                <a:ln>
                  <a:noFill/>
                </a:ln>
                <a:solidFill>
                  <a:srgbClr val="000000"/>
                </a:solidFill>
                <a:effectLst/>
                <a:uLnTx/>
                <a:uFillTx/>
                <a:latin typeface="Lucida Console" pitchFamily="49" charset="0"/>
                <a:ea typeface="+mn-ea"/>
                <a:cs typeface="+mn-cs"/>
              </a:rPr>
              <a:t>   System.out.println( </a:t>
            </a:r>
            <a:r>
              <a:rPr kumimoji="0" lang="en-US" sz="1900" b="0" i="0" u="none" strike="noStrike" kern="1200" cap="none" spc="0" normalizeH="0" baseline="0" noProof="0" dirty="0" smtClean="0">
                <a:ln>
                  <a:noFill/>
                </a:ln>
                <a:solidFill>
                  <a:srgbClr val="128AFF"/>
                </a:solidFill>
                <a:effectLst/>
                <a:uLnTx/>
                <a:uFillTx/>
                <a:latin typeface="Lucida Console" pitchFamily="49" charset="0"/>
                <a:ea typeface="+mn-ea"/>
                <a:cs typeface="+mn-cs"/>
              </a:rPr>
              <a:t>"D"</a:t>
            </a:r>
            <a:r>
              <a:rPr kumimoji="0" lang="en-US" sz="1900" b="0" i="0" u="none" strike="noStrike" kern="1200" cap="none" spc="0" normalizeH="0" baseline="0" noProof="0" dirty="0" smtClean="0">
                <a:ln>
                  <a:noFill/>
                </a:ln>
                <a:solidFill>
                  <a:srgbClr val="000000"/>
                </a:solidFill>
                <a:effectLst/>
                <a:uLnTx/>
                <a:uFillTx/>
                <a:latin typeface="Lucida Console" pitchFamily="49" charset="0"/>
                <a:ea typeface="+mn-ea"/>
                <a:cs typeface="+mn-cs"/>
              </a:rPr>
              <a:t> );</a:t>
            </a:r>
            <a:br>
              <a:rPr kumimoji="0" lang="en-US" sz="1900" b="0" i="0" u="none" strike="noStrike" kern="1200" cap="none" spc="0" normalizeH="0" baseline="0" noProof="0" dirty="0" smtClean="0">
                <a:ln>
                  <a:noFill/>
                </a:ln>
                <a:solidFill>
                  <a:srgbClr val="000000"/>
                </a:solidFill>
                <a:effectLst/>
                <a:uLnTx/>
                <a:uFillTx/>
                <a:latin typeface="Lucida Console" pitchFamily="49" charset="0"/>
                <a:ea typeface="+mn-ea"/>
                <a:cs typeface="+mn-cs"/>
              </a:rPr>
            </a:br>
            <a:r>
              <a:rPr kumimoji="0" lang="en-US" sz="1900" b="0" i="0" u="none" strike="noStrike" kern="1200" cap="none" spc="0" normalizeH="0" baseline="0" noProof="0" dirty="0" smtClean="0">
                <a:ln>
                  <a:noFill/>
                </a:ln>
                <a:solidFill>
                  <a:srgbClr val="0000FF"/>
                </a:solidFill>
                <a:effectLst/>
                <a:uLnTx/>
                <a:uFillTx/>
                <a:latin typeface="Lucida Console" pitchFamily="49" charset="0"/>
                <a:ea typeface="+mn-ea"/>
                <a:cs typeface="+mn-cs"/>
              </a:rPr>
              <a:t>else</a:t>
            </a:r>
            <a:br>
              <a:rPr kumimoji="0" lang="en-US" sz="1900" b="0" i="0" u="none" strike="noStrike" kern="1200" cap="none" spc="0" normalizeH="0" baseline="0" noProof="0" dirty="0" smtClean="0">
                <a:ln>
                  <a:noFill/>
                </a:ln>
                <a:solidFill>
                  <a:srgbClr val="0000FF"/>
                </a:solidFill>
                <a:effectLst/>
                <a:uLnTx/>
                <a:uFillTx/>
                <a:latin typeface="Lucida Console" pitchFamily="49" charset="0"/>
                <a:ea typeface="+mn-ea"/>
                <a:cs typeface="+mn-cs"/>
              </a:rPr>
            </a:br>
            <a:r>
              <a:rPr kumimoji="0" lang="en-US" sz="1900" b="0" i="0" u="none" strike="noStrike" kern="1200" cap="none" spc="0" normalizeH="0" baseline="0" noProof="0" dirty="0" smtClean="0">
                <a:ln>
                  <a:noFill/>
                </a:ln>
                <a:solidFill>
                  <a:srgbClr val="000000"/>
                </a:solidFill>
                <a:effectLst/>
                <a:uLnTx/>
                <a:uFillTx/>
                <a:latin typeface="Lucida Console" pitchFamily="49" charset="0"/>
                <a:ea typeface="+mn-ea"/>
                <a:cs typeface="+mn-cs"/>
              </a:rPr>
              <a:t>   System.out.println( </a:t>
            </a:r>
            <a:r>
              <a:rPr kumimoji="0" lang="en-US" sz="1900" b="0" i="0" u="none" strike="noStrike" kern="1200" cap="none" spc="0" normalizeH="0" baseline="0" noProof="0" dirty="0" smtClean="0">
                <a:ln>
                  <a:noFill/>
                </a:ln>
                <a:solidFill>
                  <a:srgbClr val="128AFF"/>
                </a:solidFill>
                <a:effectLst/>
                <a:uLnTx/>
                <a:uFillTx/>
                <a:latin typeface="Lucida Console" pitchFamily="49" charset="0"/>
                <a:ea typeface="+mn-ea"/>
                <a:cs typeface="+mn-cs"/>
              </a:rPr>
              <a:t>"F"</a:t>
            </a:r>
            <a:r>
              <a:rPr kumimoji="0" lang="en-US" sz="1900" b="0" i="0" u="none" strike="noStrike" kern="1200" cap="none" spc="0" normalizeH="0" baseline="0" noProof="0" dirty="0" smtClean="0">
                <a:ln>
                  <a:noFill/>
                </a:ln>
                <a:solidFill>
                  <a:srgbClr val="000000"/>
                </a:solidFill>
                <a:effectLst/>
                <a:uLnTx/>
                <a:uFillTx/>
                <a:latin typeface="Lucida Console" pitchFamily="49" charset="0"/>
                <a:ea typeface="+mn-ea"/>
                <a:cs typeface="+mn-cs"/>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229600" cy="762000"/>
          </a:xfrm>
        </p:spPr>
        <p:txBody>
          <a:bodyPr/>
          <a:lstStyle/>
          <a:p>
            <a:r>
              <a:rPr lang="en-US" dirty="0" smtClean="0"/>
              <a:t>Outline</a:t>
            </a:r>
            <a:endParaRPr lang="en-US" dirty="0"/>
          </a:p>
        </p:txBody>
      </p:sp>
      <p:sp>
        <p:nvSpPr>
          <p:cNvPr id="3" name="Content Placeholder 2"/>
          <p:cNvSpPr>
            <a:spLocks noGrp="1"/>
          </p:cNvSpPr>
          <p:nvPr>
            <p:ph idx="1"/>
          </p:nvPr>
        </p:nvSpPr>
        <p:spPr>
          <a:xfrm>
            <a:off x="914400" y="2286001"/>
            <a:ext cx="7772400" cy="3352800"/>
          </a:xfrm>
        </p:spPr>
        <p:txBody>
          <a:bodyPr>
            <a:normAutofit/>
          </a:bodyPr>
          <a:lstStyle/>
          <a:p>
            <a:r>
              <a:rPr lang="en-US" dirty="0" smtClean="0"/>
              <a:t>Algorithms and control structures</a:t>
            </a:r>
          </a:p>
          <a:p>
            <a:pPr lvl="1"/>
            <a:r>
              <a:rPr lang="en-US" dirty="0" smtClean="0"/>
              <a:t>Selections</a:t>
            </a:r>
          </a:p>
          <a:p>
            <a:pPr lvl="1"/>
            <a:r>
              <a:rPr lang="en-US" dirty="0" smtClean="0"/>
              <a:t>Iterations</a:t>
            </a:r>
          </a:p>
        </p:txBody>
      </p:sp>
      <p:sp>
        <p:nvSpPr>
          <p:cNvPr id="5" name="Slide Number Placeholder 4"/>
          <p:cNvSpPr>
            <a:spLocks noGrp="1"/>
          </p:cNvSpPr>
          <p:nvPr>
            <p:ph type="sldNum" sz="quarter" idx="12"/>
          </p:nvPr>
        </p:nvSpPr>
        <p:spPr/>
        <p:txBody>
          <a:bodyPr/>
          <a:lstStyle/>
          <a:p>
            <a:fld id="{49719D0B-6E3B-40E4-877A-FAE04F02C714}"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20</a:t>
            </a:fld>
            <a:endParaRPr lang="en-US" dirty="0"/>
          </a:p>
        </p:txBody>
      </p:sp>
      <p:sp>
        <p:nvSpPr>
          <p:cNvPr id="3" name="Text Placeholder 2"/>
          <p:cNvSpPr txBox="1">
            <a:spLocks/>
          </p:cNvSpPr>
          <p:nvPr/>
        </p:nvSpPr>
        <p:spPr>
          <a:xfrm>
            <a:off x="457200" y="1481138"/>
            <a:ext cx="8229600" cy="4525962"/>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3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The Java compiler always associates an </a:t>
            </a:r>
            <a:r>
              <a:rPr kumimoji="0" lang="en-US" sz="2300" b="0" i="0" u="none" strike="noStrike" kern="1200" cap="none" spc="0" normalizeH="0" baseline="0" noProof="0" dirty="0" smtClean="0">
                <a:ln>
                  <a:noFill/>
                </a:ln>
                <a:solidFill>
                  <a:schemeClr val="tx2">
                    <a:lumMod val="60000"/>
                    <a:lumOff val="40000"/>
                  </a:schemeClr>
                </a:solidFill>
                <a:effectLst/>
                <a:uLnTx/>
                <a:uFillTx/>
                <a:latin typeface="Times New Roman" pitchFamily="18" charset="0"/>
                <a:cs typeface="Times New Roman" pitchFamily="18" charset="0"/>
              </a:rPr>
              <a:t>else</a:t>
            </a:r>
            <a:r>
              <a:rPr kumimoji="0" lang="en-US" sz="23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with the immediately preceding </a:t>
            </a:r>
            <a:r>
              <a:rPr kumimoji="0" lang="en-US" sz="2300" b="0" i="0" u="none" strike="noStrike" kern="1200" cap="none" spc="0" normalizeH="0" baseline="0" noProof="0" dirty="0" smtClean="0">
                <a:ln>
                  <a:noFill/>
                </a:ln>
                <a:solidFill>
                  <a:schemeClr val="tx2">
                    <a:lumMod val="60000"/>
                    <a:lumOff val="40000"/>
                  </a:schemeClr>
                </a:solidFill>
                <a:effectLst/>
                <a:uLnTx/>
                <a:uFillTx/>
                <a:latin typeface="Times New Roman" pitchFamily="18" charset="0"/>
                <a:cs typeface="Times New Roman" pitchFamily="18" charset="0"/>
              </a:rPr>
              <a:t>if</a:t>
            </a:r>
            <a:r>
              <a:rPr kumimoji="0" lang="en-US" sz="23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unless told to do otherwise by the placement of braces ({ and }).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3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3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The following code is not what it appears:</a:t>
            </a:r>
          </a:p>
          <a:p>
            <a:pPr marL="1143000" marR="0" lvl="2" indent="-228600" algn="l" defTabSz="914400" rtl="0" eaLnBrk="1" fontAlgn="auto" latinLnBrk="0" hangingPunct="1">
              <a:lnSpc>
                <a:spcPct val="80000"/>
              </a:lnSpc>
              <a:spcBef>
                <a:spcPct val="20000"/>
              </a:spcBef>
              <a:spcAft>
                <a:spcPts val="0"/>
              </a:spcAft>
              <a:buClrTx/>
              <a:buSzTx/>
              <a:buFont typeface="Wingdings 2" pitchFamily="18" charset="2"/>
              <a:buNone/>
              <a:tabLst/>
              <a:defRPr/>
            </a:pPr>
            <a:r>
              <a:rPr kumimoji="0" lang="en-US" sz="1800" b="0"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	if</a:t>
            </a:r>
            <a:r>
              <a:rPr kumimoji="0" lang="en-US" sz="1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 x &gt; </a:t>
            </a:r>
            <a:r>
              <a:rPr kumimoji="0" lang="en-US" sz="1800" b="0" i="0" u="none" strike="noStrike" kern="1200" cap="none" spc="0" normalizeH="0" baseline="0" noProof="0" dirty="0" smtClean="0">
                <a:ln>
                  <a:noFill/>
                </a:ln>
                <a:solidFill>
                  <a:srgbClr val="128AFF"/>
                </a:solidFill>
                <a:effectLst/>
                <a:uLnTx/>
                <a:uFillTx/>
                <a:latin typeface="Times New Roman" pitchFamily="18" charset="0"/>
                <a:cs typeface="Times New Roman" pitchFamily="18" charset="0"/>
              </a:rPr>
              <a:t>5</a:t>
            </a:r>
            <a:r>
              <a:rPr kumimoji="0" lang="en-US" sz="1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a:t>
            </a:r>
            <a:br>
              <a:rPr kumimoji="0" lang="en-US" sz="1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br>
            <a:r>
              <a:rPr kumimoji="0" lang="en-US" sz="1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n-US" sz="1800" b="0"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if</a:t>
            </a:r>
            <a:r>
              <a:rPr kumimoji="0" lang="en-US" sz="1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 y &gt; </a:t>
            </a:r>
            <a:r>
              <a:rPr kumimoji="0" lang="en-US" sz="1800" b="0" i="0" u="none" strike="noStrike" kern="1200" cap="none" spc="0" normalizeH="0" baseline="0" noProof="0" dirty="0" smtClean="0">
                <a:ln>
                  <a:noFill/>
                </a:ln>
                <a:solidFill>
                  <a:srgbClr val="128AFF"/>
                </a:solidFill>
                <a:effectLst/>
                <a:uLnTx/>
                <a:uFillTx/>
                <a:latin typeface="Times New Roman" pitchFamily="18" charset="0"/>
                <a:cs typeface="Times New Roman" pitchFamily="18" charset="0"/>
              </a:rPr>
              <a:t>5</a:t>
            </a:r>
            <a:r>
              <a:rPr kumimoji="0" lang="en-US" sz="1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a:t>
            </a:r>
            <a:br>
              <a:rPr kumimoji="0" lang="en-US" sz="1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br>
            <a:r>
              <a:rPr kumimoji="0" lang="en-US" sz="1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System.out.println( </a:t>
            </a:r>
            <a:r>
              <a:rPr kumimoji="0" lang="en-US" sz="1800" b="0" i="0" u="none" strike="noStrike" kern="1200" cap="none" spc="0" normalizeH="0" baseline="0" noProof="0" dirty="0" smtClean="0">
                <a:ln>
                  <a:noFill/>
                </a:ln>
                <a:solidFill>
                  <a:srgbClr val="128AFF"/>
                </a:solidFill>
                <a:effectLst/>
                <a:uLnTx/>
                <a:uFillTx/>
                <a:latin typeface="Times New Roman" pitchFamily="18" charset="0"/>
                <a:cs typeface="Times New Roman" pitchFamily="18" charset="0"/>
              </a:rPr>
              <a:t>"x and y are &gt; 5"</a:t>
            </a:r>
            <a:r>
              <a:rPr kumimoji="0" lang="en-US" sz="1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a:t>
            </a:r>
            <a:br>
              <a:rPr kumimoji="0" lang="en-US" sz="1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br>
            <a:r>
              <a:rPr kumimoji="0" lang="en-US" sz="1800" b="0"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else</a:t>
            </a:r>
            <a:br>
              <a:rPr kumimoji="0" lang="en-US" sz="1800" b="0"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br>
            <a:r>
              <a:rPr kumimoji="0" lang="en-US" sz="1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System.out.println( </a:t>
            </a:r>
            <a:r>
              <a:rPr kumimoji="0" lang="en-US" sz="1800" b="0" i="0" u="none" strike="noStrike" kern="1200" cap="none" spc="0" normalizeH="0" baseline="0" noProof="0" dirty="0" smtClean="0">
                <a:ln>
                  <a:noFill/>
                </a:ln>
                <a:solidFill>
                  <a:srgbClr val="128AFF"/>
                </a:solidFill>
                <a:effectLst/>
                <a:uLnTx/>
                <a:uFillTx/>
                <a:latin typeface="Times New Roman" pitchFamily="18" charset="0"/>
                <a:cs typeface="Times New Roman" pitchFamily="18" charset="0"/>
              </a:rPr>
              <a:t>"x is &lt;= 5" </a:t>
            </a:r>
            <a:r>
              <a:rPr kumimoji="0" lang="en-US" sz="1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3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3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Beware! This nested </a:t>
            </a:r>
            <a:r>
              <a:rPr kumimoji="0" lang="en-US" sz="2300" b="0" i="0" u="none" strike="noStrike" kern="1200" cap="none" spc="0" normalizeH="0" baseline="0" noProof="0" dirty="0" smtClean="0">
                <a:ln>
                  <a:noFill/>
                </a:ln>
                <a:solidFill>
                  <a:schemeClr val="tx2">
                    <a:lumMod val="60000"/>
                    <a:lumOff val="40000"/>
                  </a:schemeClr>
                </a:solidFill>
                <a:effectLst/>
                <a:uLnTx/>
                <a:uFillTx/>
                <a:latin typeface="Times New Roman" pitchFamily="18" charset="0"/>
                <a:cs typeface="Times New Roman" pitchFamily="18" charset="0"/>
              </a:rPr>
              <a:t>if…else</a:t>
            </a:r>
            <a:r>
              <a:rPr kumimoji="0" lang="en-US" sz="23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statement does not execute as it appears. The compiler actually interprets the statement as </a:t>
            </a:r>
          </a:p>
          <a:p>
            <a:pPr marL="1143000" marR="0" lvl="2" indent="-228600" algn="l" defTabSz="914400" rtl="0" eaLnBrk="1" fontAlgn="auto" latinLnBrk="0" hangingPunct="1">
              <a:lnSpc>
                <a:spcPct val="80000"/>
              </a:lnSpc>
              <a:spcBef>
                <a:spcPct val="20000"/>
              </a:spcBef>
              <a:spcAft>
                <a:spcPts val="0"/>
              </a:spcAft>
              <a:buClrTx/>
              <a:buSzTx/>
              <a:buFont typeface="Wingdings 2" pitchFamily="18" charset="2"/>
              <a:buNone/>
              <a:tabLst/>
              <a:defRPr/>
            </a:pPr>
            <a:r>
              <a:rPr kumimoji="0" lang="en-US" sz="1800" b="0"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	if</a:t>
            </a:r>
            <a:r>
              <a:rPr kumimoji="0" lang="en-US" sz="1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 x &gt; </a:t>
            </a:r>
            <a:r>
              <a:rPr kumimoji="0" lang="en-US" sz="1800" b="0" i="0" u="none" strike="noStrike" kern="1200" cap="none" spc="0" normalizeH="0" baseline="0" noProof="0" dirty="0" smtClean="0">
                <a:ln>
                  <a:noFill/>
                </a:ln>
                <a:solidFill>
                  <a:srgbClr val="128AFF"/>
                </a:solidFill>
                <a:effectLst/>
                <a:uLnTx/>
                <a:uFillTx/>
                <a:latin typeface="Times New Roman" pitchFamily="18" charset="0"/>
                <a:cs typeface="Times New Roman" pitchFamily="18" charset="0"/>
              </a:rPr>
              <a:t>5</a:t>
            </a:r>
            <a:r>
              <a:rPr kumimoji="0" lang="en-US" sz="1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a:t>
            </a:r>
            <a:br>
              <a:rPr kumimoji="0" lang="en-US" sz="1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br>
            <a:r>
              <a:rPr kumimoji="0" lang="en-US" sz="1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n-US" sz="1800" b="0"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if</a:t>
            </a:r>
            <a:r>
              <a:rPr kumimoji="0" lang="en-US" sz="1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 y &gt; </a:t>
            </a:r>
            <a:r>
              <a:rPr kumimoji="0" lang="en-US" sz="1800" b="0" i="0" u="none" strike="noStrike" kern="1200" cap="none" spc="0" normalizeH="0" baseline="0" noProof="0" dirty="0" smtClean="0">
                <a:ln>
                  <a:noFill/>
                </a:ln>
                <a:solidFill>
                  <a:srgbClr val="128AFF"/>
                </a:solidFill>
                <a:effectLst/>
                <a:uLnTx/>
                <a:uFillTx/>
                <a:latin typeface="Times New Roman" pitchFamily="18" charset="0"/>
                <a:cs typeface="Times New Roman" pitchFamily="18" charset="0"/>
              </a:rPr>
              <a:t>5</a:t>
            </a:r>
            <a:r>
              <a:rPr kumimoji="0" lang="en-US" sz="1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a:t>
            </a:r>
            <a:br>
              <a:rPr kumimoji="0" lang="en-US" sz="1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br>
            <a:r>
              <a:rPr kumimoji="0" lang="en-US" sz="1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System.out.println( </a:t>
            </a:r>
            <a:r>
              <a:rPr kumimoji="0" lang="en-US" sz="1800" b="0" i="0" u="none" strike="noStrike" kern="1200" cap="none" spc="0" normalizeH="0" baseline="0" noProof="0" dirty="0" smtClean="0">
                <a:ln>
                  <a:noFill/>
                </a:ln>
                <a:solidFill>
                  <a:srgbClr val="128AFF"/>
                </a:solidFill>
                <a:effectLst/>
                <a:uLnTx/>
                <a:uFillTx/>
                <a:latin typeface="Times New Roman" pitchFamily="18" charset="0"/>
                <a:cs typeface="Times New Roman" pitchFamily="18" charset="0"/>
              </a:rPr>
              <a:t>"x and y are &gt; 5"</a:t>
            </a:r>
            <a:r>
              <a:rPr kumimoji="0" lang="en-US" sz="1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a:t>
            </a:r>
            <a:br>
              <a:rPr kumimoji="0" lang="en-US" sz="1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br>
            <a:r>
              <a:rPr kumimoji="0" lang="en-US" sz="1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n-US" sz="1800" b="0"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else</a:t>
            </a:r>
            <a:br>
              <a:rPr kumimoji="0" lang="en-US" sz="1800" b="0"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br>
            <a:r>
              <a:rPr kumimoji="0" lang="en-US" sz="1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System.out.println( </a:t>
            </a:r>
            <a:r>
              <a:rPr kumimoji="0" lang="en-US" sz="1800" b="0" i="0" u="none" strike="noStrike" kern="1200" cap="none" spc="0" normalizeH="0" baseline="0" noProof="0" dirty="0" smtClean="0">
                <a:ln>
                  <a:noFill/>
                </a:ln>
                <a:solidFill>
                  <a:srgbClr val="128AFF"/>
                </a:solidFill>
                <a:effectLst/>
                <a:uLnTx/>
                <a:uFillTx/>
                <a:latin typeface="Times New Roman" pitchFamily="18" charset="0"/>
                <a:cs typeface="Times New Roman" pitchFamily="18" charset="0"/>
              </a:rPr>
              <a:t>"x is &lt;= 5"</a:t>
            </a:r>
            <a:r>
              <a:rPr kumimoji="0" lang="en-US" sz="1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a:t>
            </a:r>
          </a:p>
        </p:txBody>
      </p:sp>
      <p:sp>
        <p:nvSpPr>
          <p:cNvPr id="4" name="Rectangle 3"/>
          <p:cNvSpPr/>
          <p:nvPr/>
        </p:nvSpPr>
        <p:spPr>
          <a:xfrm>
            <a:off x="838200" y="609600"/>
            <a:ext cx="7315200" cy="535531"/>
          </a:xfrm>
          <a:prstGeom prst="rect">
            <a:avLst/>
          </a:prstGeom>
        </p:spPr>
        <p:txBody>
          <a:bodyPr wrap="square">
            <a:spAutoFit/>
          </a:bodyPr>
          <a:lstStyle/>
          <a:p>
            <a:pPr marL="342900" lvl="0" indent="-342900" algn="ctr">
              <a:lnSpc>
                <a:spcPct val="80000"/>
              </a:lnSpc>
              <a:spcBef>
                <a:spcPct val="20000"/>
              </a:spcBef>
              <a:defRPr/>
            </a:pPr>
            <a:r>
              <a:rPr lang="en-US" sz="3600" dirty="0" smtClean="0">
                <a:solidFill>
                  <a:srgbClr val="000000"/>
                </a:solidFill>
                <a:latin typeface="Times New Roman" pitchFamily="18" charset="0"/>
                <a:cs typeface="Times New Roman" pitchFamily="18" charset="0"/>
              </a:rPr>
              <a:t>The </a:t>
            </a:r>
            <a:r>
              <a:rPr lang="en-US" sz="3600" dirty="0" smtClean="0">
                <a:solidFill>
                  <a:srgbClr val="0000FF"/>
                </a:solidFill>
                <a:latin typeface="Times New Roman" pitchFamily="18" charset="0"/>
                <a:cs typeface="Times New Roman" pitchFamily="18" charset="0"/>
              </a:rPr>
              <a:t>dangling-else </a:t>
            </a:r>
            <a:r>
              <a:rPr lang="en-US" sz="3600" dirty="0" smtClean="0">
                <a:solidFill>
                  <a:srgbClr val="0000FF"/>
                </a:solidFill>
                <a:latin typeface="Times New Roman" pitchFamily="18" charset="0"/>
                <a:cs typeface="Times New Roman" pitchFamily="18" charset="0"/>
              </a:rPr>
              <a:t>problem</a:t>
            </a:r>
            <a:r>
              <a:rPr lang="en-US" sz="3600" dirty="0" smtClean="0">
                <a:solidFill>
                  <a:srgbClr val="000000"/>
                </a:solidFill>
                <a:latin typeface="Times New Roman" pitchFamily="18" charset="0"/>
                <a:cs typeface="Times New Roman" pitchFamily="18" charset="0"/>
              </a:rPr>
              <a:t> </a:t>
            </a:r>
            <a:endParaRPr lang="en-US" sz="3600" dirty="0" smtClean="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21</a:t>
            </a:fld>
            <a:endParaRPr lang="en-US" dirty="0"/>
          </a:p>
        </p:txBody>
      </p:sp>
      <p:sp>
        <p:nvSpPr>
          <p:cNvPr id="3" name="Text Placeholder 2"/>
          <p:cNvSpPr txBox="1">
            <a:spLocks/>
          </p:cNvSpPr>
          <p:nvPr/>
        </p:nvSpPr>
        <p:spPr>
          <a:xfrm>
            <a:off x="457200" y="685800"/>
            <a:ext cx="8229600" cy="5715000"/>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To force the nested </a:t>
            </a:r>
            <a:r>
              <a:rPr kumimoji="0" lang="en-US" sz="2500" b="0" i="0" u="none" strike="noStrike" kern="1200" cap="none" spc="0" normalizeH="0" baseline="0" noProof="0" dirty="0" smtClean="0">
                <a:ln>
                  <a:noFill/>
                </a:ln>
                <a:solidFill>
                  <a:srgbClr val="000000"/>
                </a:solidFill>
                <a:effectLst/>
                <a:uLnTx/>
                <a:uFillTx/>
                <a:latin typeface="Lucida Console" pitchFamily="49" charset="0"/>
                <a:ea typeface="+mn-ea"/>
                <a:cs typeface="+mn-cs"/>
              </a:rPr>
              <a:t>if</a:t>
            </a: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r>
              <a:rPr kumimoji="0" lang="en-US" sz="2500" b="0" i="0" u="none" strike="noStrike" kern="1200" cap="none" spc="0" normalizeH="0" baseline="0" noProof="0" dirty="0" smtClean="0">
                <a:ln>
                  <a:noFill/>
                </a:ln>
                <a:solidFill>
                  <a:srgbClr val="000000"/>
                </a:solidFill>
                <a:effectLst/>
                <a:uLnTx/>
                <a:uFillTx/>
                <a:latin typeface="Lucida Console" pitchFamily="49" charset="0"/>
                <a:ea typeface="+mn-ea"/>
                <a:cs typeface="+mn-cs"/>
              </a:rPr>
              <a:t>else</a:t>
            </a: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statement to execute as it was originally intended, we must write it as follows:</a:t>
            </a:r>
          </a:p>
          <a:p>
            <a:pPr marL="1143000" marR="0" lvl="2" indent="-228600" algn="l" defTabSz="914400" rtl="0" eaLnBrk="1" fontAlgn="auto" latinLnBrk="0" hangingPunct="1">
              <a:lnSpc>
                <a:spcPct val="90000"/>
              </a:lnSpc>
              <a:spcBef>
                <a:spcPct val="20000"/>
              </a:spcBef>
              <a:spcAft>
                <a:spcPts val="0"/>
              </a:spcAft>
              <a:buClrTx/>
              <a:buSzTx/>
              <a:buFont typeface="Wingdings 2" pitchFamily="18" charset="2"/>
              <a:buNone/>
              <a:tabLst/>
              <a:defRPr/>
            </a:pPr>
            <a:r>
              <a:rPr kumimoji="0" lang="en-US" sz="1900" b="0" i="0" u="none" strike="noStrike" kern="1200" cap="none" spc="0" normalizeH="0" baseline="0" noProof="0" dirty="0" smtClean="0">
                <a:ln>
                  <a:noFill/>
                </a:ln>
                <a:solidFill>
                  <a:srgbClr val="0000FF"/>
                </a:solidFill>
                <a:effectLst/>
                <a:uLnTx/>
                <a:uFillTx/>
                <a:latin typeface="Lucida Console" pitchFamily="49" charset="0"/>
                <a:ea typeface="+mn-ea"/>
                <a:cs typeface="+mn-cs"/>
              </a:rPr>
              <a:t>	if</a:t>
            </a:r>
            <a:r>
              <a:rPr kumimoji="0" lang="en-US" sz="1900" b="0" i="0" u="none" strike="noStrike" kern="1200" cap="none" spc="0" normalizeH="0" baseline="0" noProof="0" dirty="0" smtClean="0">
                <a:ln>
                  <a:noFill/>
                </a:ln>
                <a:solidFill>
                  <a:srgbClr val="000000"/>
                </a:solidFill>
                <a:effectLst/>
                <a:uLnTx/>
                <a:uFillTx/>
                <a:latin typeface="Lucida Console" pitchFamily="49" charset="0"/>
                <a:ea typeface="+mn-ea"/>
                <a:cs typeface="+mn-cs"/>
              </a:rPr>
              <a:t> ( x &gt; </a:t>
            </a:r>
            <a:r>
              <a:rPr kumimoji="0" lang="en-US" sz="1900" b="0" i="0" u="none" strike="noStrike" kern="1200" cap="none" spc="0" normalizeH="0" baseline="0" noProof="0" dirty="0" smtClean="0">
                <a:ln>
                  <a:noFill/>
                </a:ln>
                <a:solidFill>
                  <a:srgbClr val="128AFF"/>
                </a:solidFill>
                <a:effectLst/>
                <a:uLnTx/>
                <a:uFillTx/>
                <a:latin typeface="Lucida Console" pitchFamily="49" charset="0"/>
                <a:ea typeface="+mn-ea"/>
                <a:cs typeface="+mn-cs"/>
              </a:rPr>
              <a:t>5</a:t>
            </a:r>
            <a:r>
              <a:rPr kumimoji="0" lang="en-US" sz="1900" b="0" i="0" u="none" strike="noStrike" kern="1200" cap="none" spc="0" normalizeH="0" baseline="0" noProof="0" dirty="0" smtClean="0">
                <a:ln>
                  <a:noFill/>
                </a:ln>
                <a:solidFill>
                  <a:srgbClr val="000000"/>
                </a:solidFill>
                <a:effectLst/>
                <a:uLnTx/>
                <a:uFillTx/>
                <a:latin typeface="Lucida Console" pitchFamily="49" charset="0"/>
                <a:ea typeface="+mn-ea"/>
                <a:cs typeface="+mn-cs"/>
              </a:rPr>
              <a:t> ) </a:t>
            </a:r>
            <a:br>
              <a:rPr kumimoji="0" lang="en-US" sz="1900" b="0" i="0" u="none" strike="noStrike" kern="1200" cap="none" spc="0" normalizeH="0" baseline="0" noProof="0" dirty="0" smtClean="0">
                <a:ln>
                  <a:noFill/>
                </a:ln>
                <a:solidFill>
                  <a:srgbClr val="000000"/>
                </a:solidFill>
                <a:effectLst/>
                <a:uLnTx/>
                <a:uFillTx/>
                <a:latin typeface="Lucida Console" pitchFamily="49" charset="0"/>
                <a:ea typeface="+mn-ea"/>
                <a:cs typeface="+mn-cs"/>
              </a:rPr>
            </a:br>
            <a:r>
              <a:rPr kumimoji="0" lang="en-US" sz="1900" b="0" i="0" u="none" strike="noStrike" kern="1200" cap="none" spc="0" normalizeH="0" baseline="0" noProof="0" dirty="0" smtClean="0">
                <a:ln>
                  <a:noFill/>
                </a:ln>
                <a:solidFill>
                  <a:srgbClr val="000000"/>
                </a:solidFill>
                <a:effectLst/>
                <a:uLnTx/>
                <a:uFillTx/>
                <a:latin typeface="Lucida Console" pitchFamily="49" charset="0"/>
                <a:ea typeface="+mn-ea"/>
                <a:cs typeface="+mn-cs"/>
              </a:rPr>
              <a:t>{</a:t>
            </a:r>
            <a:br>
              <a:rPr kumimoji="0" lang="en-US" sz="1900" b="0" i="0" u="none" strike="noStrike" kern="1200" cap="none" spc="0" normalizeH="0" baseline="0" noProof="0" dirty="0" smtClean="0">
                <a:ln>
                  <a:noFill/>
                </a:ln>
                <a:solidFill>
                  <a:srgbClr val="000000"/>
                </a:solidFill>
                <a:effectLst/>
                <a:uLnTx/>
                <a:uFillTx/>
                <a:latin typeface="Lucida Console" pitchFamily="49" charset="0"/>
                <a:ea typeface="+mn-ea"/>
                <a:cs typeface="+mn-cs"/>
              </a:rPr>
            </a:br>
            <a:r>
              <a:rPr kumimoji="0" lang="en-US" sz="1900" b="0" i="0" u="none" strike="noStrike" kern="1200" cap="none" spc="0" normalizeH="0" baseline="0" noProof="0" dirty="0" smtClean="0">
                <a:ln>
                  <a:noFill/>
                </a:ln>
                <a:solidFill>
                  <a:srgbClr val="000000"/>
                </a:solidFill>
                <a:effectLst/>
                <a:uLnTx/>
                <a:uFillTx/>
                <a:latin typeface="Lucida Console" pitchFamily="49" charset="0"/>
                <a:ea typeface="+mn-ea"/>
                <a:cs typeface="+mn-cs"/>
              </a:rPr>
              <a:t>   </a:t>
            </a:r>
            <a:r>
              <a:rPr kumimoji="0" lang="en-US" sz="1900" b="0" i="0" u="none" strike="noStrike" kern="1200" cap="none" spc="0" normalizeH="0" baseline="0" noProof="0" dirty="0" smtClean="0">
                <a:ln>
                  <a:noFill/>
                </a:ln>
                <a:solidFill>
                  <a:srgbClr val="0000FF"/>
                </a:solidFill>
                <a:effectLst/>
                <a:uLnTx/>
                <a:uFillTx/>
                <a:latin typeface="Lucida Console" pitchFamily="49" charset="0"/>
                <a:ea typeface="+mn-ea"/>
                <a:cs typeface="+mn-cs"/>
              </a:rPr>
              <a:t>if</a:t>
            </a:r>
            <a:r>
              <a:rPr kumimoji="0" lang="en-US" sz="1900" b="0" i="0" u="none" strike="noStrike" kern="1200" cap="none" spc="0" normalizeH="0" baseline="0" noProof="0" dirty="0" smtClean="0">
                <a:ln>
                  <a:noFill/>
                </a:ln>
                <a:solidFill>
                  <a:srgbClr val="000000"/>
                </a:solidFill>
                <a:effectLst/>
                <a:uLnTx/>
                <a:uFillTx/>
                <a:latin typeface="Lucida Console" pitchFamily="49" charset="0"/>
                <a:ea typeface="+mn-ea"/>
                <a:cs typeface="+mn-cs"/>
              </a:rPr>
              <a:t> ( y &gt; </a:t>
            </a:r>
            <a:r>
              <a:rPr kumimoji="0" lang="en-US" sz="1900" b="0" i="0" u="none" strike="noStrike" kern="1200" cap="none" spc="0" normalizeH="0" baseline="0" noProof="0" dirty="0" smtClean="0">
                <a:ln>
                  <a:noFill/>
                </a:ln>
                <a:solidFill>
                  <a:srgbClr val="128AFF"/>
                </a:solidFill>
                <a:effectLst/>
                <a:uLnTx/>
                <a:uFillTx/>
                <a:latin typeface="Lucida Console" pitchFamily="49" charset="0"/>
                <a:ea typeface="+mn-ea"/>
                <a:cs typeface="+mn-cs"/>
              </a:rPr>
              <a:t>5</a:t>
            </a:r>
            <a:r>
              <a:rPr kumimoji="0" lang="en-US" sz="1900" b="0" i="0" u="none" strike="noStrike" kern="1200" cap="none" spc="0" normalizeH="0" baseline="0" noProof="0" dirty="0" smtClean="0">
                <a:ln>
                  <a:noFill/>
                </a:ln>
                <a:solidFill>
                  <a:srgbClr val="000000"/>
                </a:solidFill>
                <a:effectLst/>
                <a:uLnTx/>
                <a:uFillTx/>
                <a:latin typeface="Lucida Console" pitchFamily="49" charset="0"/>
                <a:ea typeface="+mn-ea"/>
                <a:cs typeface="+mn-cs"/>
              </a:rPr>
              <a:t> )</a:t>
            </a:r>
            <a:br>
              <a:rPr kumimoji="0" lang="en-US" sz="1900" b="0" i="0" u="none" strike="noStrike" kern="1200" cap="none" spc="0" normalizeH="0" baseline="0" noProof="0" dirty="0" smtClean="0">
                <a:ln>
                  <a:noFill/>
                </a:ln>
                <a:solidFill>
                  <a:srgbClr val="000000"/>
                </a:solidFill>
                <a:effectLst/>
                <a:uLnTx/>
                <a:uFillTx/>
                <a:latin typeface="Lucida Console" pitchFamily="49" charset="0"/>
                <a:ea typeface="+mn-ea"/>
                <a:cs typeface="+mn-cs"/>
              </a:rPr>
            </a:br>
            <a:r>
              <a:rPr kumimoji="0" lang="en-US" sz="1900" b="0" i="0" u="none" strike="noStrike" kern="1200" cap="none" spc="0" normalizeH="0" baseline="0" noProof="0" dirty="0" smtClean="0">
                <a:ln>
                  <a:noFill/>
                </a:ln>
                <a:solidFill>
                  <a:srgbClr val="000000"/>
                </a:solidFill>
                <a:effectLst/>
                <a:uLnTx/>
                <a:uFillTx/>
                <a:latin typeface="Lucida Console" pitchFamily="49" charset="0"/>
                <a:ea typeface="+mn-ea"/>
                <a:cs typeface="+mn-cs"/>
              </a:rPr>
              <a:t>      System.out.println( </a:t>
            </a:r>
            <a:r>
              <a:rPr kumimoji="0" lang="en-US" sz="1900" b="0" i="0" u="none" strike="noStrike" kern="1200" cap="none" spc="0" normalizeH="0" baseline="0" noProof="0" dirty="0" smtClean="0">
                <a:ln>
                  <a:noFill/>
                </a:ln>
                <a:solidFill>
                  <a:srgbClr val="128AFF"/>
                </a:solidFill>
                <a:effectLst/>
                <a:uLnTx/>
                <a:uFillTx/>
                <a:latin typeface="Lucida Console" pitchFamily="49" charset="0"/>
                <a:ea typeface="+mn-ea"/>
                <a:cs typeface="+mn-cs"/>
              </a:rPr>
              <a:t>"x and y are &gt; 5" </a:t>
            </a:r>
            <a:r>
              <a:rPr kumimoji="0" lang="en-US" sz="1900" b="0" i="0" u="none" strike="noStrike" kern="1200" cap="none" spc="0" normalizeH="0" baseline="0" noProof="0" dirty="0" smtClean="0">
                <a:ln>
                  <a:noFill/>
                </a:ln>
                <a:solidFill>
                  <a:srgbClr val="000000"/>
                </a:solidFill>
                <a:effectLst/>
                <a:uLnTx/>
                <a:uFillTx/>
                <a:latin typeface="Lucida Console" pitchFamily="49" charset="0"/>
                <a:ea typeface="+mn-ea"/>
                <a:cs typeface="+mn-cs"/>
              </a:rPr>
              <a:t>);</a:t>
            </a:r>
            <a:br>
              <a:rPr kumimoji="0" lang="en-US" sz="1900" b="0" i="0" u="none" strike="noStrike" kern="1200" cap="none" spc="0" normalizeH="0" baseline="0" noProof="0" dirty="0" smtClean="0">
                <a:ln>
                  <a:noFill/>
                </a:ln>
                <a:solidFill>
                  <a:srgbClr val="000000"/>
                </a:solidFill>
                <a:effectLst/>
                <a:uLnTx/>
                <a:uFillTx/>
                <a:latin typeface="Lucida Console" pitchFamily="49" charset="0"/>
                <a:ea typeface="+mn-ea"/>
                <a:cs typeface="+mn-cs"/>
              </a:rPr>
            </a:br>
            <a:r>
              <a:rPr kumimoji="0" lang="en-US" sz="1900" b="0" i="0" u="none" strike="noStrike" kern="1200" cap="none" spc="0" normalizeH="0" baseline="0" noProof="0" dirty="0" smtClean="0">
                <a:ln>
                  <a:noFill/>
                </a:ln>
                <a:solidFill>
                  <a:srgbClr val="000000"/>
                </a:solidFill>
                <a:effectLst/>
                <a:uLnTx/>
                <a:uFillTx/>
                <a:latin typeface="Lucida Console" pitchFamily="49" charset="0"/>
                <a:ea typeface="+mn-ea"/>
                <a:cs typeface="+mn-cs"/>
              </a:rPr>
              <a:t>}</a:t>
            </a:r>
            <a:br>
              <a:rPr kumimoji="0" lang="en-US" sz="1900" b="0" i="0" u="none" strike="noStrike" kern="1200" cap="none" spc="0" normalizeH="0" baseline="0" noProof="0" dirty="0" smtClean="0">
                <a:ln>
                  <a:noFill/>
                </a:ln>
                <a:solidFill>
                  <a:srgbClr val="000000"/>
                </a:solidFill>
                <a:effectLst/>
                <a:uLnTx/>
                <a:uFillTx/>
                <a:latin typeface="Lucida Console" pitchFamily="49" charset="0"/>
                <a:ea typeface="+mn-ea"/>
                <a:cs typeface="+mn-cs"/>
              </a:rPr>
            </a:br>
            <a:r>
              <a:rPr kumimoji="0" lang="en-US" sz="1900" b="0" i="0" u="none" strike="noStrike" kern="1200" cap="none" spc="0" normalizeH="0" baseline="0" noProof="0" dirty="0" smtClean="0">
                <a:ln>
                  <a:noFill/>
                </a:ln>
                <a:solidFill>
                  <a:srgbClr val="0000FF"/>
                </a:solidFill>
                <a:effectLst/>
                <a:uLnTx/>
                <a:uFillTx/>
                <a:latin typeface="Lucida Console" pitchFamily="49" charset="0"/>
                <a:ea typeface="+mn-ea"/>
                <a:cs typeface="+mn-cs"/>
              </a:rPr>
              <a:t>else</a:t>
            </a:r>
            <a:br>
              <a:rPr kumimoji="0" lang="en-US" sz="1900" b="0" i="0" u="none" strike="noStrike" kern="1200" cap="none" spc="0" normalizeH="0" baseline="0" noProof="0" dirty="0" smtClean="0">
                <a:ln>
                  <a:noFill/>
                </a:ln>
                <a:solidFill>
                  <a:srgbClr val="0000FF"/>
                </a:solidFill>
                <a:effectLst/>
                <a:uLnTx/>
                <a:uFillTx/>
                <a:latin typeface="Lucida Console" pitchFamily="49" charset="0"/>
                <a:ea typeface="+mn-ea"/>
                <a:cs typeface="+mn-cs"/>
              </a:rPr>
            </a:br>
            <a:r>
              <a:rPr kumimoji="0" lang="en-US" sz="1900" b="0" i="0" u="none" strike="noStrike" kern="1200" cap="none" spc="0" normalizeH="0" baseline="0" noProof="0" dirty="0" smtClean="0">
                <a:ln>
                  <a:noFill/>
                </a:ln>
                <a:solidFill>
                  <a:srgbClr val="000000"/>
                </a:solidFill>
                <a:effectLst/>
                <a:uLnTx/>
                <a:uFillTx/>
                <a:latin typeface="Lucida Console" pitchFamily="49" charset="0"/>
                <a:ea typeface="+mn-ea"/>
                <a:cs typeface="+mn-cs"/>
              </a:rPr>
              <a:t>   System.out.println( </a:t>
            </a:r>
            <a:r>
              <a:rPr kumimoji="0" lang="en-US" sz="1900" b="0" i="0" u="none" strike="noStrike" kern="1200" cap="none" spc="0" normalizeH="0" baseline="0" noProof="0" dirty="0" smtClean="0">
                <a:ln>
                  <a:noFill/>
                </a:ln>
                <a:solidFill>
                  <a:srgbClr val="128AFF"/>
                </a:solidFill>
                <a:effectLst/>
                <a:uLnTx/>
                <a:uFillTx/>
                <a:latin typeface="Lucida Console" pitchFamily="49" charset="0"/>
                <a:ea typeface="+mn-ea"/>
                <a:cs typeface="+mn-cs"/>
              </a:rPr>
              <a:t>"x is &lt;= 5"</a:t>
            </a:r>
            <a:r>
              <a:rPr kumimoji="0" lang="en-US" sz="1900" b="0" i="0" u="none" strike="noStrike" kern="1200" cap="none" spc="0" normalizeH="0" baseline="0" noProof="0" dirty="0" smtClean="0">
                <a:ln>
                  <a:noFill/>
                </a:ln>
                <a:solidFill>
                  <a:srgbClr val="000000"/>
                </a:solidFill>
                <a:effectLst/>
                <a:uLnTx/>
                <a:uFillTx/>
                <a:latin typeface="Lucida Console" pitchFamily="49" charset="0"/>
                <a:ea typeface="+mn-ea"/>
                <a:cs typeface="+mn-cs"/>
              </a:rPr>
              <a:t> );</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500" b="1" i="0" u="none" strike="noStrike" kern="1200" cap="none" spc="0" normalizeH="0" baseline="0" noProof="0" dirty="0" smtClean="0">
                <a:ln>
                  <a:noFill/>
                </a:ln>
                <a:solidFill>
                  <a:srgbClr val="000000"/>
                </a:solidFill>
                <a:effectLst/>
                <a:uLnTx/>
                <a:uFillTx/>
                <a:latin typeface="Times New Roman" pitchFamily="18" charset="0"/>
                <a:ea typeface="+mn-ea"/>
                <a:cs typeface="+mn-cs"/>
              </a:rPr>
              <a:t>Questions:</a:t>
            </a: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What would be printed</a:t>
            </a:r>
            <a:r>
              <a:rPr kumimoji="0" lang="en-US" sz="2500" b="0" i="0" u="none" strike="noStrike" kern="1200" cap="none" spc="0" normalizeH="0" noProof="0" dirty="0" smtClean="0">
                <a:ln>
                  <a:noFill/>
                </a:ln>
                <a:solidFill>
                  <a:srgbClr val="000000"/>
                </a:solidFill>
                <a:effectLst/>
                <a:uLnTx/>
                <a:uFillTx/>
                <a:latin typeface="Times New Roman" pitchFamily="18" charset="0"/>
                <a:ea typeface="+mn-ea"/>
                <a:cs typeface="+mn-cs"/>
              </a:rPr>
              <a:t> for each of the following scenarios?</a:t>
            </a:r>
            <a:endPar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914400" lvl="1" indent="-457200">
              <a:lnSpc>
                <a:spcPct val="90000"/>
              </a:lnSpc>
              <a:spcBef>
                <a:spcPct val="20000"/>
              </a:spcBef>
              <a:buFont typeface="+mj-lt"/>
              <a:buAutoNum type="alphaLcParenR"/>
            </a:pPr>
            <a:r>
              <a:rPr kumimoji="0" lang="en-US" sz="2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x =</a:t>
            </a:r>
            <a:r>
              <a:rPr kumimoji="0" lang="en-US" sz="2200" b="0" i="0" u="none" strike="noStrike" kern="1200" cap="none" spc="0" normalizeH="0" noProof="0" dirty="0" smtClean="0">
                <a:ln>
                  <a:noFill/>
                </a:ln>
                <a:solidFill>
                  <a:srgbClr val="000000"/>
                </a:solidFill>
                <a:effectLst/>
                <a:uLnTx/>
                <a:uFillTx/>
                <a:latin typeface="Times New Roman" pitchFamily="18" charset="0"/>
                <a:ea typeface="+mn-ea"/>
                <a:cs typeface="+mn-cs"/>
              </a:rPr>
              <a:t> 6, y = 6</a:t>
            </a:r>
          </a:p>
          <a:p>
            <a:pPr marL="914400" lvl="1" indent="-457200">
              <a:lnSpc>
                <a:spcPct val="90000"/>
              </a:lnSpc>
              <a:spcBef>
                <a:spcPct val="20000"/>
              </a:spcBef>
              <a:buFont typeface="+mj-lt"/>
              <a:buAutoNum type="alphaLcParenR"/>
            </a:pPr>
            <a:r>
              <a:rPr lang="en-US" sz="2200" dirty="0" smtClean="0">
                <a:solidFill>
                  <a:srgbClr val="000000"/>
                </a:solidFill>
                <a:latin typeface="Times New Roman" pitchFamily="18" charset="0"/>
              </a:rPr>
              <a:t>x = 6, y = </a:t>
            </a:r>
            <a:r>
              <a:rPr lang="en-US" sz="2200" dirty="0" smtClean="0">
                <a:solidFill>
                  <a:srgbClr val="000000"/>
                </a:solidFill>
                <a:latin typeface="Times New Roman" pitchFamily="18" charset="0"/>
              </a:rPr>
              <a:t>5</a:t>
            </a:r>
          </a:p>
          <a:p>
            <a:pPr marL="914400" lvl="1" indent="-457200">
              <a:lnSpc>
                <a:spcPct val="90000"/>
              </a:lnSpc>
              <a:spcBef>
                <a:spcPct val="20000"/>
              </a:spcBef>
              <a:buFont typeface="+mj-lt"/>
              <a:buAutoNum type="alphaLcParenR"/>
            </a:pPr>
            <a:r>
              <a:rPr lang="en-US" sz="2200" dirty="0" smtClean="0">
                <a:solidFill>
                  <a:srgbClr val="000000"/>
                </a:solidFill>
                <a:latin typeface="Times New Roman" pitchFamily="18" charset="0"/>
              </a:rPr>
              <a:t>x = 6, y = </a:t>
            </a:r>
            <a:r>
              <a:rPr lang="en-US" sz="2200" dirty="0" smtClean="0">
                <a:solidFill>
                  <a:srgbClr val="000000"/>
                </a:solidFill>
                <a:latin typeface="Times New Roman" pitchFamily="18" charset="0"/>
              </a:rPr>
              <a:t>0</a:t>
            </a:r>
          </a:p>
          <a:p>
            <a:pPr marL="914400" lvl="1" indent="-457200">
              <a:lnSpc>
                <a:spcPct val="90000"/>
              </a:lnSpc>
              <a:spcBef>
                <a:spcPct val="20000"/>
              </a:spcBef>
              <a:buFont typeface="+mj-lt"/>
              <a:buAutoNum type="alphaLcParenR"/>
            </a:pPr>
            <a:r>
              <a:rPr lang="en-US" sz="2200" dirty="0" smtClean="0">
                <a:solidFill>
                  <a:srgbClr val="000000"/>
                </a:solidFill>
                <a:latin typeface="Times New Roman" pitchFamily="18" charset="0"/>
              </a:rPr>
              <a:t>x = </a:t>
            </a:r>
            <a:r>
              <a:rPr lang="en-US" sz="2200" dirty="0" smtClean="0">
                <a:solidFill>
                  <a:srgbClr val="000000"/>
                </a:solidFill>
                <a:latin typeface="Times New Roman" pitchFamily="18" charset="0"/>
              </a:rPr>
              <a:t>5, </a:t>
            </a:r>
            <a:r>
              <a:rPr lang="en-US" sz="2200" dirty="0" smtClean="0">
                <a:solidFill>
                  <a:srgbClr val="000000"/>
                </a:solidFill>
                <a:latin typeface="Times New Roman" pitchFamily="18" charset="0"/>
              </a:rPr>
              <a:t>y = </a:t>
            </a:r>
            <a:r>
              <a:rPr lang="en-US" sz="2200" dirty="0" smtClean="0">
                <a:solidFill>
                  <a:srgbClr val="000000"/>
                </a:solidFill>
                <a:latin typeface="Times New Roman" pitchFamily="18" charset="0"/>
              </a:rPr>
              <a:t>6</a:t>
            </a:r>
          </a:p>
          <a:p>
            <a:pPr marL="914400" lvl="1" indent="-457200">
              <a:lnSpc>
                <a:spcPct val="90000"/>
              </a:lnSpc>
              <a:spcBef>
                <a:spcPct val="20000"/>
              </a:spcBef>
              <a:buFont typeface="+mj-lt"/>
              <a:buAutoNum type="alphaLcParenR"/>
            </a:pPr>
            <a:r>
              <a:rPr lang="en-US" sz="2200" dirty="0" smtClean="0">
                <a:solidFill>
                  <a:srgbClr val="000000"/>
                </a:solidFill>
                <a:latin typeface="Times New Roman" pitchFamily="18" charset="0"/>
              </a:rPr>
              <a:t>x = 5, y = </a:t>
            </a:r>
            <a:r>
              <a:rPr lang="en-US" sz="2200" dirty="0" smtClean="0">
                <a:solidFill>
                  <a:srgbClr val="000000"/>
                </a:solidFill>
                <a:latin typeface="Times New Roman" pitchFamily="18" charset="0"/>
              </a:rPr>
              <a:t>3</a:t>
            </a:r>
            <a:endParaRPr lang="en-US" sz="2200" dirty="0" smtClean="0">
              <a:solidFill>
                <a:srgbClr val="000000"/>
              </a:solidFill>
              <a:latin typeface="Times New Roman" pitchFamily="18" charset="0"/>
            </a:endParaRPr>
          </a:p>
          <a:p>
            <a:pPr marL="914400" lvl="1" indent="-457200">
              <a:lnSpc>
                <a:spcPct val="90000"/>
              </a:lnSpc>
              <a:spcBef>
                <a:spcPct val="20000"/>
              </a:spcBef>
            </a:pPr>
            <a:endPar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500" b="1" i="0" u="none" strike="noStrike" kern="1200" cap="none" spc="0" normalizeH="0" baseline="0" noProof="0" dirty="0" smtClean="0">
                <a:ln>
                  <a:noFill/>
                </a:ln>
                <a:solidFill>
                  <a:srgbClr val="000000"/>
                </a:solidFill>
                <a:effectLst/>
                <a:uLnTx/>
                <a:uFillTx/>
                <a:latin typeface="Times New Roman" pitchFamily="18" charset="0"/>
                <a:ea typeface="+mn-ea"/>
                <a:cs typeface="+mn-cs"/>
              </a:rPr>
              <a:t>Exercises</a:t>
            </a:r>
            <a:r>
              <a:rPr lang="en-US" sz="2500" b="1" dirty="0" smtClean="0">
                <a:solidFill>
                  <a:srgbClr val="000000"/>
                </a:solidFill>
                <a:latin typeface="Times New Roman" pitchFamily="18" charset="0"/>
              </a:rPr>
              <a:t>:</a:t>
            </a:r>
          </a:p>
          <a:p>
            <a:pPr marL="914400" lvl="1" indent="-457200">
              <a:lnSpc>
                <a:spcPct val="90000"/>
              </a:lnSpc>
              <a:spcBef>
                <a:spcPct val="20000"/>
              </a:spcBef>
              <a:buFont typeface="+mj-lt"/>
              <a:buAutoNum type="arabicPeriod"/>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Show the above nested if … else statement as a flowchart.</a:t>
            </a:r>
          </a:p>
          <a:p>
            <a:pPr marL="914400" lvl="1" indent="-457200">
              <a:lnSpc>
                <a:spcPct val="90000"/>
              </a:lnSpc>
              <a:spcBef>
                <a:spcPct val="20000"/>
              </a:spcBef>
              <a:buFont typeface="+mj-lt"/>
              <a:buAutoNum type="arabicPeriod"/>
            </a:pPr>
            <a:r>
              <a:rPr lang="en-US" sz="2000" dirty="0" smtClean="0">
                <a:solidFill>
                  <a:srgbClr val="000000"/>
                </a:solidFill>
                <a:latin typeface="Times New Roman" pitchFamily="18" charset="0"/>
              </a:rPr>
              <a:t>Show the above nested if … else statement as </a:t>
            </a:r>
            <a:r>
              <a:rPr lang="en-US" sz="2000" dirty="0" smtClean="0">
                <a:solidFill>
                  <a:srgbClr val="000000"/>
                </a:solidFill>
                <a:latin typeface="Times New Roman" pitchFamily="18" charset="0"/>
              </a:rPr>
              <a:t>an activity diagram.</a:t>
            </a:r>
            <a:endPar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22</a:t>
            </a:fld>
            <a:endParaRPr lang="en-US" dirty="0"/>
          </a:p>
        </p:txBody>
      </p:sp>
      <p:sp>
        <p:nvSpPr>
          <p:cNvPr id="3" name="Title 1"/>
          <p:cNvSpPr>
            <a:spLocks noGrp="1"/>
          </p:cNvSpPr>
          <p:nvPr>
            <p:ph type="title"/>
          </p:nvPr>
        </p:nvSpPr>
        <p:spPr>
          <a:xfrm>
            <a:off x="457200" y="457200"/>
            <a:ext cx="8229600" cy="960438"/>
          </a:xfrm>
        </p:spPr>
        <p:txBody>
          <a:bodyPr>
            <a:normAutofit fontScale="90000"/>
          </a:bodyPr>
          <a:lstStyle/>
          <a:p>
            <a:pPr eaLnBrk="1" fontAlgn="auto" hangingPunct="1">
              <a:spcAft>
                <a:spcPts val="0"/>
              </a:spcAft>
              <a:defRPr/>
            </a:pPr>
            <a:r>
              <a:rPr lang="en-US" dirty="0" smtClean="0">
                <a:solidFill>
                  <a:srgbClr val="24B5A1"/>
                </a:solidFill>
                <a:latin typeface="Arial" pitchFamily="34" charset="0"/>
                <a:cs typeface="Arial" pitchFamily="34" charset="0"/>
              </a:rPr>
              <a:t>4.7</a:t>
            </a:r>
            <a:r>
              <a:rPr lang="en-US" dirty="0" smtClean="0">
                <a:solidFill>
                  <a:srgbClr val="24B5A1"/>
                </a:solidFill>
                <a:latin typeface="Goudy Sans Medium"/>
              </a:rPr>
              <a:t>  </a:t>
            </a:r>
            <a:r>
              <a:rPr lang="en-US" dirty="0" smtClean="0">
                <a:solidFill>
                  <a:srgbClr val="3380E6"/>
                </a:solidFill>
                <a:latin typeface="Lucida Console"/>
              </a:rPr>
              <a:t>while</a:t>
            </a:r>
            <a:r>
              <a:rPr lang="en-US" dirty="0" smtClean="0">
                <a:solidFill>
                  <a:srgbClr val="3380E6"/>
                </a:solidFill>
                <a:latin typeface="Arial"/>
              </a:rPr>
              <a:t> Repetition Statement</a:t>
            </a:r>
          </a:p>
        </p:txBody>
      </p:sp>
      <p:sp>
        <p:nvSpPr>
          <p:cNvPr id="4" name="Text Placeholder 2"/>
          <p:cNvSpPr txBox="1">
            <a:spLocks/>
          </p:cNvSpPr>
          <p:nvPr/>
        </p:nvSpPr>
        <p:spPr>
          <a:xfrm>
            <a:off x="457200" y="1828800"/>
            <a:ext cx="8229600" cy="41783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Repetition statement — </a:t>
            </a: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repeats an action while a condition remains true.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Pseudocode</a:t>
            </a:r>
          </a:p>
          <a:p>
            <a:pPr marL="1143000" marR="0" lvl="2" indent="-228600" algn="l" defTabSz="914400" rtl="0" eaLnBrk="1" fontAlgn="auto" latinLnBrk="0" hangingPunct="1">
              <a:lnSpc>
                <a:spcPct val="100000"/>
              </a:lnSpc>
              <a:spcBef>
                <a:spcPct val="20000"/>
              </a:spcBef>
              <a:spcAft>
                <a:spcPts val="0"/>
              </a:spcAft>
              <a:buClrTx/>
              <a:buSzTx/>
              <a:buFont typeface="Wingdings 2" pitchFamily="18" charset="2"/>
              <a:buNone/>
              <a:tabLst/>
              <a:defRPr/>
            </a:pPr>
            <a:r>
              <a:rPr kumimoji="0" lang="en-US" b="0" i="1" u="none" strike="noStrike" kern="1200" cap="none" spc="0" normalizeH="0" baseline="0" noProof="0" dirty="0" smtClean="0">
                <a:ln>
                  <a:noFill/>
                </a:ln>
                <a:solidFill>
                  <a:srgbClr val="0026CC"/>
                </a:solidFill>
                <a:effectLst/>
                <a:uLnTx/>
                <a:uFillTx/>
                <a:latin typeface="Times New Roman" pitchFamily="18" charset="0"/>
                <a:cs typeface="Times New Roman" pitchFamily="18" charset="0"/>
              </a:rPr>
              <a:t>	While there are more items on my shopping list</a:t>
            </a:r>
            <a:br>
              <a:rPr kumimoji="0" lang="en-US" b="0" i="1" u="none" strike="noStrike" kern="1200" cap="none" spc="0" normalizeH="0" baseline="0" noProof="0" dirty="0" smtClean="0">
                <a:ln>
                  <a:noFill/>
                </a:ln>
                <a:solidFill>
                  <a:srgbClr val="0026CC"/>
                </a:solidFill>
                <a:effectLst/>
                <a:uLnTx/>
                <a:uFillTx/>
                <a:latin typeface="Times New Roman" pitchFamily="18" charset="0"/>
                <a:cs typeface="Times New Roman" pitchFamily="18" charset="0"/>
              </a:rPr>
            </a:br>
            <a:r>
              <a:rPr kumimoji="0" lang="en-US"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n-US" b="0" i="1" u="none" strike="noStrike" kern="1200" cap="none" spc="0" normalizeH="0" baseline="0" noProof="0" dirty="0" smtClean="0">
                <a:ln>
                  <a:noFill/>
                </a:ln>
                <a:solidFill>
                  <a:srgbClr val="0026CC"/>
                </a:solidFill>
                <a:effectLst/>
                <a:uLnTx/>
                <a:uFillTx/>
                <a:latin typeface="Times New Roman" pitchFamily="18" charset="0"/>
                <a:cs typeface="Times New Roman" pitchFamily="18" charset="0"/>
              </a:rPr>
              <a:t>Purchase next item and cross it off my list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The repetition statement’s body may be a single statement or a block.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Eventually, the condition will become false. At this point, the repetition terminates, and the first statement after the repetition statement executes.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23</a:t>
            </a:fld>
            <a:endParaRPr lang="en-US" dirty="0"/>
          </a:p>
        </p:txBody>
      </p:sp>
      <p:sp>
        <p:nvSpPr>
          <p:cNvPr id="3" name="Text Placeholder 2"/>
          <p:cNvSpPr txBox="1">
            <a:spLocks/>
          </p:cNvSpPr>
          <p:nvPr/>
        </p:nvSpPr>
        <p:spPr>
          <a:xfrm>
            <a:off x="457200" y="1481138"/>
            <a:ext cx="8229600" cy="45259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Example of Java’s </a:t>
            </a:r>
            <a:r>
              <a:rPr kumimoji="0" lang="en-US" sz="2500" b="0"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while</a:t>
            </a:r>
            <a:r>
              <a:rPr kumimoji="0" lang="en-US" sz="25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a:t>
            </a:r>
            <a:r>
              <a:rPr lang="en-US" sz="2500" dirty="0" smtClean="0">
                <a:solidFill>
                  <a:srgbClr val="000000"/>
                </a:solidFill>
                <a:latin typeface="Times New Roman" pitchFamily="18" charset="0"/>
                <a:cs typeface="Times New Roman" pitchFamily="18" charset="0"/>
              </a:rPr>
              <a:t>repetition statement: </a:t>
            </a:r>
          </a:p>
          <a:p>
            <a:pPr marL="1257300" lvl="2" indent="-342900">
              <a:lnSpc>
                <a:spcPct val="90000"/>
              </a:lnSpc>
              <a:spcBef>
                <a:spcPct val="20000"/>
              </a:spcBef>
            </a:pPr>
            <a:r>
              <a:rPr kumimoji="0" lang="en-US" sz="25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Find the first power of 3 larger than 100. </a:t>
            </a:r>
          </a:p>
          <a:p>
            <a:pPr marL="800100" lvl="1" indent="-342900">
              <a:lnSpc>
                <a:spcPct val="90000"/>
              </a:lnSpc>
              <a:spcBef>
                <a:spcPct val="20000"/>
              </a:spcBef>
            </a:pPr>
            <a:endPar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1143000" marR="0" lvl="2" indent="-228600" algn="l" defTabSz="914400" rtl="0" eaLnBrk="1" fontAlgn="auto" latinLnBrk="0" hangingPunct="1">
              <a:lnSpc>
                <a:spcPct val="90000"/>
              </a:lnSpc>
              <a:spcBef>
                <a:spcPct val="20000"/>
              </a:spcBef>
              <a:spcAft>
                <a:spcPts val="0"/>
              </a:spcAft>
              <a:buClrTx/>
              <a:buSzTx/>
              <a:buFont typeface="Wingdings 2" pitchFamily="18" charset="2"/>
              <a:buNone/>
              <a:tabLst/>
              <a:defRPr/>
            </a:pPr>
            <a:r>
              <a:rPr lang="en-US" sz="2400" dirty="0" smtClean="0">
                <a:solidFill>
                  <a:srgbClr val="000000"/>
                </a:solidFill>
              </a:rPr>
              <a:t>int product = 3;	</a:t>
            </a:r>
          </a:p>
          <a:p>
            <a:pPr marL="1143000" marR="0" lvl="2" indent="-228600" algn="l" defTabSz="914400" rtl="0" eaLnBrk="1" fontAlgn="auto" latinLnBrk="0" hangingPunct="1">
              <a:lnSpc>
                <a:spcPct val="90000"/>
              </a:lnSpc>
              <a:spcBef>
                <a:spcPct val="20000"/>
              </a:spcBef>
              <a:spcAft>
                <a:spcPts val="0"/>
              </a:spcAft>
              <a:buClrTx/>
              <a:buSzTx/>
              <a:buFont typeface="Wingdings 2" pitchFamily="18" charset="2"/>
              <a:buNone/>
              <a:tabLst/>
              <a:defRPr/>
            </a:pPr>
            <a:r>
              <a:rPr kumimoji="0" lang="en-US" sz="2400" b="0" i="0" u="none" strike="noStrike" kern="1200" cap="none" spc="0" normalizeH="0" baseline="0" noProof="0" dirty="0" smtClean="0">
                <a:ln>
                  <a:noFill/>
                </a:ln>
                <a:solidFill>
                  <a:srgbClr val="0000FF"/>
                </a:solidFill>
                <a:effectLst/>
                <a:uLnTx/>
                <a:uFillTx/>
                <a:ea typeface="+mn-ea"/>
                <a:cs typeface="+mn-cs"/>
              </a:rPr>
              <a:t>while</a:t>
            </a:r>
            <a:r>
              <a:rPr kumimoji="0" lang="en-US" sz="2400" b="0" i="0" u="none" strike="noStrike" kern="1200" cap="none" spc="0" normalizeH="0" baseline="0" noProof="0" dirty="0" smtClean="0">
                <a:ln>
                  <a:noFill/>
                </a:ln>
                <a:solidFill>
                  <a:srgbClr val="000000"/>
                </a:solidFill>
                <a:effectLst/>
                <a:uLnTx/>
                <a:uFillTx/>
                <a:ea typeface="+mn-ea"/>
                <a:cs typeface="+mn-cs"/>
              </a:rPr>
              <a:t> ( product &lt;= </a:t>
            </a:r>
            <a:r>
              <a:rPr kumimoji="0" lang="en-US" sz="2400" b="0" i="0" u="none" strike="noStrike" kern="1200" cap="none" spc="0" normalizeH="0" baseline="0" noProof="0" dirty="0" smtClean="0">
                <a:ln>
                  <a:noFill/>
                </a:ln>
                <a:solidFill>
                  <a:srgbClr val="128AFF"/>
                </a:solidFill>
                <a:effectLst/>
                <a:uLnTx/>
                <a:uFillTx/>
                <a:ea typeface="+mn-ea"/>
                <a:cs typeface="+mn-cs"/>
              </a:rPr>
              <a:t>100</a:t>
            </a:r>
            <a:r>
              <a:rPr kumimoji="0" lang="en-US" sz="2400" b="0" i="0" u="none" strike="noStrike" kern="1200" cap="none" spc="0" normalizeH="0" baseline="0" noProof="0" dirty="0" smtClean="0">
                <a:ln>
                  <a:noFill/>
                </a:ln>
                <a:solidFill>
                  <a:srgbClr val="000000"/>
                </a:solidFill>
                <a:effectLst/>
                <a:uLnTx/>
                <a:uFillTx/>
                <a:ea typeface="+mn-ea"/>
                <a:cs typeface="+mn-cs"/>
              </a:rPr>
              <a:t> )</a:t>
            </a:r>
            <a:br>
              <a:rPr kumimoji="0" lang="en-US" sz="2400" b="0" i="0" u="none" strike="noStrike" kern="1200" cap="none" spc="0" normalizeH="0" baseline="0" noProof="0" dirty="0" smtClean="0">
                <a:ln>
                  <a:noFill/>
                </a:ln>
                <a:solidFill>
                  <a:srgbClr val="000000"/>
                </a:solidFill>
                <a:effectLst/>
                <a:uLnTx/>
                <a:uFillTx/>
                <a:ea typeface="+mn-ea"/>
                <a:cs typeface="+mn-cs"/>
              </a:rPr>
            </a:br>
            <a:r>
              <a:rPr kumimoji="0" lang="en-US" sz="2400" b="0" i="0" u="none" strike="noStrike" kern="1200" cap="none" spc="0" normalizeH="0" baseline="0" noProof="0" dirty="0" smtClean="0">
                <a:ln>
                  <a:noFill/>
                </a:ln>
                <a:solidFill>
                  <a:srgbClr val="000000"/>
                </a:solidFill>
                <a:effectLst/>
                <a:uLnTx/>
                <a:uFillTx/>
                <a:ea typeface="+mn-ea"/>
                <a:cs typeface="+mn-cs"/>
              </a:rPr>
              <a:t>   product = </a:t>
            </a:r>
            <a:r>
              <a:rPr kumimoji="0" lang="en-US" sz="2400" b="0" i="0" u="none" strike="noStrike" kern="1200" cap="none" spc="0" normalizeH="0" baseline="0" noProof="0" dirty="0" smtClean="0">
                <a:ln>
                  <a:noFill/>
                </a:ln>
                <a:solidFill>
                  <a:srgbClr val="128AFF"/>
                </a:solidFill>
                <a:effectLst/>
                <a:uLnTx/>
                <a:uFillTx/>
                <a:ea typeface="+mn-ea"/>
                <a:cs typeface="+mn-cs"/>
              </a:rPr>
              <a:t>3</a:t>
            </a:r>
            <a:r>
              <a:rPr kumimoji="0" lang="en-US" sz="2400" b="0" i="0" u="none" strike="noStrike" kern="1200" cap="none" spc="0" normalizeH="0" baseline="0" noProof="0" dirty="0" smtClean="0">
                <a:ln>
                  <a:noFill/>
                </a:ln>
                <a:solidFill>
                  <a:srgbClr val="000000"/>
                </a:solidFill>
                <a:effectLst/>
                <a:uLnTx/>
                <a:uFillTx/>
                <a:ea typeface="+mn-ea"/>
                <a:cs typeface="+mn-cs"/>
              </a:rPr>
              <a:t> * product;</a:t>
            </a:r>
          </a:p>
          <a:p>
            <a:pPr marL="1143000" marR="0" lvl="2" indent="-228600" algn="l" defTabSz="914400" rtl="0" eaLnBrk="1" fontAlgn="auto" latinLnBrk="0" hangingPunct="1">
              <a:lnSpc>
                <a:spcPct val="90000"/>
              </a:lnSpc>
              <a:spcBef>
                <a:spcPct val="20000"/>
              </a:spcBef>
              <a:spcAft>
                <a:spcPts val="0"/>
              </a:spcAft>
              <a:buClrTx/>
              <a:buSzTx/>
              <a:buFont typeface="Wingdings 2" pitchFamily="18" charset="2"/>
              <a:buNone/>
              <a:tabLst/>
              <a:defRPr/>
            </a:pPr>
            <a:r>
              <a:rPr lang="en-US" sz="2400" dirty="0" smtClean="0">
                <a:solidFill>
                  <a:srgbClr val="000000"/>
                </a:solidFill>
              </a:rPr>
              <a:t>System.out.printf (“Answer: %d\n“, product);</a:t>
            </a:r>
            <a:endParaRPr kumimoji="0" lang="en-US" sz="2400" b="0" i="0" u="none" strike="noStrike" kern="1200" cap="none" spc="0" normalizeH="0" baseline="0" noProof="0" dirty="0" smtClean="0">
              <a:ln>
                <a:noFill/>
              </a:ln>
              <a:solidFill>
                <a:srgbClr val="000000"/>
              </a:solidFill>
              <a:effectLst/>
              <a:uLnTx/>
              <a:uFillTx/>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fontAlgn="auto">
              <a:lnSpc>
                <a:spcPct val="90000"/>
              </a:lnSpc>
              <a:spcBef>
                <a:spcPct val="20000"/>
              </a:spcBef>
              <a:spcAft>
                <a:spcPts val="0"/>
              </a:spcAft>
              <a:buClrTx/>
              <a:buSzTx/>
              <a:buFont typeface="Arial" pitchFamily="34" charset="0"/>
              <a:buChar char="•"/>
              <a:tabLst/>
              <a:defRPr/>
            </a:pPr>
            <a:r>
              <a:rPr lang="en-US" sz="2500" dirty="0" smtClean="0">
                <a:solidFill>
                  <a:srgbClr val="000000"/>
                </a:solidFill>
                <a:latin typeface="Times New Roman" pitchFamily="18" charset="0"/>
                <a:cs typeface="Times New Roman" pitchFamily="18" charset="0"/>
              </a:rPr>
              <a:t>Exercise: Draw a flowchart to represent the above code segment.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24</a:t>
            </a:fld>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066800" y="381000"/>
            <a:ext cx="6772275" cy="1866900"/>
          </a:xfrm>
          <a:prstGeom prst="rect">
            <a:avLst/>
          </a:prstGeom>
          <a:noFill/>
          <a:ln w="9525">
            <a:noFill/>
            <a:miter lim="800000"/>
            <a:headEnd/>
            <a:tailEnd/>
          </a:ln>
        </p:spPr>
      </p:pic>
      <p:sp>
        <p:nvSpPr>
          <p:cNvPr id="4" name="Text Placeholder 2"/>
          <p:cNvSpPr txBox="1">
            <a:spLocks/>
          </p:cNvSpPr>
          <p:nvPr/>
        </p:nvSpPr>
        <p:spPr>
          <a:xfrm>
            <a:off x="381000" y="2438400"/>
            <a:ext cx="8458200" cy="4038600"/>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Exercises:</a:t>
            </a:r>
          </a:p>
          <a:p>
            <a:pPr marL="914400" lvl="1" indent="-457200">
              <a:lnSpc>
                <a:spcPct val="90000"/>
              </a:lnSpc>
              <a:spcBef>
                <a:spcPct val="20000"/>
              </a:spcBef>
              <a:buFont typeface="+mj-lt"/>
              <a:buAutoNum type="alphaLcParenR"/>
            </a:pPr>
            <a:r>
              <a:rPr lang="en-US" sz="2400" dirty="0" smtClean="0">
                <a:solidFill>
                  <a:srgbClr val="000000"/>
                </a:solidFill>
                <a:latin typeface="Times New Roman" pitchFamily="18" charset="0"/>
                <a:cs typeface="Times New Roman" pitchFamily="18" charset="0"/>
              </a:rPr>
              <a:t>Trace the screen output of the following code segment:</a:t>
            </a:r>
          </a:p>
          <a:p>
            <a:pPr marL="1143000" lvl="2" indent="-228600">
              <a:lnSpc>
                <a:spcPct val="90000"/>
              </a:lnSpc>
              <a:spcBef>
                <a:spcPct val="20000"/>
              </a:spcBef>
              <a:defRPr/>
            </a:pPr>
            <a:r>
              <a:rPr lang="en-US" sz="2000" dirty="0" smtClean="0">
                <a:solidFill>
                  <a:srgbClr val="000000"/>
                </a:solidFill>
              </a:rPr>
              <a:t>int number = 99;	</a:t>
            </a:r>
          </a:p>
          <a:p>
            <a:pPr marL="1143000" lvl="2" indent="-228600">
              <a:lnSpc>
                <a:spcPct val="90000"/>
              </a:lnSpc>
              <a:spcBef>
                <a:spcPct val="20000"/>
              </a:spcBef>
              <a:defRPr/>
            </a:pPr>
            <a:r>
              <a:rPr lang="en-US" sz="2000" dirty="0" smtClean="0">
                <a:solidFill>
                  <a:srgbClr val="0000FF"/>
                </a:solidFill>
              </a:rPr>
              <a:t>while</a:t>
            </a:r>
            <a:r>
              <a:rPr lang="en-US" sz="2000" dirty="0" smtClean="0">
                <a:solidFill>
                  <a:srgbClr val="000000"/>
                </a:solidFill>
              </a:rPr>
              <a:t> ( number &lt;= </a:t>
            </a:r>
            <a:r>
              <a:rPr lang="en-US" sz="2000" dirty="0" smtClean="0">
                <a:solidFill>
                  <a:srgbClr val="128AFF"/>
                </a:solidFill>
              </a:rPr>
              <a:t>100</a:t>
            </a:r>
            <a:r>
              <a:rPr lang="en-US" sz="2000" dirty="0" smtClean="0">
                <a:solidFill>
                  <a:srgbClr val="000000"/>
                </a:solidFill>
              </a:rPr>
              <a:t> </a:t>
            </a:r>
            <a:r>
              <a:rPr lang="en-US" sz="2000" dirty="0" smtClean="0">
                <a:solidFill>
                  <a:srgbClr val="000000"/>
                </a:solidFill>
              </a:rPr>
              <a:t>) {</a:t>
            </a:r>
            <a:r>
              <a:rPr lang="en-US" sz="2000" dirty="0" smtClean="0">
                <a:solidFill>
                  <a:srgbClr val="000000"/>
                </a:solidFill>
              </a:rPr>
              <a:t/>
            </a:r>
            <a:br>
              <a:rPr lang="en-US" sz="2000" dirty="0" smtClean="0">
                <a:solidFill>
                  <a:srgbClr val="000000"/>
                </a:solidFill>
              </a:rPr>
            </a:br>
            <a:r>
              <a:rPr lang="en-US" sz="2000" dirty="0" smtClean="0">
                <a:solidFill>
                  <a:srgbClr val="000000"/>
                </a:solidFill>
              </a:rPr>
              <a:t>   number = number - 2;</a:t>
            </a:r>
          </a:p>
          <a:p>
            <a:pPr marL="1143000" lvl="2" indent="-228600">
              <a:lnSpc>
                <a:spcPct val="90000"/>
              </a:lnSpc>
              <a:spcBef>
                <a:spcPct val="20000"/>
              </a:spcBef>
              <a:defRPr/>
            </a:pPr>
            <a:r>
              <a:rPr lang="en-US" sz="2000" dirty="0" smtClean="0">
                <a:solidFill>
                  <a:srgbClr val="000000"/>
                </a:solidFill>
              </a:rPr>
              <a:t>       System.out.printf </a:t>
            </a:r>
            <a:r>
              <a:rPr lang="en-US" sz="2000" dirty="0" smtClean="0">
                <a:solidFill>
                  <a:srgbClr val="000000"/>
                </a:solidFill>
              </a:rPr>
              <a:t>(“number = %d\n“, number</a:t>
            </a:r>
            <a:r>
              <a:rPr lang="en-US" sz="2000" dirty="0" smtClean="0">
                <a:solidFill>
                  <a:srgbClr val="000000"/>
                </a:solidFill>
              </a:rPr>
              <a:t>);</a:t>
            </a:r>
          </a:p>
          <a:p>
            <a:pPr marL="1143000" lvl="2" indent="-228600">
              <a:lnSpc>
                <a:spcPct val="90000"/>
              </a:lnSpc>
              <a:spcBef>
                <a:spcPct val="20000"/>
              </a:spcBef>
              <a:defRPr/>
            </a:pPr>
            <a:r>
              <a:rPr lang="en-US" sz="2000" dirty="0" smtClean="0">
                <a:solidFill>
                  <a:srgbClr val="000000"/>
                </a:solidFill>
              </a:rPr>
              <a:t>}</a:t>
            </a:r>
            <a:endParaRPr lang="en-US" sz="2400" dirty="0" smtClean="0">
              <a:solidFill>
                <a:srgbClr val="000000"/>
              </a:solidFill>
            </a:endParaRPr>
          </a:p>
          <a:p>
            <a:pPr marL="914400" lvl="1" indent="-457200">
              <a:lnSpc>
                <a:spcPct val="90000"/>
              </a:lnSpc>
              <a:spcBef>
                <a:spcPct val="20000"/>
              </a:spcBef>
              <a:buFont typeface="+mj-lt"/>
              <a:buAutoNum type="alphaLcParenR"/>
            </a:pPr>
            <a:endParaRPr lang="en-US" sz="2400" dirty="0" smtClean="0">
              <a:solidFill>
                <a:srgbClr val="000000"/>
              </a:solidFill>
              <a:latin typeface="Times New Roman" pitchFamily="18" charset="0"/>
              <a:cs typeface="Times New Roman" pitchFamily="18" charset="0"/>
            </a:endParaRPr>
          </a:p>
          <a:p>
            <a:pPr marL="914400" lvl="1" indent="-457200">
              <a:lnSpc>
                <a:spcPct val="90000"/>
              </a:lnSpc>
              <a:spcBef>
                <a:spcPct val="20000"/>
              </a:spcBef>
              <a:buFont typeface="+mj-lt"/>
              <a:buAutoNum type="alphaLcParenR"/>
            </a:pPr>
            <a:r>
              <a:rPr lang="en-US" sz="2400" dirty="0" smtClean="0">
                <a:solidFill>
                  <a:srgbClr val="000000"/>
                </a:solidFill>
                <a:latin typeface="Times New Roman" pitchFamily="18" charset="0"/>
                <a:cs typeface="Times New Roman" pitchFamily="18" charset="0"/>
              </a:rPr>
              <a:t>Trace </a:t>
            </a:r>
            <a:r>
              <a:rPr lang="en-US" sz="2400" dirty="0" smtClean="0">
                <a:solidFill>
                  <a:srgbClr val="000000"/>
                </a:solidFill>
                <a:latin typeface="Times New Roman" pitchFamily="18" charset="0"/>
                <a:cs typeface="Times New Roman" pitchFamily="18" charset="0"/>
              </a:rPr>
              <a:t>the screen output of the following code </a:t>
            </a:r>
            <a:r>
              <a:rPr lang="en-US" sz="2400" dirty="0" smtClean="0">
                <a:solidFill>
                  <a:srgbClr val="000000"/>
                </a:solidFill>
                <a:latin typeface="Times New Roman" pitchFamily="18" charset="0"/>
                <a:cs typeface="Times New Roman" pitchFamily="18" charset="0"/>
              </a:rPr>
              <a:t>segment:</a:t>
            </a: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1143000" marR="0" lvl="2" indent="-228600" algn="l" defTabSz="914400" rtl="0" eaLnBrk="1" fontAlgn="auto" latinLnBrk="0" hangingPunct="1">
              <a:lnSpc>
                <a:spcPct val="90000"/>
              </a:lnSpc>
              <a:spcBef>
                <a:spcPct val="20000"/>
              </a:spcBef>
              <a:spcAft>
                <a:spcPts val="0"/>
              </a:spcAft>
              <a:buClrTx/>
              <a:buSzTx/>
              <a:buFont typeface="Wingdings 2" pitchFamily="18" charset="2"/>
              <a:buNone/>
              <a:tabLst/>
              <a:defRPr/>
            </a:pPr>
            <a:r>
              <a:rPr lang="en-US" sz="2000" dirty="0" smtClean="0">
                <a:solidFill>
                  <a:srgbClr val="000000"/>
                </a:solidFill>
              </a:rPr>
              <a:t>int </a:t>
            </a:r>
            <a:r>
              <a:rPr lang="en-US" sz="2000" dirty="0" smtClean="0">
                <a:solidFill>
                  <a:srgbClr val="000000"/>
                </a:solidFill>
              </a:rPr>
              <a:t>number = 3;</a:t>
            </a:r>
          </a:p>
          <a:p>
            <a:pPr marL="1143000" marR="0" lvl="2" indent="-228600" algn="l" defTabSz="914400" rtl="0" eaLnBrk="1" fontAlgn="auto" latinLnBrk="0" hangingPunct="1">
              <a:lnSpc>
                <a:spcPct val="90000"/>
              </a:lnSpc>
              <a:spcBef>
                <a:spcPct val="20000"/>
              </a:spcBef>
              <a:spcAft>
                <a:spcPts val="0"/>
              </a:spcAft>
              <a:buClrTx/>
              <a:buSzTx/>
              <a:buFont typeface="Wingdings 2" pitchFamily="18" charset="2"/>
              <a:buNone/>
              <a:tabLst/>
              <a:defRPr/>
            </a:pPr>
            <a:r>
              <a:rPr lang="en-US" sz="2000" dirty="0" smtClean="0">
                <a:solidFill>
                  <a:srgbClr val="000000"/>
                </a:solidFill>
              </a:rPr>
              <a:t>int product = 1;</a:t>
            </a:r>
            <a:r>
              <a:rPr lang="en-US" sz="2000" dirty="0" smtClean="0">
                <a:solidFill>
                  <a:srgbClr val="000000"/>
                </a:solidFill>
              </a:rPr>
              <a:t>	</a:t>
            </a:r>
          </a:p>
          <a:p>
            <a:pPr marL="1143000" marR="0" lvl="2" indent="-228600" algn="l" defTabSz="914400" rtl="0" eaLnBrk="1" fontAlgn="auto" latinLnBrk="0" hangingPunct="1">
              <a:lnSpc>
                <a:spcPct val="90000"/>
              </a:lnSpc>
              <a:spcBef>
                <a:spcPct val="20000"/>
              </a:spcBef>
              <a:spcAft>
                <a:spcPts val="0"/>
              </a:spcAft>
              <a:buClrTx/>
              <a:buSzTx/>
              <a:buFont typeface="Wingdings 2" pitchFamily="18" charset="2"/>
              <a:buNone/>
              <a:tabLst/>
              <a:defRPr/>
            </a:pPr>
            <a:r>
              <a:rPr kumimoji="0" lang="en-US" sz="2000" b="0" i="0" u="none" strike="noStrike" kern="1200" cap="none" spc="0" normalizeH="0" baseline="0" noProof="0" dirty="0" smtClean="0">
                <a:ln>
                  <a:noFill/>
                </a:ln>
                <a:solidFill>
                  <a:srgbClr val="0000FF"/>
                </a:solidFill>
                <a:effectLst/>
                <a:uLnTx/>
                <a:uFillTx/>
                <a:ea typeface="+mn-ea"/>
                <a:cs typeface="+mn-cs"/>
              </a:rPr>
              <a:t>while</a:t>
            </a:r>
            <a:r>
              <a:rPr kumimoji="0" lang="en-US" sz="2000" b="0" i="0" u="none" strike="noStrike" kern="1200" cap="none" spc="0" normalizeH="0" baseline="0" noProof="0" dirty="0" smtClean="0">
                <a:ln>
                  <a:noFill/>
                </a:ln>
                <a:solidFill>
                  <a:srgbClr val="000000"/>
                </a:solidFill>
                <a:effectLst/>
                <a:uLnTx/>
                <a:uFillTx/>
                <a:ea typeface="+mn-ea"/>
                <a:cs typeface="+mn-cs"/>
              </a:rPr>
              <a:t> ( number &lt;= </a:t>
            </a:r>
            <a:r>
              <a:rPr kumimoji="0" lang="en-US" sz="2000" b="0" i="0" u="none" strike="noStrike" kern="1200" cap="none" spc="0" normalizeH="0" baseline="0" noProof="0" dirty="0" smtClean="0">
                <a:ln>
                  <a:noFill/>
                </a:ln>
                <a:solidFill>
                  <a:srgbClr val="128AFF"/>
                </a:solidFill>
                <a:effectLst/>
                <a:uLnTx/>
                <a:uFillTx/>
                <a:ea typeface="+mn-ea"/>
                <a:cs typeface="+mn-cs"/>
              </a:rPr>
              <a:t>100</a:t>
            </a:r>
            <a:r>
              <a:rPr kumimoji="0" lang="en-US" sz="2000" b="0" i="0" u="none" strike="noStrike" kern="1200" cap="none" spc="0" normalizeH="0" baseline="0" noProof="0" dirty="0" smtClean="0">
                <a:ln>
                  <a:noFill/>
                </a:ln>
                <a:solidFill>
                  <a:srgbClr val="000000"/>
                </a:solidFill>
                <a:effectLst/>
                <a:uLnTx/>
                <a:uFillTx/>
                <a:ea typeface="+mn-ea"/>
                <a:cs typeface="+mn-cs"/>
              </a:rPr>
              <a:t> ) {</a:t>
            </a:r>
            <a:br>
              <a:rPr kumimoji="0" lang="en-US" sz="2000" b="0" i="0" u="none" strike="noStrike" kern="1200" cap="none" spc="0" normalizeH="0" baseline="0" noProof="0" dirty="0" smtClean="0">
                <a:ln>
                  <a:noFill/>
                </a:ln>
                <a:solidFill>
                  <a:srgbClr val="000000"/>
                </a:solidFill>
                <a:effectLst/>
                <a:uLnTx/>
                <a:uFillTx/>
                <a:ea typeface="+mn-ea"/>
                <a:cs typeface="+mn-cs"/>
              </a:rPr>
            </a:br>
            <a:r>
              <a:rPr kumimoji="0" lang="en-US" sz="2000" b="0" i="0" u="none" strike="noStrike" kern="1200" cap="none" spc="0" normalizeH="0" baseline="0" noProof="0" dirty="0" smtClean="0">
                <a:ln>
                  <a:noFill/>
                </a:ln>
                <a:solidFill>
                  <a:srgbClr val="000000"/>
                </a:solidFill>
                <a:effectLst/>
                <a:uLnTx/>
                <a:uFillTx/>
                <a:ea typeface="+mn-ea"/>
                <a:cs typeface="+mn-cs"/>
              </a:rPr>
              <a:t>   product = product * number;</a:t>
            </a:r>
          </a:p>
          <a:p>
            <a:pPr marL="1143000" marR="0" lvl="2" indent="-228600" algn="l" defTabSz="914400" rtl="0" eaLnBrk="1" fontAlgn="auto" latinLnBrk="0" hangingPunct="1">
              <a:lnSpc>
                <a:spcPct val="90000"/>
              </a:lnSpc>
              <a:spcBef>
                <a:spcPct val="20000"/>
              </a:spcBef>
              <a:spcAft>
                <a:spcPts val="0"/>
              </a:spcAft>
              <a:buClrTx/>
              <a:buSzTx/>
              <a:buFont typeface="Wingdings 2" pitchFamily="18" charset="2"/>
              <a:buNone/>
              <a:tabLst/>
              <a:defRPr/>
            </a:pPr>
            <a:r>
              <a:rPr lang="en-US" sz="2000" dirty="0" smtClean="0">
                <a:solidFill>
                  <a:srgbClr val="000000"/>
                </a:solidFill>
              </a:rPr>
              <a:t>       System.out.printf (“number = %d\t product = %d\n“, number, product);</a:t>
            </a:r>
            <a:endParaRPr lang="en-US" sz="2500" dirty="0" smtClean="0">
              <a:solidFill>
                <a:srgbClr val="000000"/>
              </a:solidFill>
              <a:latin typeface="Times New Roman" pitchFamily="18" charset="0"/>
            </a:endParaRPr>
          </a:p>
          <a:p>
            <a:pPr marL="1143000" marR="0" lvl="2" indent="-228600" algn="l" defTabSz="914400" rtl="0" eaLnBrk="1" fontAlgn="auto" latinLnBrk="0" hangingPunct="1">
              <a:lnSpc>
                <a:spcPct val="90000"/>
              </a:lnSpc>
              <a:spcBef>
                <a:spcPct val="20000"/>
              </a:spcBef>
              <a:spcAft>
                <a:spcPts val="0"/>
              </a:spcAft>
              <a:buClrTx/>
              <a:buSzTx/>
              <a:buFont typeface="Wingdings 2" pitchFamily="18" charset="2"/>
              <a:buNone/>
              <a:tabLst/>
              <a:defRPr/>
            </a:pPr>
            <a:r>
              <a:rPr lang="en-US" sz="2100" dirty="0" smtClean="0">
                <a:solidFill>
                  <a:srgbClr val="000000"/>
                </a:solidFill>
              </a:rPr>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25</a:t>
            </a:fld>
            <a:endParaRPr lang="en-US" dirty="0"/>
          </a:p>
        </p:txBody>
      </p:sp>
      <p:sp>
        <p:nvSpPr>
          <p:cNvPr id="3" name="Title 1"/>
          <p:cNvSpPr>
            <a:spLocks noGrp="1"/>
          </p:cNvSpPr>
          <p:nvPr>
            <p:ph type="title"/>
          </p:nvPr>
        </p:nvSpPr>
        <p:spPr>
          <a:xfrm>
            <a:off x="457200" y="274638"/>
            <a:ext cx="8229600" cy="1143000"/>
          </a:xfrm>
        </p:spPr>
        <p:txBody>
          <a:bodyPr>
            <a:noAutofit/>
          </a:bodyPr>
          <a:lstStyle/>
          <a:p>
            <a:pPr marR="6200" eaLnBrk="1" fontAlgn="auto" hangingPunct="1">
              <a:spcAft>
                <a:spcPts val="0"/>
              </a:spcAft>
              <a:defRPr/>
            </a:pPr>
            <a:r>
              <a:rPr lang="en-US" sz="3600" dirty="0" smtClean="0">
                <a:solidFill>
                  <a:srgbClr val="24B5A1"/>
                </a:solidFill>
                <a:latin typeface="Arial" pitchFamily="34" charset="0"/>
                <a:cs typeface="Arial" pitchFamily="34" charset="0"/>
              </a:rPr>
              <a:t>4.8</a:t>
            </a:r>
            <a:r>
              <a:rPr lang="en-US" sz="3600" dirty="0" smtClean="0">
                <a:solidFill>
                  <a:srgbClr val="24B5A1"/>
                </a:solidFill>
                <a:latin typeface="Goudy Sans Medium"/>
              </a:rPr>
              <a:t>  </a:t>
            </a:r>
            <a:r>
              <a:rPr lang="en-US" sz="3600" dirty="0" smtClean="0">
                <a:solidFill>
                  <a:srgbClr val="3380E6"/>
                </a:solidFill>
                <a:latin typeface="Arial"/>
              </a:rPr>
              <a:t>Formulating Algorithms: </a:t>
            </a:r>
            <a:r>
              <a:rPr lang="en-US" sz="3600" dirty="0" smtClean="0">
                <a:solidFill>
                  <a:srgbClr val="3380E6"/>
                </a:solidFill>
                <a:latin typeface="Arial"/>
              </a:rPr>
              <a:t/>
            </a:r>
            <a:br>
              <a:rPr lang="en-US" sz="3600" dirty="0" smtClean="0">
                <a:solidFill>
                  <a:srgbClr val="3380E6"/>
                </a:solidFill>
                <a:latin typeface="Arial"/>
              </a:rPr>
            </a:br>
            <a:r>
              <a:rPr lang="en-US" sz="3600" b="1" dirty="0" smtClean="0">
                <a:solidFill>
                  <a:srgbClr val="3380E6"/>
                </a:solidFill>
                <a:latin typeface="Arial"/>
              </a:rPr>
              <a:t>Counter-Controlled </a:t>
            </a:r>
            <a:r>
              <a:rPr lang="en-US" sz="3600" b="1" dirty="0" smtClean="0">
                <a:solidFill>
                  <a:srgbClr val="3380E6"/>
                </a:solidFill>
                <a:latin typeface="Arial"/>
              </a:rPr>
              <a:t>Repetition</a:t>
            </a:r>
            <a:endParaRPr lang="en-US" sz="3600" b="1" i="1" dirty="0" smtClean="0">
              <a:solidFill>
                <a:srgbClr val="000000"/>
              </a:solidFill>
              <a:latin typeface="AGaramond"/>
            </a:endParaRPr>
          </a:p>
        </p:txBody>
      </p:sp>
      <p:sp>
        <p:nvSpPr>
          <p:cNvPr id="4" name="Text Placeholder 2"/>
          <p:cNvSpPr txBox="1">
            <a:spLocks/>
          </p:cNvSpPr>
          <p:nvPr/>
        </p:nvSpPr>
        <p:spPr>
          <a:xfrm>
            <a:off x="457200" y="1905000"/>
            <a:ext cx="8229600" cy="41021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100" b="1" u="none" strike="noStrike" kern="1200" cap="none" spc="0" normalizeH="0" baseline="0" noProof="0" dirty="0" smtClean="0">
                <a:ln>
                  <a:noFill/>
                </a:ln>
                <a:solidFill>
                  <a:srgbClr val="000000"/>
                </a:solidFill>
                <a:effectLst/>
                <a:uLnTx/>
                <a:uFillTx/>
                <a:latin typeface="AGaramond" pitchFamily="18" charset="0"/>
                <a:ea typeface="+mn-ea"/>
                <a:cs typeface="+mn-cs"/>
              </a:rPr>
              <a:t>Problem description:</a:t>
            </a:r>
          </a:p>
          <a:p>
            <a:pPr marL="800100" lvl="1" indent="-342900">
              <a:lnSpc>
                <a:spcPct val="80000"/>
              </a:lnSpc>
              <a:spcBef>
                <a:spcPct val="20000"/>
              </a:spcBef>
              <a:buFont typeface="Wingdings" pitchFamily="2" charset="2"/>
              <a:buChar char="§"/>
            </a:pPr>
            <a:r>
              <a:rPr kumimoji="0" lang="en-US" sz="2100" b="0" i="1" u="none" strike="noStrike" kern="1200" cap="none" spc="0" normalizeH="0" baseline="0" noProof="0" dirty="0" smtClean="0">
                <a:ln>
                  <a:noFill/>
                </a:ln>
                <a:solidFill>
                  <a:srgbClr val="000000"/>
                </a:solidFill>
                <a:effectLst/>
                <a:uLnTx/>
                <a:uFillTx/>
                <a:latin typeface="AGaramond" pitchFamily="18" charset="0"/>
                <a:ea typeface="+mn-ea"/>
                <a:cs typeface="+mn-cs"/>
              </a:rPr>
              <a:t>A class of </a:t>
            </a:r>
            <a:r>
              <a:rPr kumimoji="0" lang="en-US" sz="2100" b="1" i="1" u="none" strike="noStrike" kern="1200" cap="none" spc="0" normalizeH="0" baseline="0" noProof="0" dirty="0" smtClean="0">
                <a:ln>
                  <a:noFill/>
                </a:ln>
                <a:solidFill>
                  <a:srgbClr val="000000"/>
                </a:solidFill>
                <a:effectLst/>
                <a:uLnTx/>
                <a:uFillTx/>
                <a:latin typeface="AGaramond" pitchFamily="18" charset="0"/>
                <a:ea typeface="+mn-ea"/>
                <a:cs typeface="+mn-cs"/>
              </a:rPr>
              <a:t>ten</a:t>
            </a:r>
            <a:r>
              <a:rPr kumimoji="0" lang="en-US" sz="2100" b="0" i="1" u="none" strike="noStrike" kern="1200" cap="none" spc="0" normalizeH="0" baseline="0" noProof="0" dirty="0" smtClean="0">
                <a:ln>
                  <a:noFill/>
                </a:ln>
                <a:solidFill>
                  <a:srgbClr val="000000"/>
                </a:solidFill>
                <a:effectLst/>
                <a:uLnTx/>
                <a:uFillTx/>
                <a:latin typeface="AGaramond" pitchFamily="18" charset="0"/>
                <a:ea typeface="+mn-ea"/>
                <a:cs typeface="+mn-cs"/>
              </a:rPr>
              <a:t> students took a quiz. </a:t>
            </a:r>
          </a:p>
          <a:p>
            <a:pPr marL="800100" lvl="1" indent="-342900">
              <a:lnSpc>
                <a:spcPct val="80000"/>
              </a:lnSpc>
              <a:spcBef>
                <a:spcPct val="20000"/>
              </a:spcBef>
              <a:buFont typeface="Wingdings" pitchFamily="2" charset="2"/>
              <a:buChar char="§"/>
            </a:pPr>
            <a:r>
              <a:rPr kumimoji="0" lang="en-US" sz="2100" b="0" i="1" u="none" strike="noStrike" kern="1200" cap="none" spc="0" normalizeH="0" baseline="0" noProof="0" dirty="0" smtClean="0">
                <a:ln>
                  <a:noFill/>
                </a:ln>
                <a:solidFill>
                  <a:srgbClr val="000000"/>
                </a:solidFill>
                <a:effectLst/>
                <a:uLnTx/>
                <a:uFillTx/>
                <a:latin typeface="AGaramond" pitchFamily="18" charset="0"/>
                <a:ea typeface="+mn-ea"/>
                <a:cs typeface="+mn-cs"/>
              </a:rPr>
              <a:t>The grades (integers in the range 0 to 100) for this quiz are available to you. Determine the </a:t>
            </a:r>
            <a:r>
              <a:rPr kumimoji="0" lang="en-US" sz="2100" b="1" i="1" u="none" strike="noStrike" kern="1200" cap="none" spc="0" normalizeH="0" baseline="0" noProof="0" dirty="0" smtClean="0">
                <a:ln>
                  <a:noFill/>
                </a:ln>
                <a:solidFill>
                  <a:srgbClr val="000000"/>
                </a:solidFill>
                <a:effectLst/>
                <a:uLnTx/>
                <a:uFillTx/>
                <a:latin typeface="AGaramond" pitchFamily="18" charset="0"/>
                <a:ea typeface="+mn-ea"/>
                <a:cs typeface="+mn-cs"/>
              </a:rPr>
              <a:t>class average </a:t>
            </a:r>
            <a:r>
              <a:rPr kumimoji="0" lang="en-US" sz="2100" b="0" i="1" u="none" strike="noStrike" kern="1200" cap="none" spc="0" normalizeH="0" baseline="0" noProof="0" dirty="0" smtClean="0">
                <a:ln>
                  <a:noFill/>
                </a:ln>
                <a:solidFill>
                  <a:srgbClr val="000000"/>
                </a:solidFill>
                <a:effectLst/>
                <a:uLnTx/>
                <a:uFillTx/>
                <a:latin typeface="AGaramond" pitchFamily="18" charset="0"/>
                <a:ea typeface="+mn-ea"/>
                <a:cs typeface="+mn-cs"/>
              </a:rPr>
              <a:t>on the quiz.</a:t>
            </a:r>
            <a:endPar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800100" lvl="1" indent="-342900">
              <a:lnSpc>
                <a:spcPct val="80000"/>
              </a:lnSpc>
              <a:spcBef>
                <a:spcPct val="20000"/>
              </a:spcBef>
              <a:buFont typeface="Wingdings" pitchFamily="2" charset="2"/>
              <a:buChar char="§"/>
            </a:pP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class average is equal to the sum of the grades divided by the number of students.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algorithm for solving this problem on a computer must input each grade, </a:t>
            </a:r>
            <a:r>
              <a:rPr kumimoji="0" lang="en-US" sz="2100" b="1" i="0" u="none" strike="noStrike" kern="1200" cap="none" spc="0" normalizeH="0" baseline="0" noProof="0" dirty="0" smtClean="0">
                <a:ln>
                  <a:noFill/>
                </a:ln>
                <a:solidFill>
                  <a:srgbClr val="000000"/>
                </a:solidFill>
                <a:effectLst/>
                <a:uLnTx/>
                <a:uFillTx/>
                <a:latin typeface="Times New Roman" pitchFamily="18" charset="0"/>
                <a:ea typeface="+mn-ea"/>
                <a:cs typeface="+mn-cs"/>
              </a:rPr>
              <a:t>keep track of the total of all grades input</a:t>
            </a: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perform the averaging calculation and print the result.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Use </a:t>
            </a:r>
            <a:r>
              <a:rPr kumimoji="0" lang="en-US" sz="2100" b="0" i="0" u="none" strike="noStrike" kern="1200" cap="none" spc="0" normalizeH="0" baseline="0" noProof="0" dirty="0" smtClean="0">
                <a:ln>
                  <a:noFill/>
                </a:ln>
                <a:solidFill>
                  <a:srgbClr val="0000FF"/>
                </a:solidFill>
                <a:effectLst/>
                <a:uLnTx/>
                <a:uFillTx/>
                <a:latin typeface="Times New Roman" pitchFamily="18" charset="0"/>
                <a:ea typeface="+mn-ea"/>
                <a:cs typeface="+mn-cs"/>
              </a:rPr>
              <a:t>counter-controlled repetition</a:t>
            </a: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to input the grades one at a time.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 variable called a </a:t>
            </a:r>
            <a:r>
              <a:rPr kumimoji="0" lang="en-US" sz="2100" b="0" i="0" u="none" strike="noStrike" kern="1200" cap="none" spc="0" normalizeH="0" baseline="0" noProof="0" dirty="0" smtClean="0">
                <a:ln>
                  <a:noFill/>
                </a:ln>
                <a:solidFill>
                  <a:srgbClr val="0000FF"/>
                </a:solidFill>
                <a:effectLst/>
                <a:uLnTx/>
                <a:uFillTx/>
                <a:latin typeface="Times New Roman" pitchFamily="18" charset="0"/>
                <a:ea typeface="+mn-ea"/>
                <a:cs typeface="+mn-cs"/>
              </a:rPr>
              <a:t>counter</a:t>
            </a: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(or </a:t>
            </a:r>
            <a:r>
              <a:rPr kumimoji="0" lang="en-US" sz="2100" b="0" i="0" u="none" strike="noStrike" kern="1200" cap="none" spc="0" normalizeH="0" baseline="0" noProof="0" dirty="0" smtClean="0">
                <a:ln>
                  <a:noFill/>
                </a:ln>
                <a:solidFill>
                  <a:srgbClr val="0000FF"/>
                </a:solidFill>
                <a:effectLst/>
                <a:uLnTx/>
                <a:uFillTx/>
                <a:latin typeface="Times New Roman" pitchFamily="18" charset="0"/>
                <a:ea typeface="+mn-ea"/>
                <a:cs typeface="+mn-cs"/>
              </a:rPr>
              <a:t>control variable</a:t>
            </a: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controls the number of times a set of statements will execute.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Counter-controlled repetition is often called </a:t>
            </a:r>
            <a:r>
              <a:rPr kumimoji="0" lang="en-US" sz="2100" b="0" i="0" u="none" strike="noStrike" kern="1200" cap="none" spc="0" normalizeH="0" baseline="0" noProof="0" dirty="0" smtClean="0">
                <a:ln>
                  <a:noFill/>
                </a:ln>
                <a:solidFill>
                  <a:srgbClr val="0000FF"/>
                </a:solidFill>
                <a:effectLst/>
                <a:uLnTx/>
                <a:uFillTx/>
                <a:latin typeface="Times New Roman" pitchFamily="18" charset="0"/>
                <a:ea typeface="+mn-ea"/>
                <a:cs typeface="+mn-cs"/>
              </a:rPr>
              <a:t>definite repetition</a:t>
            </a: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because the number of repetitions is known before the loop begins executing.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26</a:t>
            </a:fld>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1219200" y="228600"/>
            <a:ext cx="6667500" cy="2105025"/>
          </a:xfrm>
          <a:prstGeom prst="rect">
            <a:avLst/>
          </a:prstGeom>
          <a:noFill/>
          <a:ln w="9525">
            <a:noFill/>
            <a:miter lim="800000"/>
            <a:headEnd/>
            <a:tailEnd/>
          </a:ln>
        </p:spPr>
      </p:pic>
      <p:sp>
        <p:nvSpPr>
          <p:cNvPr id="4" name="Text Placeholder 2"/>
          <p:cNvSpPr txBox="1">
            <a:spLocks/>
          </p:cNvSpPr>
          <p:nvPr/>
        </p:nvSpPr>
        <p:spPr>
          <a:xfrm>
            <a:off x="838200" y="2438400"/>
            <a:ext cx="7620000" cy="838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100" b="1" u="none" strike="noStrike" kern="1200" cap="none" spc="0" normalizeH="0" baseline="0" noProof="0" dirty="0" smtClean="0">
                <a:ln>
                  <a:noFill/>
                </a:ln>
                <a:solidFill>
                  <a:srgbClr val="000000"/>
                </a:solidFill>
                <a:effectLst/>
                <a:uLnTx/>
                <a:uFillTx/>
                <a:latin typeface="AGaramond" pitchFamily="18" charset="0"/>
                <a:ea typeface="+mn-ea"/>
                <a:cs typeface="+mn-cs"/>
              </a:rPr>
              <a:t>Algorithm Design: </a:t>
            </a:r>
            <a:r>
              <a:rPr kumimoji="0" lang="en-US" sz="2100" b="0" u="none" strike="noStrike" kern="1200" cap="none" spc="0" normalizeH="0" baseline="0" noProof="0" dirty="0" smtClean="0">
                <a:ln>
                  <a:noFill/>
                </a:ln>
                <a:solidFill>
                  <a:srgbClr val="000000"/>
                </a:solidFill>
                <a:effectLst/>
                <a:uLnTx/>
                <a:uFillTx/>
                <a:latin typeface="AGaramond" pitchFamily="18" charset="0"/>
                <a:ea typeface="+mn-ea"/>
                <a:cs typeface="+mn-cs"/>
              </a:rPr>
              <a:t>Use pseudocodes, flowcharting,</a:t>
            </a:r>
            <a:r>
              <a:rPr kumimoji="0" lang="en-US" sz="2100" b="0" u="none" strike="noStrike" kern="1200" cap="none" spc="0" normalizeH="0" noProof="0" dirty="0" smtClean="0">
                <a:ln>
                  <a:noFill/>
                </a:ln>
                <a:solidFill>
                  <a:srgbClr val="000000"/>
                </a:solidFill>
                <a:effectLst/>
                <a:uLnTx/>
                <a:uFillTx/>
                <a:latin typeface="AGaramond" pitchFamily="18" charset="0"/>
                <a:ea typeface="+mn-ea"/>
                <a:cs typeface="+mn-cs"/>
              </a:rPr>
              <a:t> or activity diagrams to represent the algorithm/solution.</a:t>
            </a:r>
            <a:endParaRPr kumimoji="0" lang="en-US" sz="2100" b="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pic>
        <p:nvPicPr>
          <p:cNvPr id="4099" name="Picture 3"/>
          <p:cNvPicPr>
            <a:picLocks noChangeAspect="1" noChangeArrowheads="1"/>
          </p:cNvPicPr>
          <p:nvPr/>
        </p:nvPicPr>
        <p:blipFill>
          <a:blip r:embed="rId3" cstate="print"/>
          <a:srcRect/>
          <a:stretch>
            <a:fillRect/>
          </a:stretch>
        </p:blipFill>
        <p:spPr bwMode="auto">
          <a:xfrm>
            <a:off x="838200" y="3124200"/>
            <a:ext cx="7467600" cy="36516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27</a:t>
            </a:fld>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819607" y="0"/>
            <a:ext cx="7504787"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28</a:t>
            </a:fld>
            <a:endParaRPr lang="en-US" dirty="0"/>
          </a:p>
        </p:txBody>
      </p:sp>
      <p:sp>
        <p:nvSpPr>
          <p:cNvPr id="3" name="Title 1"/>
          <p:cNvSpPr>
            <a:spLocks noGrp="1"/>
          </p:cNvSpPr>
          <p:nvPr>
            <p:ph type="title"/>
          </p:nvPr>
        </p:nvSpPr>
        <p:spPr>
          <a:xfrm>
            <a:off x="457200" y="274638"/>
            <a:ext cx="8229600" cy="1143000"/>
          </a:xfrm>
        </p:spPr>
        <p:txBody>
          <a:bodyPr>
            <a:noAutofit/>
          </a:bodyPr>
          <a:lstStyle/>
          <a:p>
            <a:pPr eaLnBrk="1" fontAlgn="auto" hangingPunct="1">
              <a:spcAft>
                <a:spcPts val="0"/>
              </a:spcAft>
              <a:defRPr/>
            </a:pPr>
            <a:r>
              <a:rPr lang="en-US" sz="3200" dirty="0" smtClean="0">
                <a:solidFill>
                  <a:srgbClr val="24B5A1"/>
                </a:solidFill>
                <a:latin typeface="Arial" pitchFamily="34" charset="0"/>
                <a:cs typeface="Arial" pitchFamily="34" charset="0"/>
              </a:rPr>
              <a:t>4.9</a:t>
            </a:r>
            <a:r>
              <a:rPr lang="en-US" sz="3200" dirty="0" smtClean="0">
                <a:solidFill>
                  <a:srgbClr val="24B5A1"/>
                </a:solidFill>
                <a:latin typeface="Goudy Sans Medium"/>
              </a:rPr>
              <a:t>  </a:t>
            </a:r>
            <a:r>
              <a:rPr lang="en-US" sz="3200" dirty="0" smtClean="0">
                <a:solidFill>
                  <a:srgbClr val="3380E6"/>
                </a:solidFill>
                <a:latin typeface="Arial"/>
              </a:rPr>
              <a:t>Formulating Algorithms: </a:t>
            </a:r>
            <a:r>
              <a:rPr lang="en-US" sz="3200" dirty="0" smtClean="0">
                <a:solidFill>
                  <a:srgbClr val="3380E6"/>
                </a:solidFill>
                <a:latin typeface="Arial"/>
              </a:rPr>
              <a:t/>
            </a:r>
            <a:br>
              <a:rPr lang="en-US" sz="3200" dirty="0" smtClean="0">
                <a:solidFill>
                  <a:srgbClr val="3380E6"/>
                </a:solidFill>
                <a:latin typeface="Arial"/>
              </a:rPr>
            </a:br>
            <a:r>
              <a:rPr lang="en-US" sz="3200" b="1" dirty="0" smtClean="0">
                <a:solidFill>
                  <a:srgbClr val="3380E6"/>
                </a:solidFill>
                <a:latin typeface="Arial"/>
              </a:rPr>
              <a:t>Sentinel-Controlled</a:t>
            </a:r>
            <a:r>
              <a:rPr lang="en-US" sz="3200" dirty="0" smtClean="0">
                <a:solidFill>
                  <a:srgbClr val="3380E6"/>
                </a:solidFill>
                <a:latin typeface="Arial"/>
              </a:rPr>
              <a:t> </a:t>
            </a:r>
            <a:r>
              <a:rPr lang="en-US" sz="3200" dirty="0" smtClean="0">
                <a:solidFill>
                  <a:srgbClr val="3380E6"/>
                </a:solidFill>
                <a:latin typeface="Arial"/>
              </a:rPr>
              <a:t>Repetition</a:t>
            </a:r>
          </a:p>
        </p:txBody>
      </p:sp>
      <p:sp>
        <p:nvSpPr>
          <p:cNvPr id="4" name="Text Placeholder 2"/>
          <p:cNvSpPr txBox="1">
            <a:spLocks/>
          </p:cNvSpPr>
          <p:nvPr/>
        </p:nvSpPr>
        <p:spPr>
          <a:xfrm>
            <a:off x="457200" y="1752600"/>
            <a:ext cx="8229600" cy="42545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1"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Problem description:</a:t>
            </a:r>
          </a:p>
          <a:p>
            <a:pPr marL="800100" lvl="1" indent="-342900">
              <a:spcBef>
                <a:spcPct val="20000"/>
              </a:spcBef>
            </a:pPr>
            <a:r>
              <a:rPr kumimoji="0" lang="en-US" sz="2000" b="0" i="1"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Develop a class-averaging program that processes grades for an </a:t>
            </a:r>
            <a:r>
              <a:rPr kumimoji="0" lang="en-US" sz="2000" b="0" i="1" u="none" strike="noStrike" kern="1200" cap="none" spc="0" normalizeH="0" baseline="0" noProof="0" dirty="0" smtClean="0">
                <a:ln>
                  <a:noFill/>
                </a:ln>
                <a:solidFill>
                  <a:srgbClr val="0070C0"/>
                </a:solidFill>
                <a:effectLst/>
                <a:uLnTx/>
                <a:uFillTx/>
                <a:latin typeface="Times New Roman" pitchFamily="18" charset="0"/>
                <a:cs typeface="Times New Roman" pitchFamily="18" charset="0"/>
              </a:rPr>
              <a:t>arbitrary number of students</a:t>
            </a:r>
            <a:r>
              <a:rPr kumimoji="0" lang="en-US" sz="2000" b="0" i="1"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each time it is run.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Sentinel-controlled repetition</a:t>
            </a: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is often called </a:t>
            </a:r>
            <a:r>
              <a:rPr kumimoji="0" lang="en-US" sz="2400" b="0"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indefinite repetition</a:t>
            </a: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because the number of repetitions is not known before the loop begins executing.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A special value called a </a:t>
            </a:r>
            <a:r>
              <a:rPr kumimoji="0" lang="en-US" sz="2400" b="0"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sentinel value</a:t>
            </a: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(also called a </a:t>
            </a:r>
            <a:r>
              <a:rPr kumimoji="0" lang="en-US" sz="2400" b="0"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signal value</a:t>
            </a: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a </a:t>
            </a:r>
            <a:r>
              <a:rPr kumimoji="0" lang="en-US" sz="2400" b="0"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dummy value</a:t>
            </a: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or a </a:t>
            </a:r>
            <a:r>
              <a:rPr kumimoji="0" lang="en-US" sz="2400" b="0"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flag value</a:t>
            </a: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can be used to indicate “end of data entry.”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A sentinel value must be chosen that cannot be confused with an acceptable input value.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29</a:t>
            </a:fld>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1143000" y="809625"/>
            <a:ext cx="6667500" cy="2390775"/>
          </a:xfrm>
          <a:prstGeom prst="rect">
            <a:avLst/>
          </a:prstGeom>
          <a:noFill/>
          <a:ln w="9525">
            <a:noFill/>
            <a:miter lim="800000"/>
            <a:headEnd/>
            <a:tailEnd/>
          </a:ln>
        </p:spPr>
      </p:pic>
      <p:sp>
        <p:nvSpPr>
          <p:cNvPr id="4" name="Text Placeholder 2"/>
          <p:cNvSpPr txBox="1">
            <a:spLocks/>
          </p:cNvSpPr>
          <p:nvPr/>
        </p:nvSpPr>
        <p:spPr>
          <a:xfrm>
            <a:off x="457200" y="3733800"/>
            <a:ext cx="8229600" cy="2895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problem: calculate the class average of grades</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Suppose we do not know in advance how many grades are to be processed, so we’ll use </a:t>
            </a:r>
            <a:r>
              <a:rPr kumimoji="0" lang="en-US" sz="2500" b="0" i="0" u="none" strike="noStrike" kern="1200" cap="none" spc="0" normalizeH="0" baseline="0" noProof="0" dirty="0" smtClean="0">
                <a:ln>
                  <a:noFill/>
                </a:ln>
                <a:solidFill>
                  <a:srgbClr val="0070C0"/>
                </a:solidFill>
                <a:effectLst/>
                <a:uLnTx/>
                <a:uFillTx/>
                <a:latin typeface="Times New Roman" pitchFamily="18" charset="0"/>
                <a:ea typeface="+mn-ea"/>
                <a:cs typeface="+mn-cs"/>
              </a:rPr>
              <a:t>sentinel-controlled repetition</a:t>
            </a: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lang="en-US" sz="2500" dirty="0" smtClean="0">
                <a:solidFill>
                  <a:srgbClr val="000000"/>
                </a:solidFill>
                <a:latin typeface="Times New Roman" pitchFamily="18" charset="0"/>
              </a:rPr>
              <a:t>The pseudocode: Fig. 4.8</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1900" b="0" i="1" u="none" strike="noStrike" kern="1200" cap="none" spc="0" normalizeH="0" baseline="0" noProof="0" dirty="0" smtClean="0">
              <a:ln>
                <a:noFill/>
              </a:ln>
              <a:solidFill>
                <a:srgbClr val="0026CC"/>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3</a:t>
            </a:fld>
            <a:endParaRPr lang="en-US" dirty="0"/>
          </a:p>
        </p:txBody>
      </p:sp>
      <p:sp>
        <p:nvSpPr>
          <p:cNvPr id="8" name="Title 1"/>
          <p:cNvSpPr>
            <a:spLocks noGrp="1"/>
          </p:cNvSpPr>
          <p:nvPr>
            <p:ph type="title"/>
          </p:nvPr>
        </p:nvSpPr>
        <p:spPr>
          <a:xfrm>
            <a:off x="457200" y="274638"/>
            <a:ext cx="8229600" cy="1143000"/>
          </a:xfrm>
        </p:spPr>
        <p:txBody>
          <a:bodyPr/>
          <a:lstStyle/>
          <a:p>
            <a:pPr eaLnBrk="1" fontAlgn="auto" hangingPunct="1">
              <a:spcAft>
                <a:spcPts val="0"/>
              </a:spcAft>
              <a:defRPr/>
            </a:pPr>
            <a:r>
              <a:rPr lang="en-US" dirty="0" smtClean="0">
                <a:solidFill>
                  <a:srgbClr val="24B5A1"/>
                </a:solidFill>
                <a:latin typeface="Times New Roman" pitchFamily="18" charset="0"/>
                <a:cs typeface="Times New Roman" pitchFamily="18" charset="0"/>
              </a:rPr>
              <a:t>4.2  </a:t>
            </a:r>
            <a:r>
              <a:rPr lang="en-US" dirty="0" smtClean="0">
                <a:solidFill>
                  <a:srgbClr val="3380E6"/>
                </a:solidFill>
                <a:latin typeface="Times New Roman" pitchFamily="18" charset="0"/>
                <a:cs typeface="Times New Roman" pitchFamily="18" charset="0"/>
              </a:rPr>
              <a:t>Algorithms</a:t>
            </a:r>
          </a:p>
        </p:txBody>
      </p:sp>
      <p:sp>
        <p:nvSpPr>
          <p:cNvPr id="9" name="Text Placeholder 2"/>
          <p:cNvSpPr txBox="1">
            <a:spLocks/>
          </p:cNvSpPr>
          <p:nvPr/>
        </p:nvSpPr>
        <p:spPr>
          <a:xfrm>
            <a:off x="457200" y="1905000"/>
            <a:ext cx="8229600" cy="41021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An </a:t>
            </a:r>
            <a:r>
              <a:rPr kumimoji="0" lang="en-US" sz="2300" b="0" i="0" u="none" strike="noStrike" kern="1200" cap="none" spc="0" normalizeH="0" baseline="0" noProof="0" dirty="0" smtClean="0">
                <a:ln>
                  <a:noFill/>
                </a:ln>
                <a:solidFill>
                  <a:srgbClr val="0000FF"/>
                </a:solidFill>
                <a:effectLst/>
                <a:uLnTx/>
                <a:uFillTx/>
                <a:latin typeface="Times New Roman" pitchFamily="18" charset="0"/>
                <a:ea typeface="+mn-ea"/>
                <a:cs typeface="+mn-cs"/>
              </a:rPr>
              <a:t>algorithm</a:t>
            </a: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is a procedure for solving a problem in terms of</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a:t>
            </a:r>
            <a:r>
              <a:rPr kumimoji="0" lang="en-US" sz="2000" b="0" i="0" u="none" strike="noStrike" kern="1200" cap="none" spc="0" normalizeH="0" baseline="0" noProof="0" dirty="0" smtClean="0">
                <a:ln>
                  <a:noFill/>
                </a:ln>
                <a:solidFill>
                  <a:srgbClr val="0000FF"/>
                </a:solidFill>
                <a:effectLst/>
                <a:uLnTx/>
                <a:uFillTx/>
                <a:latin typeface="Times New Roman" pitchFamily="18" charset="0"/>
                <a:ea typeface="+mn-ea"/>
                <a:cs typeface="+mn-cs"/>
              </a:rPr>
              <a:t>actions</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to execute and</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a:t>
            </a:r>
            <a:r>
              <a:rPr kumimoji="0" lang="en-US" sz="2000" b="0" i="0" u="none" strike="noStrike" kern="1200" cap="none" spc="0" normalizeH="0" baseline="0" noProof="0" dirty="0" smtClean="0">
                <a:ln>
                  <a:noFill/>
                </a:ln>
                <a:solidFill>
                  <a:srgbClr val="0000FF"/>
                </a:solidFill>
                <a:effectLst/>
                <a:uLnTx/>
                <a:uFillTx/>
                <a:latin typeface="Times New Roman" pitchFamily="18" charset="0"/>
                <a:ea typeface="+mn-ea"/>
                <a:cs typeface="+mn-cs"/>
              </a:rPr>
              <a:t>order</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in which these actions execute</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7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An </a:t>
            </a:r>
            <a:r>
              <a:rPr lang="en-US" sz="2300" dirty="0" smtClean="0">
                <a:solidFill>
                  <a:srgbClr val="0000FF"/>
                </a:solidFill>
                <a:latin typeface="Times New Roman" pitchFamily="18" charset="0"/>
              </a:rPr>
              <a:t>ordered</a:t>
            </a: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sequence of </a:t>
            </a:r>
            <a:r>
              <a:rPr lang="en-US" sz="2300" dirty="0" smtClean="0">
                <a:solidFill>
                  <a:srgbClr val="0000FF"/>
                </a:solidFill>
                <a:latin typeface="Times New Roman" pitchFamily="18" charset="0"/>
              </a:rPr>
              <a:t>operations</a:t>
            </a: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for completing</a:t>
            </a:r>
            <a:r>
              <a:rPr kumimoji="0" lang="en-US" sz="2300" b="0" i="0" u="none" strike="noStrike" kern="1200" cap="none" spc="0" normalizeH="0" noProof="0" dirty="0" smtClean="0">
                <a:ln>
                  <a:noFill/>
                </a:ln>
                <a:solidFill>
                  <a:srgbClr val="000000"/>
                </a:solidFill>
                <a:effectLst/>
                <a:uLnTx/>
                <a:uFillTx/>
                <a:latin typeface="Times New Roman" pitchFamily="18" charset="0"/>
                <a:ea typeface="+mn-ea"/>
                <a:cs typeface="+mn-cs"/>
              </a:rPr>
              <a:t> a task</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Specifying the </a:t>
            </a:r>
            <a:r>
              <a:rPr kumimoji="0" lang="en-US" sz="2300" b="1" i="0" u="none" strike="noStrike" kern="1200" cap="none" spc="0" normalizeH="0" baseline="0" noProof="0" dirty="0" smtClean="0">
                <a:ln>
                  <a:noFill/>
                </a:ln>
                <a:solidFill>
                  <a:srgbClr val="000000"/>
                </a:solidFill>
                <a:effectLst/>
                <a:uLnTx/>
                <a:uFillTx/>
                <a:latin typeface="Times New Roman" pitchFamily="18" charset="0"/>
                <a:ea typeface="+mn-ea"/>
                <a:cs typeface="+mn-cs"/>
              </a:rPr>
              <a:t>order</a:t>
            </a: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in which statements (actions) execute in a program is called </a:t>
            </a:r>
            <a:r>
              <a:rPr kumimoji="0" lang="en-US" sz="2300" b="0" i="0" u="none" strike="noStrike" kern="1200" cap="none" spc="0" normalizeH="0" baseline="0" noProof="0" dirty="0" smtClean="0">
                <a:ln>
                  <a:noFill/>
                </a:ln>
                <a:solidFill>
                  <a:srgbClr val="0000FF"/>
                </a:solidFill>
                <a:effectLst/>
                <a:uLnTx/>
                <a:uFillTx/>
                <a:latin typeface="Times New Roman" pitchFamily="18" charset="0"/>
                <a:ea typeface="+mn-ea"/>
                <a:cs typeface="+mn-cs"/>
              </a:rPr>
              <a:t>program control</a:t>
            </a: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a:p>
            <a:pPr marL="342900" lvl="0" indent="-342900">
              <a:lnSpc>
                <a:spcPct val="80000"/>
              </a:lnSpc>
              <a:spcBef>
                <a:spcPct val="20000"/>
              </a:spcBef>
              <a:buFont typeface="Arial" pitchFamily="34" charset="0"/>
              <a:buChar char="•"/>
              <a:defRPr/>
            </a:pPr>
            <a:endParaRPr lang="en-US" sz="800" dirty="0" smtClean="0">
              <a:solidFill>
                <a:srgbClr val="000000"/>
              </a:solidFill>
              <a:latin typeface="Times New Roman" pitchFamily="18" charset="0"/>
            </a:endParaRPr>
          </a:p>
          <a:p>
            <a:pPr marL="342900" lvl="0" indent="-342900">
              <a:lnSpc>
                <a:spcPct val="80000"/>
              </a:lnSpc>
              <a:spcBef>
                <a:spcPct val="20000"/>
              </a:spcBef>
              <a:buFont typeface="Arial" pitchFamily="34" charset="0"/>
              <a:buChar char="•"/>
              <a:defRPr/>
            </a:pPr>
            <a:r>
              <a:rPr lang="en-US" sz="2300" dirty="0" smtClean="0">
                <a:solidFill>
                  <a:srgbClr val="000000"/>
                </a:solidFill>
                <a:latin typeface="Times New Roman" pitchFamily="18" charset="0"/>
              </a:rPr>
              <a:t>A program can be controlled by using the </a:t>
            </a:r>
            <a:r>
              <a:rPr lang="en-US" sz="2300" dirty="0" smtClean="0">
                <a:solidFill>
                  <a:srgbClr val="0000FF"/>
                </a:solidFill>
                <a:latin typeface="Times New Roman" pitchFamily="18" charset="0"/>
              </a:rPr>
              <a:t>control structures </a:t>
            </a:r>
            <a:r>
              <a:rPr lang="en-US" sz="2300" dirty="0" smtClean="0">
                <a:solidFill>
                  <a:srgbClr val="000000"/>
                </a:solidFill>
                <a:latin typeface="Times New Roman" pitchFamily="18" charset="0"/>
              </a:rPr>
              <a:t>provided by the programming languages.</a:t>
            </a:r>
          </a:p>
          <a:p>
            <a:pPr marL="800100" lvl="1" indent="-342900">
              <a:lnSpc>
                <a:spcPct val="80000"/>
              </a:lnSpc>
              <a:spcBef>
                <a:spcPct val="20000"/>
              </a:spcBef>
              <a:buFontTx/>
              <a:buChar char="-"/>
              <a:defRPr/>
            </a:pPr>
            <a:r>
              <a:rPr lang="en-US" sz="2000" dirty="0" smtClean="0">
                <a:solidFill>
                  <a:srgbClr val="000000"/>
                </a:solidFill>
                <a:latin typeface="Times New Roman" pitchFamily="18" charset="0"/>
              </a:rPr>
              <a:t>Common control structures include </a:t>
            </a:r>
            <a:r>
              <a:rPr lang="en-US" sz="2000" dirty="0" smtClean="0">
                <a:solidFill>
                  <a:srgbClr val="0000FF"/>
                </a:solidFill>
                <a:latin typeface="Times New Roman" pitchFamily="18" charset="0"/>
              </a:rPr>
              <a:t>selections</a:t>
            </a:r>
            <a:r>
              <a:rPr lang="en-US" sz="2000" dirty="0" smtClean="0">
                <a:solidFill>
                  <a:srgbClr val="000000"/>
                </a:solidFill>
                <a:latin typeface="Times New Roman" pitchFamily="18" charset="0"/>
              </a:rPr>
              <a:t> and </a:t>
            </a:r>
            <a:r>
              <a:rPr lang="en-US" sz="2000" dirty="0" smtClean="0">
                <a:solidFill>
                  <a:srgbClr val="0000FF"/>
                </a:solidFill>
                <a:latin typeface="Times New Roman" pitchFamily="18" charset="0"/>
              </a:rPr>
              <a:t>iterations.</a:t>
            </a:r>
          </a:p>
          <a:p>
            <a:pPr marL="800100" lvl="1" indent="-342900">
              <a:lnSpc>
                <a:spcPct val="80000"/>
              </a:lnSpc>
              <a:spcBef>
                <a:spcPct val="20000"/>
              </a:spcBef>
              <a:buFontTx/>
              <a:buChar char="-"/>
              <a:defRPr/>
            </a:pPr>
            <a:endParaRPr lang="en-US" sz="2000" dirty="0" smtClean="0">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30</a:t>
            </a:fld>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34274" y="664653"/>
            <a:ext cx="9097851" cy="56911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31</a:t>
            </a:fld>
            <a:endParaRPr lang="en-US" dirty="0"/>
          </a:p>
        </p:txBody>
      </p:sp>
      <p:pic>
        <p:nvPicPr>
          <p:cNvPr id="3" name="Picture 2" descr="Fig_4_9.JPG"/>
          <p:cNvPicPr>
            <a:picLocks noChangeAspect="1"/>
          </p:cNvPicPr>
          <p:nvPr/>
        </p:nvPicPr>
        <p:blipFill>
          <a:blip r:embed="rId2" cstate="print"/>
          <a:stretch>
            <a:fillRect/>
          </a:stretch>
        </p:blipFill>
        <p:spPr>
          <a:xfrm>
            <a:off x="1677389" y="0"/>
            <a:ext cx="5789221" cy="68580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32</a:t>
            </a:fld>
            <a:endParaRPr lang="en-US" dirty="0"/>
          </a:p>
        </p:txBody>
      </p:sp>
      <p:sp>
        <p:nvSpPr>
          <p:cNvPr id="4" name="Text Placeholder 2"/>
          <p:cNvSpPr txBox="1">
            <a:spLocks/>
          </p:cNvSpPr>
          <p:nvPr/>
        </p:nvSpPr>
        <p:spPr>
          <a:xfrm>
            <a:off x="381000" y="1676400"/>
            <a:ext cx="8229600" cy="44196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Integer division yields an integer result.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To perform a floating-point calculation with integers, temporarily treat these values as floating-point numbers for use in the calculation.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a:t>
            </a:r>
            <a:r>
              <a:rPr kumimoji="0" lang="en-US" sz="2300" b="0" i="0" u="none" strike="noStrike" kern="1200" cap="none" spc="0" normalizeH="0" baseline="0" noProof="0" dirty="0" smtClean="0">
                <a:ln>
                  <a:noFill/>
                </a:ln>
                <a:solidFill>
                  <a:srgbClr val="0000FF"/>
                </a:solidFill>
                <a:effectLst/>
                <a:uLnTx/>
                <a:uFillTx/>
                <a:latin typeface="Times New Roman" pitchFamily="18" charset="0"/>
                <a:ea typeface="+mn-ea"/>
                <a:cs typeface="+mn-cs"/>
              </a:rPr>
              <a:t>unary cast operator</a:t>
            </a: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300" b="0" i="0" u="none" strike="noStrike" kern="1200" cap="none" spc="0" normalizeH="0" baseline="0" noProof="0" dirty="0" smtClean="0">
                <a:ln>
                  <a:noFill/>
                </a:ln>
                <a:solidFill>
                  <a:srgbClr val="0000FF"/>
                </a:solidFill>
                <a:effectLst/>
                <a:uLnTx/>
                <a:uFillTx/>
                <a:latin typeface="LucidaSansTypewriter" pitchFamily="49" charset="0"/>
                <a:ea typeface="+mn-ea"/>
                <a:cs typeface="+mn-cs"/>
              </a:rPr>
              <a:t>(double)</a:t>
            </a: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creates a temporary floating-point copy of its operand.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Cast operator performs </a:t>
            </a:r>
            <a:r>
              <a:rPr kumimoji="0" lang="en-US" sz="2300" b="0" i="0" u="none" strike="noStrike" kern="1200" cap="none" spc="0" normalizeH="0" baseline="0" noProof="0" dirty="0" smtClean="0">
                <a:ln>
                  <a:noFill/>
                </a:ln>
                <a:solidFill>
                  <a:srgbClr val="0000FF"/>
                </a:solidFill>
                <a:effectLst/>
                <a:uLnTx/>
                <a:uFillTx/>
                <a:latin typeface="Times New Roman" pitchFamily="18" charset="0"/>
                <a:ea typeface="+mn-ea"/>
                <a:cs typeface="+mn-cs"/>
              </a:rPr>
              <a:t>explicit conversion</a:t>
            </a: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(or </a:t>
            </a:r>
            <a:r>
              <a:rPr kumimoji="0" lang="en-US" sz="2300" b="0" i="0" u="none" strike="noStrike" kern="1200" cap="none" spc="0" normalizeH="0" baseline="0" noProof="0" dirty="0" smtClean="0">
                <a:ln>
                  <a:noFill/>
                </a:ln>
                <a:solidFill>
                  <a:srgbClr val="0000FF"/>
                </a:solidFill>
                <a:effectLst/>
                <a:uLnTx/>
                <a:uFillTx/>
                <a:latin typeface="Times New Roman" pitchFamily="18" charset="0"/>
                <a:ea typeface="+mn-ea"/>
                <a:cs typeface="+mn-cs"/>
              </a:rPr>
              <a:t>type cast</a:t>
            </a: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value stored in the operand is unchanged.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Java evaluates only arithmetic expressions in which the operands’ types are identical.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300" b="0" i="0" u="none" strike="noStrike" kern="1200" cap="none" spc="0" normalizeH="0" baseline="0" noProof="0" dirty="0" smtClean="0">
                <a:ln>
                  <a:noFill/>
                </a:ln>
                <a:solidFill>
                  <a:srgbClr val="0000FF"/>
                </a:solidFill>
                <a:effectLst/>
                <a:uLnTx/>
                <a:uFillTx/>
                <a:latin typeface="Times New Roman" pitchFamily="18" charset="0"/>
                <a:ea typeface="+mn-ea"/>
                <a:cs typeface="+mn-cs"/>
              </a:rPr>
              <a:t>Promotion</a:t>
            </a: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(or </a:t>
            </a:r>
            <a:r>
              <a:rPr kumimoji="0" lang="en-US" sz="2300" b="0" i="0" u="none" strike="noStrike" kern="1200" cap="none" spc="0" normalizeH="0" baseline="0" noProof="0" dirty="0" smtClean="0">
                <a:ln>
                  <a:noFill/>
                </a:ln>
                <a:solidFill>
                  <a:srgbClr val="0000FF"/>
                </a:solidFill>
                <a:effectLst/>
                <a:uLnTx/>
                <a:uFillTx/>
                <a:latin typeface="Times New Roman" pitchFamily="18" charset="0"/>
                <a:ea typeface="+mn-ea"/>
                <a:cs typeface="+mn-cs"/>
              </a:rPr>
              <a:t>implicit conversion</a:t>
            </a: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performed on operands.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In an expression containing values of the types </a:t>
            </a:r>
            <a:r>
              <a:rPr kumimoji="0" lang="en-US" sz="2300" b="0" i="0" u="none" strike="noStrike" kern="1200" cap="none" spc="0" normalizeH="0" baseline="0" noProof="0" dirty="0" smtClean="0">
                <a:ln>
                  <a:noFill/>
                </a:ln>
                <a:solidFill>
                  <a:srgbClr val="000000"/>
                </a:solidFill>
                <a:effectLst/>
                <a:uLnTx/>
                <a:uFillTx/>
                <a:latin typeface="Lucida Console" pitchFamily="49" charset="0"/>
                <a:ea typeface="+mn-ea"/>
                <a:cs typeface="+mn-cs"/>
              </a:rPr>
              <a:t>int</a:t>
            </a: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and </a:t>
            </a:r>
            <a:r>
              <a:rPr kumimoji="0" lang="en-US" sz="2300" b="0" i="0" u="none" strike="noStrike" kern="1200" cap="none" spc="0" normalizeH="0" baseline="0" noProof="0" dirty="0" smtClean="0">
                <a:ln>
                  <a:noFill/>
                </a:ln>
                <a:solidFill>
                  <a:srgbClr val="000000"/>
                </a:solidFill>
                <a:effectLst/>
                <a:uLnTx/>
                <a:uFillTx/>
                <a:latin typeface="Lucida Console" pitchFamily="49" charset="0"/>
                <a:ea typeface="+mn-ea"/>
                <a:cs typeface="+mn-cs"/>
              </a:rPr>
              <a:t>double</a:t>
            </a: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the </a:t>
            </a:r>
            <a:r>
              <a:rPr kumimoji="0" lang="en-US" sz="2300" b="0" i="0" u="none" strike="noStrike" kern="1200" cap="none" spc="0" normalizeH="0" baseline="0" noProof="0" dirty="0" smtClean="0">
                <a:ln>
                  <a:noFill/>
                </a:ln>
                <a:solidFill>
                  <a:srgbClr val="000000"/>
                </a:solidFill>
                <a:effectLst/>
                <a:uLnTx/>
                <a:uFillTx/>
                <a:latin typeface="Lucida Console" pitchFamily="49" charset="0"/>
                <a:ea typeface="+mn-ea"/>
                <a:cs typeface="+mn-cs"/>
              </a:rPr>
              <a:t>int</a:t>
            </a: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values are promoted to </a:t>
            </a:r>
            <a:r>
              <a:rPr kumimoji="0" lang="en-US" sz="2300" b="0" i="0" u="none" strike="noStrike" kern="1200" cap="none" spc="0" normalizeH="0" baseline="0" noProof="0" dirty="0" smtClean="0">
                <a:ln>
                  <a:noFill/>
                </a:ln>
                <a:solidFill>
                  <a:srgbClr val="000000"/>
                </a:solidFill>
                <a:effectLst/>
                <a:uLnTx/>
                <a:uFillTx/>
                <a:latin typeface="Lucida Console" pitchFamily="49" charset="0"/>
                <a:ea typeface="+mn-ea"/>
                <a:cs typeface="+mn-cs"/>
              </a:rPr>
              <a:t>double</a:t>
            </a: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values for use in the expression. </a:t>
            </a:r>
          </a:p>
        </p:txBody>
      </p:sp>
      <p:sp>
        <p:nvSpPr>
          <p:cNvPr id="6" name="Title 1"/>
          <p:cNvSpPr>
            <a:spLocks noGrp="1"/>
          </p:cNvSpPr>
          <p:nvPr>
            <p:ph type="title"/>
          </p:nvPr>
        </p:nvSpPr>
        <p:spPr>
          <a:xfrm>
            <a:off x="457200" y="274638"/>
            <a:ext cx="8229600" cy="1143000"/>
          </a:xfrm>
        </p:spPr>
        <p:txBody>
          <a:bodyPr>
            <a:noAutofit/>
          </a:bodyPr>
          <a:lstStyle/>
          <a:p>
            <a:pPr eaLnBrk="1" fontAlgn="auto" hangingPunct="1">
              <a:spcAft>
                <a:spcPts val="0"/>
              </a:spcAft>
              <a:defRPr/>
            </a:pPr>
            <a:r>
              <a:rPr lang="en-US" sz="3600" dirty="0" smtClean="0">
                <a:solidFill>
                  <a:srgbClr val="3380E6"/>
                </a:solidFill>
                <a:latin typeface="Arial"/>
              </a:rPr>
              <a:t>Type </a:t>
            </a:r>
            <a:r>
              <a:rPr lang="en-US" sz="3600" b="1" dirty="0" smtClean="0">
                <a:solidFill>
                  <a:srgbClr val="3380E6"/>
                </a:solidFill>
                <a:latin typeface="Arial"/>
              </a:rPr>
              <a:t>Casting</a:t>
            </a:r>
            <a:endParaRPr lang="en-US" sz="3600" b="1" dirty="0" smtClean="0">
              <a:solidFill>
                <a:srgbClr val="3380E6"/>
              </a:solidFill>
              <a:latin typeface="Aria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33</a:t>
            </a:fld>
            <a:endParaRPr lang="en-US" dirty="0"/>
          </a:p>
        </p:txBody>
      </p:sp>
      <p:sp>
        <p:nvSpPr>
          <p:cNvPr id="3" name="Title 1"/>
          <p:cNvSpPr>
            <a:spLocks noGrp="1"/>
          </p:cNvSpPr>
          <p:nvPr>
            <p:ph type="title"/>
          </p:nvPr>
        </p:nvSpPr>
        <p:spPr>
          <a:xfrm>
            <a:off x="457200" y="274638"/>
            <a:ext cx="8229600" cy="1143000"/>
          </a:xfrm>
        </p:spPr>
        <p:txBody>
          <a:bodyPr>
            <a:noAutofit/>
          </a:bodyPr>
          <a:lstStyle/>
          <a:p>
            <a:pPr eaLnBrk="1" fontAlgn="auto" hangingPunct="1">
              <a:spcAft>
                <a:spcPts val="0"/>
              </a:spcAft>
              <a:defRPr/>
            </a:pPr>
            <a:r>
              <a:rPr lang="en-US" sz="3600" dirty="0" smtClean="0">
                <a:solidFill>
                  <a:srgbClr val="24B5A1"/>
                </a:solidFill>
                <a:latin typeface="Arial" pitchFamily="34" charset="0"/>
                <a:cs typeface="Arial" pitchFamily="34" charset="0"/>
              </a:rPr>
              <a:t>4.11</a:t>
            </a:r>
            <a:r>
              <a:rPr lang="en-US" sz="3600" dirty="0" smtClean="0">
                <a:solidFill>
                  <a:srgbClr val="24B5A1"/>
                </a:solidFill>
                <a:latin typeface="Goudy Sans Medium"/>
              </a:rPr>
              <a:t>  </a:t>
            </a:r>
            <a:r>
              <a:rPr lang="en-US" sz="3600" dirty="0" smtClean="0">
                <a:solidFill>
                  <a:srgbClr val="3380E6"/>
                </a:solidFill>
                <a:latin typeface="Arial"/>
              </a:rPr>
              <a:t>Compound Assignment Operators</a:t>
            </a:r>
          </a:p>
        </p:txBody>
      </p:sp>
      <p:sp>
        <p:nvSpPr>
          <p:cNvPr id="4" name="Text Placeholder 2"/>
          <p:cNvSpPr txBox="1">
            <a:spLocks/>
          </p:cNvSpPr>
          <p:nvPr/>
        </p:nvSpPr>
        <p:spPr>
          <a:xfrm>
            <a:off x="457200" y="1612900"/>
            <a:ext cx="8229600" cy="47117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300" b="0" i="0" u="none" strike="noStrike" kern="1200" cap="none" spc="0" normalizeH="0" baseline="0" noProof="0" dirty="0" smtClean="0">
                <a:ln>
                  <a:noFill/>
                </a:ln>
                <a:solidFill>
                  <a:srgbClr val="0000FF"/>
                </a:solidFill>
                <a:effectLst/>
                <a:uLnTx/>
                <a:uFillTx/>
                <a:latin typeface="Times New Roman" pitchFamily="18" charset="0"/>
                <a:ea typeface="+mn-ea"/>
                <a:cs typeface="+mn-cs"/>
              </a:rPr>
              <a:t>Compound assignment operators</a:t>
            </a: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abbreviate assignment expressions.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Statements like</a:t>
            </a:r>
            <a:b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br>
            <a:r>
              <a:rPr kumimoji="0" lang="en-US" sz="1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1800" b="0" i="1"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variable = variable  operator  expression;</a:t>
            </a:r>
            <a:r>
              <a:rPr kumimoji="0" lang="en-US" sz="2300" b="0" i="1" u="none" strike="noStrike" kern="1200" cap="none" spc="0" normalizeH="0" baseline="0" noProof="0" dirty="0" smtClean="0">
                <a:ln>
                  <a:noFill/>
                </a:ln>
                <a:solidFill>
                  <a:srgbClr val="000000"/>
                </a:solidFill>
                <a:effectLst/>
                <a:uLnTx/>
                <a:uFillTx/>
                <a:latin typeface="Times New Roman" pitchFamily="18" charset="0"/>
                <a:ea typeface="+mn-ea"/>
                <a:cs typeface="+mn-cs"/>
              </a:rPr>
              <a:t/>
            </a:r>
            <a:br>
              <a:rPr kumimoji="0" lang="en-US" sz="2300" b="0" i="1" u="none" strike="noStrike" kern="1200" cap="none" spc="0" normalizeH="0" baseline="0" noProof="0" dirty="0" smtClean="0">
                <a:ln>
                  <a:noFill/>
                </a:ln>
                <a:solidFill>
                  <a:srgbClr val="000000"/>
                </a:solidFill>
                <a:effectLst/>
                <a:uLnTx/>
                <a:uFillTx/>
                <a:latin typeface="Times New Roman" pitchFamily="18" charset="0"/>
                <a:ea typeface="+mn-ea"/>
                <a:cs typeface="+mn-cs"/>
              </a:rPr>
            </a:b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where operator is one of the binary operators </a:t>
            </a:r>
            <a:r>
              <a:rPr kumimoji="0" lang="en-US" sz="2300" b="0" i="0" u="none" strike="noStrike" kern="1200" cap="none" spc="0" normalizeH="0" baseline="0" noProof="0" dirty="0" smtClean="0">
                <a:ln>
                  <a:noFill/>
                </a:ln>
                <a:solidFill>
                  <a:srgbClr val="000000"/>
                </a:solidFill>
                <a:effectLst/>
                <a:uLnTx/>
                <a:uFillTx/>
                <a:latin typeface="Lucida Console" pitchFamily="49" charset="0"/>
                <a:ea typeface="+mn-ea"/>
                <a:cs typeface="+mn-cs"/>
              </a:rPr>
              <a:t>+</a:t>
            </a: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300" b="0" i="0" u="none" strike="noStrike" kern="1200" cap="none" spc="0" normalizeH="0" baseline="0" noProof="0" dirty="0" smtClean="0">
                <a:ln>
                  <a:noFill/>
                </a:ln>
                <a:solidFill>
                  <a:srgbClr val="000000"/>
                </a:solidFill>
                <a:effectLst/>
                <a:uLnTx/>
                <a:uFillTx/>
                <a:latin typeface="Lucida Console" pitchFamily="49" charset="0"/>
                <a:ea typeface="+mn-ea"/>
                <a:cs typeface="+mn-cs"/>
              </a:rPr>
              <a:t>-</a:t>
            </a: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300" b="0" i="0" u="none" strike="noStrike" kern="1200" cap="none" spc="0" normalizeH="0" baseline="0" noProof="0" dirty="0" smtClean="0">
                <a:ln>
                  <a:noFill/>
                </a:ln>
                <a:solidFill>
                  <a:srgbClr val="000000"/>
                </a:solidFill>
                <a:effectLst/>
                <a:uLnTx/>
                <a:uFillTx/>
                <a:latin typeface="Lucida Console" pitchFamily="49" charset="0"/>
                <a:ea typeface="+mn-ea"/>
                <a:cs typeface="+mn-cs"/>
              </a:rPr>
              <a:t>*</a:t>
            </a: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300" b="0" i="0" u="none" strike="noStrike" kern="1200" cap="none" spc="0" normalizeH="0" baseline="0" noProof="0" dirty="0" smtClean="0">
                <a:ln>
                  <a:noFill/>
                </a:ln>
                <a:solidFill>
                  <a:srgbClr val="000000"/>
                </a:solidFill>
                <a:effectLst/>
                <a:uLnTx/>
                <a:uFillTx/>
                <a:latin typeface="Lucida Console" pitchFamily="49" charset="0"/>
                <a:ea typeface="+mn-ea"/>
                <a:cs typeface="+mn-cs"/>
              </a:rPr>
              <a:t>/</a:t>
            </a: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or </a:t>
            </a:r>
            <a:r>
              <a:rPr kumimoji="0" lang="en-US" sz="2300" b="0" i="0" u="none" strike="noStrike" kern="1200" cap="none" spc="0" normalizeH="0" baseline="0" noProof="0" dirty="0" smtClean="0">
                <a:ln>
                  <a:noFill/>
                </a:ln>
                <a:solidFill>
                  <a:srgbClr val="000000"/>
                </a:solidFill>
                <a:effectLst/>
                <a:uLnTx/>
                <a:uFillTx/>
                <a:latin typeface="Lucida Console" pitchFamily="49" charset="0"/>
                <a:ea typeface="+mn-ea"/>
                <a:cs typeface="+mn-cs"/>
              </a:rPr>
              <a:t>%</a:t>
            </a: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can be written in the form </a:t>
            </a:r>
          </a:p>
          <a:p>
            <a:pPr marL="1143000" marR="0" lvl="2" indent="-228600" algn="l" defTabSz="914400" rtl="0" eaLnBrk="1" fontAlgn="auto" latinLnBrk="0" hangingPunct="1">
              <a:lnSpc>
                <a:spcPct val="80000"/>
              </a:lnSpc>
              <a:spcBef>
                <a:spcPct val="20000"/>
              </a:spcBef>
              <a:spcAft>
                <a:spcPts val="0"/>
              </a:spcAft>
              <a:buClrTx/>
              <a:buSzTx/>
              <a:buFont typeface="Wingdings 2" pitchFamily="18" charset="2"/>
              <a:buNone/>
              <a:tabLst/>
              <a:defRPr/>
            </a:pPr>
            <a:r>
              <a:rPr kumimoji="0" lang="en-US" sz="1800" b="0" i="1"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variable  operator=  expression;</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Example:</a:t>
            </a:r>
          </a:p>
          <a:p>
            <a:pPr marL="1143000" marR="0" lvl="2" indent="-228600" algn="l" defTabSz="914400" rtl="0" eaLnBrk="1" fontAlgn="auto" latinLnBrk="0" hangingPunct="1">
              <a:lnSpc>
                <a:spcPct val="80000"/>
              </a:lnSpc>
              <a:spcBef>
                <a:spcPct val="20000"/>
              </a:spcBef>
              <a:spcAft>
                <a:spcPts val="0"/>
              </a:spcAft>
              <a:buClrTx/>
              <a:buSzTx/>
              <a:buFont typeface="Wingdings 2" pitchFamily="18" charset="2"/>
              <a:buNone/>
              <a:tabLst/>
              <a:defRPr/>
            </a:pPr>
            <a:r>
              <a:rPr kumimoji="0" lang="en-US" sz="1800" b="0" i="0" u="none" strike="noStrike" kern="1200" cap="none" spc="0" normalizeH="0" baseline="0" noProof="0" dirty="0" smtClean="0">
                <a:ln>
                  <a:noFill/>
                </a:ln>
                <a:solidFill>
                  <a:srgbClr val="000000"/>
                </a:solidFill>
                <a:effectLst/>
                <a:uLnTx/>
                <a:uFillTx/>
                <a:latin typeface="Lucida Console" pitchFamily="49" charset="0"/>
                <a:ea typeface="+mn-ea"/>
                <a:cs typeface="+mn-cs"/>
              </a:rPr>
              <a:t>	c = c + </a:t>
            </a:r>
            <a:r>
              <a:rPr kumimoji="0" lang="en-US" sz="1800" b="0" i="0" u="none" strike="noStrike" kern="1200" cap="none" spc="0" normalizeH="0" baseline="0" noProof="0" dirty="0" smtClean="0">
                <a:ln>
                  <a:noFill/>
                </a:ln>
                <a:solidFill>
                  <a:srgbClr val="128AFF"/>
                </a:solidFill>
                <a:effectLst/>
                <a:uLnTx/>
                <a:uFillTx/>
                <a:latin typeface="Lucida Console" pitchFamily="49" charset="0"/>
                <a:ea typeface="+mn-ea"/>
                <a:cs typeface="+mn-cs"/>
              </a:rPr>
              <a:t>3</a:t>
            </a:r>
            <a:r>
              <a:rPr kumimoji="0" lang="en-US" sz="1800" b="0" i="0" u="none" strike="noStrike" kern="1200" cap="none" spc="0" normalizeH="0" baseline="0" noProof="0" dirty="0" smtClean="0">
                <a:ln>
                  <a:noFill/>
                </a:ln>
                <a:solidFill>
                  <a:srgbClr val="000000"/>
                </a:solidFill>
                <a:effectLst/>
                <a:uLnTx/>
                <a:uFillTx/>
                <a:latin typeface="Lucida Console" pitchFamily="49" charset="0"/>
                <a:ea typeface="+mn-ea"/>
                <a:cs typeface="+mn-cs"/>
              </a:rPr>
              <a:t>;</a:t>
            </a:r>
          </a:p>
          <a:p>
            <a:pPr marL="342900" marR="0" lvl="0" indent="-342900" algn="l" defTabSz="914400" rtl="0" eaLnBrk="1" fontAlgn="auto" latinLnBrk="0" hangingPunct="1">
              <a:lnSpc>
                <a:spcPct val="80000"/>
              </a:lnSpc>
              <a:spcBef>
                <a:spcPct val="20000"/>
              </a:spcBef>
              <a:spcAft>
                <a:spcPts val="0"/>
              </a:spcAft>
              <a:buClrTx/>
              <a:buSzTx/>
              <a:buFont typeface="Wingdings 3" pitchFamily="18" charset="2"/>
              <a:buNone/>
              <a:tabLst/>
              <a:defRPr/>
            </a:pP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can be written with the </a:t>
            </a:r>
            <a:r>
              <a:rPr kumimoji="0" lang="en-US" sz="2300" b="0" i="0" u="none" strike="noStrike" kern="1200" cap="none" spc="0" normalizeH="0" baseline="0" noProof="0" dirty="0" smtClean="0">
                <a:ln>
                  <a:noFill/>
                </a:ln>
                <a:solidFill>
                  <a:srgbClr val="0000FF"/>
                </a:solidFill>
                <a:effectLst/>
                <a:uLnTx/>
                <a:uFillTx/>
                <a:latin typeface="Times New Roman" pitchFamily="18" charset="0"/>
                <a:ea typeface="+mn-ea"/>
                <a:cs typeface="+mn-cs"/>
              </a:rPr>
              <a:t>addition compound assignment operator</a:t>
            </a: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300" b="0" i="0" u="none" strike="noStrike" kern="1200" cap="none" spc="0" normalizeH="0" baseline="0" noProof="0" dirty="0" smtClean="0">
                <a:ln>
                  <a:noFill/>
                </a:ln>
                <a:solidFill>
                  <a:srgbClr val="0000FF"/>
                </a:solidFill>
                <a:effectLst/>
                <a:uLnTx/>
                <a:uFillTx/>
                <a:latin typeface="LucidaSansTypewriter" pitchFamily="49" charset="0"/>
                <a:ea typeface="+mn-ea"/>
                <a:cs typeface="+mn-cs"/>
              </a:rPr>
              <a:t>+=</a:t>
            </a: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as</a:t>
            </a:r>
          </a:p>
          <a:p>
            <a:pPr marL="1143000" marR="0" lvl="2" indent="-228600" algn="l" defTabSz="914400" rtl="0" eaLnBrk="1" fontAlgn="auto" latinLnBrk="0" hangingPunct="1">
              <a:lnSpc>
                <a:spcPct val="80000"/>
              </a:lnSpc>
              <a:spcBef>
                <a:spcPct val="20000"/>
              </a:spcBef>
              <a:spcAft>
                <a:spcPts val="0"/>
              </a:spcAft>
              <a:buClrTx/>
              <a:buSzTx/>
              <a:buFont typeface="Wingdings 2" pitchFamily="18" charset="2"/>
              <a:buNone/>
              <a:tabLst/>
              <a:defRPr/>
            </a:pPr>
            <a:r>
              <a:rPr kumimoji="0" lang="en-US" sz="1800" b="0" i="0" u="none" strike="noStrike" kern="1200" cap="none" spc="0" normalizeH="0" baseline="0" noProof="0" dirty="0" smtClean="0">
                <a:ln>
                  <a:noFill/>
                </a:ln>
                <a:solidFill>
                  <a:srgbClr val="000000"/>
                </a:solidFill>
                <a:effectLst/>
                <a:uLnTx/>
                <a:uFillTx/>
                <a:latin typeface="Lucida Console" pitchFamily="49" charset="0"/>
                <a:ea typeface="+mn-ea"/>
                <a:cs typeface="+mn-cs"/>
              </a:rPr>
              <a:t>	c += </a:t>
            </a:r>
            <a:r>
              <a:rPr kumimoji="0" lang="en-US" sz="1800" b="0" i="0" u="none" strike="noStrike" kern="1200" cap="none" spc="0" normalizeH="0" baseline="0" noProof="0" dirty="0" smtClean="0">
                <a:ln>
                  <a:noFill/>
                </a:ln>
                <a:solidFill>
                  <a:srgbClr val="128AFF"/>
                </a:solidFill>
                <a:effectLst/>
                <a:uLnTx/>
                <a:uFillTx/>
                <a:latin typeface="Lucida Console" pitchFamily="49" charset="0"/>
                <a:ea typeface="+mn-ea"/>
                <a:cs typeface="+mn-cs"/>
              </a:rPr>
              <a:t>3</a:t>
            </a:r>
            <a:r>
              <a:rPr kumimoji="0" lang="en-US" sz="1800" b="0" i="0" u="none" strike="noStrike" kern="1200" cap="none" spc="0" normalizeH="0" baseline="0" noProof="0" dirty="0" smtClean="0">
                <a:ln>
                  <a:noFill/>
                </a:ln>
                <a:solidFill>
                  <a:srgbClr val="000000"/>
                </a:solidFill>
                <a:effectLst/>
                <a:uLnTx/>
                <a:uFillTx/>
                <a:latin typeface="Lucida Console" pitchFamily="49" charset="0"/>
                <a:ea typeface="+mn-ea"/>
                <a:cs typeface="+mn-cs"/>
              </a:rPr>
              <a:t>;</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a:t>
            </a:r>
            <a:r>
              <a:rPr kumimoji="0" lang="en-US" sz="2300" b="0" i="0" u="none" strike="noStrike" kern="1200" cap="none" spc="0" normalizeH="0" baseline="0" noProof="0" dirty="0" smtClean="0">
                <a:ln>
                  <a:noFill/>
                </a:ln>
                <a:solidFill>
                  <a:srgbClr val="0070C0"/>
                </a:solidFill>
                <a:effectLst/>
                <a:uLnTx/>
                <a:uFillTx/>
                <a:latin typeface="Lucida Console" pitchFamily="49" charset="0"/>
                <a:ea typeface="+mn-ea"/>
                <a:cs typeface="+mn-cs"/>
              </a:rPr>
              <a:t>+=</a:t>
            </a:r>
            <a:r>
              <a:rPr kumimoji="0" lang="en-US" sz="2300" b="0" i="0" u="none" strike="noStrike" kern="1200" cap="none" spc="0" normalizeH="0" baseline="0" noProof="0" dirty="0" smtClean="0">
                <a:ln>
                  <a:noFill/>
                </a:ln>
                <a:solidFill>
                  <a:srgbClr val="0070C0"/>
                </a:solidFill>
                <a:effectLst/>
                <a:uLnTx/>
                <a:uFillTx/>
                <a:latin typeface="Times New Roman" pitchFamily="18" charset="0"/>
                <a:ea typeface="+mn-ea"/>
                <a:cs typeface="+mn-cs"/>
              </a:rPr>
              <a:t> </a:t>
            </a: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operator adds the value of the expression on its right to the value of the variable on its left and stores the result in the variable on the left of the operator.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34</a:t>
            </a:fld>
            <a:endParaRPr lang="en-US" dirty="0"/>
          </a:p>
        </p:txBody>
      </p:sp>
      <p:sp>
        <p:nvSpPr>
          <p:cNvPr id="3" name="Title 1"/>
          <p:cNvSpPr>
            <a:spLocks noGrp="1"/>
          </p:cNvSpPr>
          <p:nvPr>
            <p:ph type="title"/>
          </p:nvPr>
        </p:nvSpPr>
        <p:spPr>
          <a:xfrm>
            <a:off x="457200" y="274638"/>
            <a:ext cx="8229600" cy="715962"/>
          </a:xfrm>
        </p:spPr>
        <p:txBody>
          <a:bodyPr>
            <a:noAutofit/>
          </a:bodyPr>
          <a:lstStyle/>
          <a:p>
            <a:pPr eaLnBrk="1" fontAlgn="auto" hangingPunct="1">
              <a:spcAft>
                <a:spcPts val="0"/>
              </a:spcAft>
              <a:defRPr/>
            </a:pPr>
            <a:r>
              <a:rPr lang="en-US" sz="3200" dirty="0" smtClean="0">
                <a:solidFill>
                  <a:srgbClr val="24B5A1"/>
                </a:solidFill>
                <a:latin typeface="Arial" pitchFamily="34" charset="0"/>
                <a:cs typeface="Arial" pitchFamily="34" charset="0"/>
              </a:rPr>
              <a:t>4.12</a:t>
            </a:r>
            <a:r>
              <a:rPr lang="en-US" sz="3200" dirty="0" smtClean="0">
                <a:solidFill>
                  <a:srgbClr val="24B5A1"/>
                </a:solidFill>
                <a:latin typeface="Goudy Sans Medium"/>
              </a:rPr>
              <a:t>  </a:t>
            </a:r>
            <a:r>
              <a:rPr lang="en-US" sz="3200" dirty="0" smtClean="0">
                <a:solidFill>
                  <a:srgbClr val="3380E6"/>
                </a:solidFill>
                <a:latin typeface="Arial"/>
              </a:rPr>
              <a:t>Increment and Decrement Operators</a:t>
            </a:r>
          </a:p>
        </p:txBody>
      </p:sp>
      <p:sp>
        <p:nvSpPr>
          <p:cNvPr id="4" name="Text Placeholder 2"/>
          <p:cNvSpPr txBox="1">
            <a:spLocks/>
          </p:cNvSpPr>
          <p:nvPr/>
        </p:nvSpPr>
        <p:spPr>
          <a:xfrm>
            <a:off x="457200" y="1066800"/>
            <a:ext cx="8229600" cy="56388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Unary </a:t>
            </a:r>
            <a:r>
              <a:rPr kumimoji="0" lang="en-US" sz="2000" b="0" i="0" u="none" strike="noStrike" kern="1200" cap="none" spc="0" normalizeH="0" baseline="0" noProof="0" dirty="0" smtClean="0">
                <a:ln>
                  <a:noFill/>
                </a:ln>
                <a:solidFill>
                  <a:srgbClr val="0000FF"/>
                </a:solidFill>
                <a:effectLst/>
                <a:uLnTx/>
                <a:uFillTx/>
                <a:latin typeface="Times New Roman" pitchFamily="18" charset="0"/>
                <a:ea typeface="+mn-ea"/>
                <a:cs typeface="+mn-cs"/>
              </a:rPr>
              <a:t>increment operator</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000" b="0" i="0" u="none" strike="noStrike" kern="1200" cap="none" spc="0" normalizeH="0" baseline="0" noProof="0" dirty="0" smtClean="0">
                <a:ln>
                  <a:noFill/>
                </a:ln>
                <a:solidFill>
                  <a:srgbClr val="0000FF"/>
                </a:solidFill>
                <a:effectLst/>
                <a:uLnTx/>
                <a:uFillTx/>
                <a:latin typeface="LucidaSansTypewriter" pitchFamily="49" charset="0"/>
                <a:ea typeface="+mn-ea"/>
                <a:cs typeface="+mn-cs"/>
              </a:rPr>
              <a:t>++</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adds one to its operand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Unary </a:t>
            </a:r>
            <a:r>
              <a:rPr kumimoji="0" lang="en-US" sz="2000" b="0" i="0" u="none" strike="noStrike" kern="1200" cap="none" spc="0" normalizeH="0" baseline="0" noProof="0" dirty="0" smtClean="0">
                <a:ln>
                  <a:noFill/>
                </a:ln>
                <a:solidFill>
                  <a:srgbClr val="0000FF"/>
                </a:solidFill>
                <a:effectLst/>
                <a:uLnTx/>
                <a:uFillTx/>
                <a:latin typeface="Times New Roman" pitchFamily="18" charset="0"/>
                <a:ea typeface="+mn-ea"/>
                <a:cs typeface="+mn-cs"/>
              </a:rPr>
              <a:t>decrement operator</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000" b="0" i="0" u="none" strike="noStrike" kern="1200" cap="none" spc="0" normalizeH="0" baseline="0" noProof="0" dirty="0" smtClean="0">
                <a:ln>
                  <a:noFill/>
                </a:ln>
                <a:solidFill>
                  <a:srgbClr val="0000FF"/>
                </a:solidFill>
                <a:effectLst/>
                <a:uLnTx/>
                <a:uFillTx/>
                <a:latin typeface="LucidaSansTypewriter" pitchFamily="49" charset="0"/>
                <a:ea typeface="+mn-ea"/>
                <a:cs typeface="+mn-cs"/>
              </a:rPr>
              <a:t>--</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subtracts one from its operand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An increment or decrement operator that is prefixed to (placed before) a variable is referred to as the </a:t>
            </a:r>
            <a:r>
              <a:rPr kumimoji="0" lang="en-US" sz="2000" b="0" i="0" u="none" strike="noStrike" kern="1200" cap="none" spc="0" normalizeH="0" baseline="0" noProof="0" dirty="0" smtClean="0">
                <a:ln>
                  <a:noFill/>
                </a:ln>
                <a:solidFill>
                  <a:srgbClr val="0000FF"/>
                </a:solidFill>
                <a:effectLst/>
                <a:uLnTx/>
                <a:uFillTx/>
                <a:latin typeface="Times New Roman" pitchFamily="18" charset="0"/>
                <a:ea typeface="+mn-ea"/>
                <a:cs typeface="+mn-cs"/>
              </a:rPr>
              <a:t>prefix increment</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or </a:t>
            </a:r>
            <a:r>
              <a:rPr kumimoji="0" lang="en-US" sz="2000" b="0" i="0" u="none" strike="noStrike" kern="1200" cap="none" spc="0" normalizeH="0" baseline="0" noProof="0" dirty="0" smtClean="0">
                <a:ln>
                  <a:noFill/>
                </a:ln>
                <a:solidFill>
                  <a:srgbClr val="0000FF"/>
                </a:solidFill>
                <a:effectLst/>
                <a:uLnTx/>
                <a:uFillTx/>
                <a:latin typeface="Times New Roman" pitchFamily="18" charset="0"/>
                <a:ea typeface="+mn-ea"/>
                <a:cs typeface="+mn-cs"/>
              </a:rPr>
              <a:t>prefix decrement operator</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respectively. </a:t>
            </a:r>
          </a:p>
          <a:p>
            <a:pPr lvl="1">
              <a:lnSpc>
                <a:spcPct val="90000"/>
              </a:lnSpc>
              <a:buFontTx/>
              <a:buChar char="-"/>
            </a:pPr>
            <a:r>
              <a:rPr lang="en-US" sz="2000" dirty="0" smtClean="0">
                <a:solidFill>
                  <a:srgbClr val="000000"/>
                </a:solidFill>
                <a:latin typeface="Times New Roman" pitchFamily="18" charset="0"/>
              </a:rPr>
              <a:t> Using </a:t>
            </a:r>
            <a:r>
              <a:rPr lang="en-US" sz="2000" dirty="0" smtClean="0">
                <a:solidFill>
                  <a:srgbClr val="000000"/>
                </a:solidFill>
                <a:latin typeface="Times New Roman" pitchFamily="18" charset="0"/>
              </a:rPr>
              <a:t>the prefix increment (or decrement) operator to add (or subtract) 1 from a variable is known as </a:t>
            </a:r>
            <a:r>
              <a:rPr lang="en-US" sz="2000" dirty="0" smtClean="0">
                <a:solidFill>
                  <a:srgbClr val="0000FF"/>
                </a:solidFill>
                <a:latin typeface="Times New Roman" pitchFamily="18" charset="0"/>
              </a:rPr>
              <a:t>preincrementing</a:t>
            </a:r>
            <a:r>
              <a:rPr lang="en-US" sz="2000" dirty="0" smtClean="0">
                <a:solidFill>
                  <a:srgbClr val="000000"/>
                </a:solidFill>
                <a:latin typeface="Times New Roman" pitchFamily="18" charset="0"/>
              </a:rPr>
              <a:t> (or </a:t>
            </a:r>
            <a:r>
              <a:rPr lang="en-US" sz="2000" dirty="0" smtClean="0">
                <a:solidFill>
                  <a:srgbClr val="0000FF"/>
                </a:solidFill>
                <a:latin typeface="Times New Roman" pitchFamily="18" charset="0"/>
              </a:rPr>
              <a:t>predecrementing</a:t>
            </a:r>
            <a:r>
              <a:rPr lang="en-US" sz="2000" dirty="0" smtClean="0">
                <a:solidFill>
                  <a:srgbClr val="000000"/>
                </a:solidFill>
                <a:latin typeface="Times New Roman" pitchFamily="18" charset="0"/>
              </a:rPr>
              <a:t>) the variable. </a:t>
            </a:r>
            <a:endParaRPr lang="en-US" sz="2000" dirty="0" smtClean="0">
              <a:solidFill>
                <a:srgbClr val="000000"/>
              </a:solidFill>
              <a:latin typeface="Times New Roman" pitchFamily="18" charset="0"/>
            </a:endParaRPr>
          </a:p>
          <a:p>
            <a:pPr lvl="1">
              <a:lnSpc>
                <a:spcPct val="90000"/>
              </a:lnSpc>
              <a:buFontTx/>
              <a:buChar char="-"/>
            </a:pPr>
            <a:r>
              <a:rPr lang="en-US" sz="2000" dirty="0" smtClean="0">
                <a:solidFill>
                  <a:srgbClr val="000000"/>
                </a:solidFill>
                <a:latin typeface="Times New Roman" pitchFamily="18" charset="0"/>
              </a:rPr>
              <a:t> Preincrementing </a:t>
            </a:r>
            <a:r>
              <a:rPr lang="en-US" sz="2000" dirty="0" smtClean="0">
                <a:solidFill>
                  <a:srgbClr val="000000"/>
                </a:solidFill>
                <a:latin typeface="Times New Roman" pitchFamily="18" charset="0"/>
              </a:rPr>
              <a:t>(or predecrementing) a variable causes the variable to be incremented (decremented) by 1; then the new value is used in the expression in which it appears. </a:t>
            </a:r>
            <a:endPar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An increment or decrement operator that is postfixed to (placed after) a variable is referred to as the </a:t>
            </a:r>
            <a:r>
              <a:rPr kumimoji="0" lang="en-US" sz="2000" b="0" i="0" u="none" strike="noStrike" kern="1200" cap="none" spc="0" normalizeH="0" baseline="0" noProof="0" dirty="0" smtClean="0">
                <a:ln>
                  <a:noFill/>
                </a:ln>
                <a:solidFill>
                  <a:srgbClr val="0000FF"/>
                </a:solidFill>
                <a:effectLst/>
                <a:uLnTx/>
                <a:uFillTx/>
                <a:latin typeface="Times New Roman" pitchFamily="18" charset="0"/>
                <a:ea typeface="+mn-ea"/>
                <a:cs typeface="+mn-cs"/>
              </a:rPr>
              <a:t>postfix increment</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or </a:t>
            </a:r>
            <a:r>
              <a:rPr kumimoji="0" lang="en-US" sz="2000" b="0" i="0" u="none" strike="noStrike" kern="1200" cap="none" spc="0" normalizeH="0" baseline="0" noProof="0" dirty="0" smtClean="0">
                <a:ln>
                  <a:noFill/>
                </a:ln>
                <a:solidFill>
                  <a:srgbClr val="0000FF"/>
                </a:solidFill>
                <a:effectLst/>
                <a:uLnTx/>
                <a:uFillTx/>
                <a:latin typeface="Times New Roman" pitchFamily="18" charset="0"/>
                <a:ea typeface="+mn-ea"/>
                <a:cs typeface="+mn-cs"/>
              </a:rPr>
              <a:t>postfix decrement operator</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respectively.</a:t>
            </a:r>
          </a:p>
          <a:p>
            <a:pPr lvl="1">
              <a:lnSpc>
                <a:spcPct val="90000"/>
              </a:lnSpc>
              <a:buFontTx/>
              <a:buChar char="-"/>
            </a:pPr>
            <a:r>
              <a:rPr lang="en-US" sz="2000" dirty="0" smtClean="0">
                <a:solidFill>
                  <a:srgbClr val="000000"/>
                </a:solidFill>
                <a:latin typeface="Times New Roman" pitchFamily="18" charset="0"/>
              </a:rPr>
              <a:t> Using </a:t>
            </a:r>
            <a:r>
              <a:rPr lang="en-US" sz="2000" dirty="0" smtClean="0">
                <a:solidFill>
                  <a:srgbClr val="000000"/>
                </a:solidFill>
                <a:latin typeface="Times New Roman" pitchFamily="18" charset="0"/>
              </a:rPr>
              <a:t>the postfix increment (or decrement) operator to add (or subtract) 1 from a variable is known as </a:t>
            </a:r>
            <a:r>
              <a:rPr lang="en-US" sz="2000" dirty="0" smtClean="0">
                <a:solidFill>
                  <a:srgbClr val="0000FF"/>
                </a:solidFill>
                <a:latin typeface="Times New Roman" pitchFamily="18" charset="0"/>
              </a:rPr>
              <a:t>postincrementing</a:t>
            </a:r>
            <a:r>
              <a:rPr lang="en-US" sz="2000" dirty="0" smtClean="0">
                <a:solidFill>
                  <a:srgbClr val="000000"/>
                </a:solidFill>
                <a:latin typeface="Times New Roman" pitchFamily="18" charset="0"/>
              </a:rPr>
              <a:t> (or </a:t>
            </a:r>
            <a:r>
              <a:rPr lang="en-US" sz="2000" dirty="0" smtClean="0">
                <a:solidFill>
                  <a:srgbClr val="0000FF"/>
                </a:solidFill>
                <a:latin typeface="Times New Roman" pitchFamily="18" charset="0"/>
              </a:rPr>
              <a:t>postdecrementing</a:t>
            </a:r>
            <a:r>
              <a:rPr lang="en-US" sz="2000" dirty="0" smtClean="0">
                <a:solidFill>
                  <a:srgbClr val="000000"/>
                </a:solidFill>
                <a:latin typeface="Times New Roman" pitchFamily="18" charset="0"/>
              </a:rPr>
              <a:t>) the variable. </a:t>
            </a:r>
            <a:endParaRPr lang="en-US" sz="2000" dirty="0" smtClean="0">
              <a:solidFill>
                <a:srgbClr val="000000"/>
              </a:solidFill>
              <a:latin typeface="Times New Roman" pitchFamily="18" charset="0"/>
            </a:endParaRPr>
          </a:p>
          <a:p>
            <a:pPr lvl="1">
              <a:lnSpc>
                <a:spcPct val="90000"/>
              </a:lnSpc>
              <a:buFontTx/>
              <a:buChar char="-"/>
            </a:pPr>
            <a:r>
              <a:rPr lang="en-US" sz="2000" dirty="0" smtClean="0">
                <a:solidFill>
                  <a:srgbClr val="000000"/>
                </a:solidFill>
                <a:latin typeface="Times New Roman" pitchFamily="18" charset="0"/>
              </a:rPr>
              <a:t> This </a:t>
            </a:r>
            <a:r>
              <a:rPr lang="en-US" sz="2000" dirty="0" smtClean="0">
                <a:solidFill>
                  <a:srgbClr val="000000"/>
                </a:solidFill>
                <a:latin typeface="Times New Roman" pitchFamily="18" charset="0"/>
              </a:rPr>
              <a:t>causes the current value of the variable to be used in the expression in which it appears; then the variable’s value is incremented (decremented) by 1.</a:t>
            </a:r>
            <a:endPar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35</a:t>
            </a:fld>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51835" y="1066800"/>
            <a:ext cx="9043675"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36</a:t>
            </a:fld>
            <a:endParaRPr lang="en-US" dirty="0"/>
          </a:p>
        </p:txBody>
      </p:sp>
      <p:pic>
        <p:nvPicPr>
          <p:cNvPr id="9218" name="Picture 2"/>
          <p:cNvPicPr>
            <a:picLocks noChangeAspect="1" noChangeArrowheads="1"/>
          </p:cNvPicPr>
          <p:nvPr/>
        </p:nvPicPr>
        <p:blipFill>
          <a:blip r:embed="rId2" cstate="print"/>
          <a:srcRect/>
          <a:stretch>
            <a:fillRect/>
          </a:stretch>
        </p:blipFill>
        <p:spPr bwMode="auto">
          <a:xfrm>
            <a:off x="914400" y="1147763"/>
            <a:ext cx="6219825" cy="5537725"/>
          </a:xfrm>
          <a:prstGeom prst="rect">
            <a:avLst/>
          </a:prstGeom>
          <a:noFill/>
          <a:ln w="9525">
            <a:noFill/>
            <a:miter lim="800000"/>
            <a:headEnd/>
            <a:tailEnd/>
          </a:ln>
        </p:spPr>
      </p:pic>
      <p:sp>
        <p:nvSpPr>
          <p:cNvPr id="4" name="Text Placeholder 2"/>
          <p:cNvSpPr txBox="1">
            <a:spLocks/>
          </p:cNvSpPr>
          <p:nvPr/>
        </p:nvSpPr>
        <p:spPr>
          <a:xfrm>
            <a:off x="457200" y="381000"/>
            <a:ext cx="8458200" cy="6858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90000"/>
              </a:lnSpc>
              <a:spcBef>
                <a:spcPct val="20000"/>
              </a:spcBef>
              <a:spcAft>
                <a:spcPts val="0"/>
              </a:spcAft>
              <a:buClrTx/>
              <a:buSzTx/>
              <a:tabLst/>
              <a:defRPr/>
            </a:pPr>
            <a:r>
              <a:rPr kumimoji="0" lang="en-US" sz="3600" b="1"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Program Tracing</a:t>
            </a:r>
            <a:endParaRPr lang="en-US" sz="3600" dirty="0" smtClean="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37</a:t>
            </a:fld>
            <a:endParaRPr lang="en-US" dirty="0"/>
          </a:p>
        </p:txBody>
      </p:sp>
      <p:sp>
        <p:nvSpPr>
          <p:cNvPr id="4" name="Text Placeholder 2"/>
          <p:cNvSpPr txBox="1">
            <a:spLocks/>
          </p:cNvSpPr>
          <p:nvPr/>
        </p:nvSpPr>
        <p:spPr>
          <a:xfrm>
            <a:off x="457200" y="381000"/>
            <a:ext cx="8458200" cy="6858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90000"/>
              </a:lnSpc>
              <a:spcBef>
                <a:spcPct val="20000"/>
              </a:spcBef>
              <a:spcAft>
                <a:spcPts val="0"/>
              </a:spcAft>
              <a:buClrTx/>
              <a:buSzTx/>
              <a:tabLst/>
              <a:defRPr/>
            </a:pPr>
            <a:r>
              <a:rPr kumimoji="0" lang="en-US" sz="3600" b="1"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Program Tracing</a:t>
            </a:r>
            <a:endParaRPr lang="en-US" sz="3600" dirty="0" smtClean="0">
              <a:solidFill>
                <a:srgbClr val="000000"/>
              </a:solidFill>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2" cstate="print"/>
          <a:srcRect/>
          <a:stretch>
            <a:fillRect/>
          </a:stretch>
        </p:blipFill>
        <p:spPr bwMode="auto">
          <a:xfrm>
            <a:off x="184711" y="1600200"/>
            <a:ext cx="8723713"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38</a:t>
            </a:fld>
            <a:endParaRPr lang="en-US" dirty="0"/>
          </a:p>
        </p:txBody>
      </p:sp>
      <p:sp>
        <p:nvSpPr>
          <p:cNvPr id="3" name="Text Placeholder 2"/>
          <p:cNvSpPr txBox="1">
            <a:spLocks/>
          </p:cNvSpPr>
          <p:nvPr/>
        </p:nvSpPr>
        <p:spPr>
          <a:xfrm>
            <a:off x="381000" y="990600"/>
            <a:ext cx="8458200" cy="4953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500" b="1"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More Exercises: </a:t>
            </a:r>
          </a:p>
          <a:p>
            <a:pPr marL="800100" lvl="1" indent="-342900">
              <a:lnSpc>
                <a:spcPct val="90000"/>
              </a:lnSpc>
              <a:spcBef>
                <a:spcPct val="20000"/>
              </a:spcBef>
            </a:pPr>
            <a:r>
              <a:rPr kumimoji="0" lang="en-US" sz="25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Write down an </a:t>
            </a:r>
            <a:r>
              <a:rPr kumimoji="0" lang="en-US" sz="2500" b="0" i="0" u="none" strike="noStrike" kern="1200" cap="none" spc="0" normalizeH="0" baseline="0" noProof="0" dirty="0" smtClean="0">
                <a:ln>
                  <a:noFill/>
                </a:ln>
                <a:solidFill>
                  <a:srgbClr val="0070C0"/>
                </a:solidFill>
                <a:effectLst/>
                <a:uLnTx/>
                <a:uFillTx/>
                <a:latin typeface="Times New Roman" pitchFamily="18" charset="0"/>
                <a:cs typeface="Times New Roman" pitchFamily="18" charset="0"/>
              </a:rPr>
              <a:t>algorithm</a:t>
            </a:r>
            <a:r>
              <a:rPr kumimoji="0" lang="en-US" sz="25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(as</a:t>
            </a:r>
            <a:r>
              <a:rPr kumimoji="0" lang="en-US" sz="2500" b="0" i="0" u="none" strike="noStrike" kern="1200" cap="none" spc="0" normalizeH="0" noProof="0" dirty="0" smtClean="0">
                <a:ln>
                  <a:noFill/>
                </a:ln>
                <a:solidFill>
                  <a:srgbClr val="000000"/>
                </a:solidFill>
                <a:effectLst/>
                <a:uLnTx/>
                <a:uFillTx/>
                <a:latin typeface="Times New Roman" pitchFamily="18" charset="0"/>
                <a:cs typeface="Times New Roman" pitchFamily="18" charset="0"/>
              </a:rPr>
              <a:t> </a:t>
            </a:r>
            <a:r>
              <a:rPr kumimoji="0" lang="en-US" sz="2500" b="0" i="0" u="none" strike="noStrike" kern="1200" cap="none" spc="0" normalizeH="0" noProof="0" dirty="0" smtClean="0">
                <a:ln>
                  <a:noFill/>
                </a:ln>
                <a:solidFill>
                  <a:srgbClr val="0070C0"/>
                </a:solidFill>
                <a:effectLst/>
                <a:uLnTx/>
                <a:uFillTx/>
                <a:latin typeface="Times New Roman" pitchFamily="18" charset="0"/>
                <a:cs typeface="Times New Roman" pitchFamily="18" charset="0"/>
              </a:rPr>
              <a:t>pseudocode</a:t>
            </a:r>
            <a:r>
              <a:rPr kumimoji="0" lang="en-US" sz="2500" b="0" i="0" u="none" strike="noStrike" kern="1200" cap="none" spc="0" normalizeH="0" noProof="0" dirty="0" smtClean="0">
                <a:ln>
                  <a:noFill/>
                </a:ln>
                <a:solidFill>
                  <a:srgbClr val="000000"/>
                </a:solidFill>
                <a:effectLst/>
                <a:uLnTx/>
                <a:uFillTx/>
                <a:latin typeface="Times New Roman" pitchFamily="18" charset="0"/>
                <a:cs typeface="Times New Roman" pitchFamily="18" charset="0"/>
              </a:rPr>
              <a:t>) to show your solution for each of the following problems.</a:t>
            </a:r>
          </a:p>
          <a:p>
            <a:pPr marL="800100" lvl="1" indent="-342900">
              <a:lnSpc>
                <a:spcPct val="90000"/>
              </a:lnSpc>
              <a:spcBef>
                <a:spcPct val="20000"/>
              </a:spcBef>
            </a:pPr>
            <a:endParaRPr kumimoji="0" lang="en-US" sz="25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endParaRPr>
          </a:p>
          <a:p>
            <a:pPr marL="914400" lvl="1" indent="-457200">
              <a:lnSpc>
                <a:spcPct val="90000"/>
              </a:lnSpc>
              <a:spcBef>
                <a:spcPct val="20000"/>
              </a:spcBef>
              <a:buFont typeface="+mj-lt"/>
              <a:buAutoNum type="alphaLcParenR"/>
            </a:pPr>
            <a:r>
              <a:rPr lang="en-US" sz="2400" dirty="0" smtClean="0">
                <a:solidFill>
                  <a:srgbClr val="000000"/>
                </a:solidFill>
                <a:latin typeface="Times New Roman" pitchFamily="18" charset="0"/>
                <a:cs typeface="Times New Roman" pitchFamily="18" charset="0"/>
              </a:rPr>
              <a:t>Given three input numbers, print the numbers from the maximum to the minimum.</a:t>
            </a:r>
          </a:p>
          <a:p>
            <a:pPr marL="914400" lvl="1" indent="-457200">
              <a:lnSpc>
                <a:spcPct val="90000"/>
              </a:lnSpc>
              <a:spcBef>
                <a:spcPct val="20000"/>
              </a:spcBef>
              <a:buFont typeface="+mj-lt"/>
              <a:buAutoNum type="alphaLcParenR"/>
            </a:pPr>
            <a:endParaRPr lang="en-US" sz="2400" dirty="0" smtClean="0">
              <a:solidFill>
                <a:srgbClr val="000000"/>
              </a:solidFill>
              <a:latin typeface="Times New Roman" pitchFamily="18" charset="0"/>
              <a:cs typeface="Times New Roman" pitchFamily="18" charset="0"/>
            </a:endParaRPr>
          </a:p>
          <a:p>
            <a:pPr marL="914400" lvl="1" indent="-457200">
              <a:lnSpc>
                <a:spcPct val="90000"/>
              </a:lnSpc>
              <a:spcBef>
                <a:spcPct val="20000"/>
              </a:spcBef>
              <a:buFont typeface="+mj-lt"/>
              <a:buAutoNum type="alphaLcParenR"/>
            </a:pPr>
            <a:r>
              <a:rPr lang="en-US" sz="2400" dirty="0" smtClean="0">
                <a:solidFill>
                  <a:srgbClr val="000000"/>
                </a:solidFill>
                <a:latin typeface="Times New Roman" pitchFamily="18" charset="0"/>
                <a:cs typeface="Times New Roman" pitchFamily="18" charset="0"/>
              </a:rPr>
              <a:t>Given the input of indefinite numbers of real numbers, print out the maximum, the minimum, and the average of all the numbers.</a:t>
            </a:r>
          </a:p>
          <a:p>
            <a:pPr marL="914400" lvl="1" indent="-457200">
              <a:lnSpc>
                <a:spcPct val="90000"/>
              </a:lnSpc>
              <a:spcBef>
                <a:spcPct val="20000"/>
              </a:spcBef>
              <a:buFont typeface="+mj-lt"/>
              <a:buAutoNum type="alphaLcParenR"/>
            </a:pPr>
            <a:endParaRPr lang="en-US" sz="2400" dirty="0" smtClean="0">
              <a:solidFill>
                <a:srgbClr val="000000"/>
              </a:solidFill>
              <a:latin typeface="Times New Roman" pitchFamily="18" charset="0"/>
              <a:cs typeface="Times New Roman" pitchFamily="18" charset="0"/>
            </a:endParaRPr>
          </a:p>
          <a:p>
            <a:pPr marL="914400" lvl="1" indent="-457200">
              <a:lnSpc>
                <a:spcPct val="90000"/>
              </a:lnSpc>
              <a:spcBef>
                <a:spcPct val="20000"/>
              </a:spcBef>
              <a:buFont typeface="+mj-lt"/>
              <a:buAutoNum type="alphaLcParenR"/>
            </a:pPr>
            <a:r>
              <a:rPr lang="en-US" sz="2400" dirty="0" smtClean="0">
                <a:solidFill>
                  <a:srgbClr val="000000"/>
                </a:solidFill>
                <a:latin typeface="Times New Roman" pitchFamily="18" charset="0"/>
                <a:cs typeface="Times New Roman" pitchFamily="18" charset="0"/>
              </a:rPr>
              <a:t>Exercises 4.8, 4.9, 4.15</a:t>
            </a:r>
          </a:p>
          <a:p>
            <a:pPr marL="914400" lvl="1" indent="-457200">
              <a:lnSpc>
                <a:spcPct val="90000"/>
              </a:lnSpc>
              <a:spcBef>
                <a:spcPct val="20000"/>
              </a:spcBef>
              <a:buFont typeface="+mj-lt"/>
              <a:buAutoNum type="alphaLcParenR"/>
            </a:pPr>
            <a:endParaRPr lang="en-US" sz="2400" dirty="0" smtClean="0">
              <a:solidFill>
                <a:srgbClr val="000000"/>
              </a:solidFill>
              <a:latin typeface="Times New Roman" pitchFamily="18" charset="0"/>
              <a:cs typeface="Times New Roman" pitchFamily="18" charset="0"/>
            </a:endParaRPr>
          </a:p>
          <a:p>
            <a:pPr marL="914400" lvl="1" indent="-457200">
              <a:lnSpc>
                <a:spcPct val="90000"/>
              </a:lnSpc>
              <a:spcBef>
                <a:spcPct val="20000"/>
              </a:spcBef>
              <a:buFont typeface="+mj-lt"/>
              <a:buAutoNum type="alphaLcParenR"/>
            </a:pPr>
            <a:endParaRPr lang="en-US" sz="2400" dirty="0" smtClean="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39</a:t>
            </a:fld>
            <a:endParaRPr lang="en-US" dirty="0"/>
          </a:p>
        </p:txBody>
      </p:sp>
      <p:sp>
        <p:nvSpPr>
          <p:cNvPr id="3" name="Text Placeholder 2"/>
          <p:cNvSpPr txBox="1">
            <a:spLocks/>
          </p:cNvSpPr>
          <p:nvPr/>
        </p:nvSpPr>
        <p:spPr>
          <a:xfrm>
            <a:off x="381000" y="990600"/>
            <a:ext cx="8458200" cy="4953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500" b="1"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More Exercises: </a:t>
            </a:r>
          </a:p>
          <a:p>
            <a:pPr marL="914400" lvl="1" indent="-457200">
              <a:lnSpc>
                <a:spcPct val="90000"/>
              </a:lnSpc>
              <a:spcBef>
                <a:spcPct val="20000"/>
              </a:spcBef>
              <a:buFont typeface="+mj-lt"/>
              <a:buAutoNum type="alphaLcParenR"/>
            </a:pPr>
            <a:r>
              <a:rPr kumimoji="0" lang="en-US" sz="25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Convert the following pseudocode into a flowchart.</a:t>
            </a:r>
          </a:p>
          <a:p>
            <a:pPr marL="1371600" lvl="2" indent="-457200">
              <a:lnSpc>
                <a:spcPct val="90000"/>
              </a:lnSpc>
              <a:spcBef>
                <a:spcPct val="20000"/>
              </a:spcBef>
              <a:buFont typeface="+mj-lt"/>
              <a:buAutoNum type="arabicPeriod"/>
            </a:pPr>
            <a:r>
              <a:rPr lang="en-US" sz="2000" dirty="0" smtClean="0">
                <a:solidFill>
                  <a:srgbClr val="000000"/>
                </a:solidFill>
                <a:cs typeface="Times New Roman" pitchFamily="18" charset="0"/>
              </a:rPr>
              <a:t>Let </a:t>
            </a:r>
            <a:r>
              <a:rPr lang="en-US" sz="2000" dirty="0" smtClean="0">
                <a:solidFill>
                  <a:srgbClr val="000000"/>
                </a:solidFill>
                <a:cs typeface="Times New Roman" pitchFamily="18" charset="0"/>
              </a:rPr>
              <a:t>number = 100</a:t>
            </a:r>
          </a:p>
          <a:p>
            <a:pPr marL="1371600" lvl="2" indent="-457200">
              <a:lnSpc>
                <a:spcPct val="90000"/>
              </a:lnSpc>
              <a:spcBef>
                <a:spcPct val="20000"/>
              </a:spcBef>
              <a:buFont typeface="+mj-lt"/>
              <a:buAutoNum type="arabicPeriod"/>
            </a:pPr>
            <a:r>
              <a:rPr lang="en-US" sz="2000" dirty="0" smtClean="0">
                <a:solidFill>
                  <a:srgbClr val="000000"/>
                </a:solidFill>
                <a:cs typeface="Times New Roman" pitchFamily="18" charset="0"/>
              </a:rPr>
              <a:t>Let sum = 0</a:t>
            </a:r>
          </a:p>
          <a:p>
            <a:pPr marL="1371600" lvl="2" indent="-457200">
              <a:lnSpc>
                <a:spcPct val="90000"/>
              </a:lnSpc>
              <a:spcBef>
                <a:spcPct val="20000"/>
              </a:spcBef>
              <a:buFont typeface="+mj-lt"/>
              <a:buAutoNum type="arabicPeriod"/>
            </a:pPr>
            <a:r>
              <a:rPr lang="en-US" sz="2000" dirty="0" smtClean="0">
                <a:solidFill>
                  <a:srgbClr val="000000"/>
                </a:solidFill>
                <a:cs typeface="Times New Roman" pitchFamily="18" charset="0"/>
              </a:rPr>
              <a:t>while number &gt;= 10 </a:t>
            </a:r>
          </a:p>
          <a:p>
            <a:pPr marL="2286000" lvl="4" indent="-457200">
              <a:lnSpc>
                <a:spcPct val="90000"/>
              </a:lnSpc>
              <a:spcBef>
                <a:spcPct val="20000"/>
              </a:spcBef>
            </a:pPr>
            <a:r>
              <a:rPr lang="en-US" sz="2000" dirty="0" smtClean="0">
                <a:solidFill>
                  <a:srgbClr val="000000"/>
                </a:solidFill>
                <a:cs typeface="Times New Roman" pitchFamily="18" charset="0"/>
              </a:rPr>
              <a:t>sum = sum + number</a:t>
            </a:r>
          </a:p>
          <a:p>
            <a:pPr marL="2286000" lvl="4" indent="-457200">
              <a:lnSpc>
                <a:spcPct val="90000"/>
              </a:lnSpc>
              <a:spcBef>
                <a:spcPct val="20000"/>
              </a:spcBef>
            </a:pPr>
            <a:r>
              <a:rPr lang="en-US" sz="2000" dirty="0" smtClean="0">
                <a:solidFill>
                  <a:srgbClr val="000000"/>
                </a:solidFill>
                <a:cs typeface="Times New Roman" pitchFamily="18" charset="0"/>
              </a:rPr>
              <a:t>number = number / 2</a:t>
            </a:r>
          </a:p>
          <a:p>
            <a:pPr marL="2286000" lvl="4" indent="-457200">
              <a:lnSpc>
                <a:spcPct val="90000"/>
              </a:lnSpc>
              <a:spcBef>
                <a:spcPct val="20000"/>
              </a:spcBef>
            </a:pPr>
            <a:r>
              <a:rPr lang="en-US" sz="2000" dirty="0" smtClean="0">
                <a:solidFill>
                  <a:srgbClr val="000000"/>
                </a:solidFill>
                <a:cs typeface="Times New Roman" pitchFamily="18" charset="0"/>
              </a:rPr>
              <a:t>Print number</a:t>
            </a:r>
          </a:p>
          <a:p>
            <a:pPr marL="1371600" lvl="2" indent="-457200">
              <a:lnSpc>
                <a:spcPct val="90000"/>
              </a:lnSpc>
              <a:spcBef>
                <a:spcPct val="20000"/>
              </a:spcBef>
              <a:buFont typeface="+mj-lt"/>
              <a:buAutoNum type="arabicPeriod"/>
            </a:pPr>
            <a:r>
              <a:rPr lang="en-US" sz="2000" dirty="0" smtClean="0">
                <a:solidFill>
                  <a:srgbClr val="000000"/>
                </a:solidFill>
                <a:cs typeface="Times New Roman" pitchFamily="18" charset="0"/>
              </a:rPr>
              <a:t>Print number, sum</a:t>
            </a:r>
            <a:endParaRPr kumimoji="0" lang="en-US" sz="25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endParaRPr>
          </a:p>
          <a:p>
            <a:pPr marL="800100" lvl="1" indent="-342900">
              <a:lnSpc>
                <a:spcPct val="90000"/>
              </a:lnSpc>
              <a:spcBef>
                <a:spcPct val="20000"/>
              </a:spcBef>
            </a:pPr>
            <a:endParaRPr lang="en-US" sz="2000" dirty="0" smtClean="0">
              <a:solidFill>
                <a:srgbClr val="000000"/>
              </a:solidFill>
              <a:cs typeface="Times New Roman" pitchFamily="18" charset="0"/>
            </a:endParaRPr>
          </a:p>
          <a:p>
            <a:pPr marL="914400" lvl="1" indent="-457200">
              <a:lnSpc>
                <a:spcPct val="90000"/>
              </a:lnSpc>
              <a:spcBef>
                <a:spcPct val="20000"/>
              </a:spcBef>
              <a:buFont typeface="+mj-lt"/>
              <a:buAutoNum type="alphaLcParenR" startAt="2"/>
            </a:pPr>
            <a:r>
              <a:rPr lang="en-US" sz="2500" dirty="0" smtClean="0">
                <a:solidFill>
                  <a:srgbClr val="000000"/>
                </a:solidFill>
                <a:latin typeface="Times New Roman" pitchFamily="18" charset="0"/>
                <a:cs typeface="Times New Roman" pitchFamily="18" charset="0"/>
              </a:rPr>
              <a:t>What’s the printed output of the above algorithm?</a:t>
            </a:r>
            <a:endParaRPr lang="en-US" sz="2500" dirty="0" smtClean="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4</a:t>
            </a:fld>
            <a:endParaRPr lang="en-US" dirty="0"/>
          </a:p>
        </p:txBody>
      </p:sp>
      <p:sp>
        <p:nvSpPr>
          <p:cNvPr id="3" name="Title 1"/>
          <p:cNvSpPr>
            <a:spLocks noGrp="1"/>
          </p:cNvSpPr>
          <p:nvPr>
            <p:ph type="title"/>
          </p:nvPr>
        </p:nvSpPr>
        <p:spPr>
          <a:xfrm>
            <a:off x="457200" y="274638"/>
            <a:ext cx="7772400" cy="1096962"/>
          </a:xfrm>
        </p:spPr>
        <p:txBody>
          <a:bodyPr/>
          <a:lstStyle/>
          <a:p>
            <a:pPr eaLnBrk="1" fontAlgn="auto" hangingPunct="1">
              <a:spcAft>
                <a:spcPts val="0"/>
              </a:spcAft>
              <a:defRPr/>
            </a:pPr>
            <a:r>
              <a:rPr lang="en-US" dirty="0" smtClean="0">
                <a:solidFill>
                  <a:srgbClr val="24B5A1"/>
                </a:solidFill>
                <a:latin typeface="Times New Roman" pitchFamily="18" charset="0"/>
                <a:cs typeface="Times New Roman" pitchFamily="18" charset="0"/>
              </a:rPr>
              <a:t>4.3  </a:t>
            </a:r>
            <a:r>
              <a:rPr lang="en-US" dirty="0" smtClean="0">
                <a:solidFill>
                  <a:srgbClr val="3380E6"/>
                </a:solidFill>
                <a:latin typeface="Times New Roman" pitchFamily="18" charset="0"/>
                <a:cs typeface="Times New Roman" pitchFamily="18" charset="0"/>
              </a:rPr>
              <a:t>Pseudocode</a:t>
            </a:r>
          </a:p>
        </p:txBody>
      </p:sp>
      <p:sp>
        <p:nvSpPr>
          <p:cNvPr id="4" name="Text Placeholder 2"/>
          <p:cNvSpPr txBox="1">
            <a:spLocks/>
          </p:cNvSpPr>
          <p:nvPr/>
        </p:nvSpPr>
        <p:spPr>
          <a:xfrm>
            <a:off x="457200" y="1828800"/>
            <a:ext cx="8229600" cy="41783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FF"/>
                </a:solidFill>
                <a:effectLst/>
                <a:uLnTx/>
                <a:uFillTx/>
                <a:latin typeface="Times New Roman" pitchFamily="18" charset="0"/>
                <a:ea typeface="+mn-ea"/>
                <a:cs typeface="+mn-cs"/>
              </a:rPr>
              <a:t>Pseudocode</a:t>
            </a: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is an informal language that helps you develop algorithms without having to worry about the strict details of Java language syntax. </a:t>
            </a:r>
          </a:p>
          <a:p>
            <a:pPr marL="342900" indent="-342900">
              <a:lnSpc>
                <a:spcPct val="80000"/>
              </a:lnSpc>
              <a:spcBef>
                <a:spcPct val="20000"/>
              </a:spcBef>
              <a:buFont typeface="Arial" pitchFamily="34" charset="0"/>
              <a:buChar char="•"/>
            </a:pPr>
            <a:endParaRPr lang="en-US" sz="800" dirty="0" smtClean="0">
              <a:solidFill>
                <a:srgbClr val="000000"/>
              </a:solidFill>
              <a:latin typeface="Times New Roman" pitchFamily="18" charset="0"/>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Particularly useful for developing algorithms that will be converted to structured portions of Java programs. </a:t>
            </a:r>
          </a:p>
          <a:p>
            <a:pPr marL="342900" indent="-342900">
              <a:lnSpc>
                <a:spcPct val="80000"/>
              </a:lnSpc>
              <a:spcBef>
                <a:spcPct val="20000"/>
              </a:spcBef>
              <a:buFont typeface="Arial" pitchFamily="34" charset="0"/>
              <a:buChar char="•"/>
            </a:pPr>
            <a:endParaRPr lang="en-US" sz="800" dirty="0" smtClean="0">
              <a:solidFill>
                <a:srgbClr val="000000"/>
              </a:solidFill>
              <a:latin typeface="Times New Roman" pitchFamily="18" charset="0"/>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Helps you “think out” a program before attempting to write it in a programming language, such as Java. </a:t>
            </a:r>
          </a:p>
          <a:p>
            <a:pPr marL="342900" indent="-342900">
              <a:lnSpc>
                <a:spcPct val="80000"/>
              </a:lnSpc>
              <a:spcBef>
                <a:spcPct val="20000"/>
              </a:spcBef>
              <a:buFont typeface="Arial" pitchFamily="34" charset="0"/>
              <a:buChar char="•"/>
            </a:pPr>
            <a:endParaRPr lang="en-US" sz="800" dirty="0" smtClean="0">
              <a:solidFill>
                <a:srgbClr val="000000"/>
              </a:solidFill>
              <a:latin typeface="Times New Roman" pitchFamily="18" charset="0"/>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Carefully prepared pseudocode can easily be converted to a corresponding Java program. </a:t>
            </a:r>
          </a:p>
          <a:p>
            <a:pPr marL="342900" indent="-342900">
              <a:lnSpc>
                <a:spcPct val="80000"/>
              </a:lnSpc>
              <a:spcBef>
                <a:spcPct val="20000"/>
              </a:spcBef>
              <a:buFont typeface="Arial" pitchFamily="34" charset="0"/>
              <a:buChar char="•"/>
            </a:pPr>
            <a:endParaRPr lang="en-US" sz="800" dirty="0" smtClean="0">
              <a:solidFill>
                <a:srgbClr val="000000"/>
              </a:solidFill>
              <a:latin typeface="Times New Roman" pitchFamily="18" charset="0"/>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lang="en-US" sz="2100" dirty="0" smtClean="0">
                <a:solidFill>
                  <a:srgbClr val="000000"/>
                </a:solidFill>
                <a:latin typeface="Times New Roman" pitchFamily="18" charset="0"/>
              </a:rPr>
              <a:t>Try to represent the ‘major’ operations</a:t>
            </a:r>
            <a:endPar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e.g., input, output or calculations.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5</a:t>
            </a:fld>
            <a:endParaRPr lang="en-US" dirty="0"/>
          </a:p>
        </p:txBody>
      </p:sp>
      <p:sp>
        <p:nvSpPr>
          <p:cNvPr id="3" name="Text Placeholder 2"/>
          <p:cNvSpPr txBox="1">
            <a:spLocks/>
          </p:cNvSpPr>
          <p:nvPr/>
        </p:nvSpPr>
        <p:spPr>
          <a:xfrm>
            <a:off x="457200" y="685800"/>
            <a:ext cx="8229600" cy="2209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3600" b="0" i="0" u="none" strike="noStrike" kern="1200" cap="none" spc="0" normalizeH="0" baseline="0" noProof="0" dirty="0" smtClean="0">
                <a:ln>
                  <a:noFill/>
                </a:ln>
                <a:solidFill>
                  <a:srgbClr val="0000FF"/>
                </a:solidFill>
                <a:effectLst/>
                <a:uLnTx/>
                <a:uFillTx/>
                <a:latin typeface="Times New Roman" pitchFamily="18" charset="0"/>
                <a:ea typeface="+mn-ea"/>
                <a:cs typeface="+mn-cs"/>
              </a:rPr>
              <a:t>Example Pseudocode</a:t>
            </a:r>
          </a:p>
          <a:p>
            <a:pPr marL="800100" lvl="1" indent="-342900">
              <a:lnSpc>
                <a:spcPct val="80000"/>
              </a:lnSpc>
              <a:spcBef>
                <a:spcPct val="20000"/>
              </a:spcBef>
              <a:buFontTx/>
              <a:buChar char="-"/>
            </a:pPr>
            <a:r>
              <a:rPr lang="en-US" sz="2000" b="1" dirty="0" smtClean="0">
                <a:solidFill>
                  <a:srgbClr val="000000"/>
                </a:solidFill>
                <a:latin typeface="Times New Roman" pitchFamily="18" charset="0"/>
              </a:rPr>
              <a:t>Goal: </a:t>
            </a:r>
            <a:r>
              <a:rPr lang="en-US" sz="2000" dirty="0" smtClean="0">
                <a:solidFill>
                  <a:srgbClr val="000000"/>
                </a:solidFill>
                <a:latin typeface="Times New Roman" pitchFamily="18" charset="0"/>
              </a:rPr>
              <a:t>Write down the pseudocode of an algorithm that takes a natural number, N, and prints the sum of  1+2+…+N.</a:t>
            </a:r>
          </a:p>
          <a:p>
            <a:pPr marL="800100" lvl="1" indent="-342900">
              <a:lnSpc>
                <a:spcPct val="80000"/>
              </a:lnSpc>
              <a:spcBef>
                <a:spcPct val="20000"/>
              </a:spcBef>
              <a:buFontTx/>
              <a:buChar char="-"/>
            </a:pPr>
            <a:endParaRPr lang="en-US" sz="600" dirty="0" smtClean="0">
              <a:solidFill>
                <a:srgbClr val="000000"/>
              </a:solidFill>
              <a:latin typeface="Times New Roman" pitchFamily="18" charset="0"/>
            </a:endParaRPr>
          </a:p>
          <a:p>
            <a:pPr marL="800100" lvl="1" indent="-342900">
              <a:lnSpc>
                <a:spcPct val="80000"/>
              </a:lnSpc>
              <a:spcBef>
                <a:spcPct val="20000"/>
              </a:spcBef>
              <a:buFontTx/>
              <a:buChar char="-"/>
            </a:pPr>
            <a:r>
              <a:rPr lang="en-US" sz="2000" b="1" dirty="0" smtClean="0">
                <a:solidFill>
                  <a:srgbClr val="000000"/>
                </a:solidFill>
                <a:latin typeface="Times New Roman" pitchFamily="18" charset="0"/>
              </a:rPr>
              <a:t>Questions:</a:t>
            </a:r>
            <a:r>
              <a:rPr lang="en-US" sz="2000" dirty="0" smtClean="0">
                <a:solidFill>
                  <a:srgbClr val="000000"/>
                </a:solidFill>
                <a:latin typeface="Times New Roman" pitchFamily="18" charset="0"/>
              </a:rPr>
              <a:t> </a:t>
            </a:r>
          </a:p>
          <a:p>
            <a:pPr marL="1257300" lvl="2" indent="-342900">
              <a:lnSpc>
                <a:spcPct val="80000"/>
              </a:lnSpc>
              <a:spcBef>
                <a:spcPct val="20000"/>
              </a:spcBef>
            </a:pPr>
            <a:r>
              <a:rPr lang="en-US" sz="2000" dirty="0" smtClean="0">
                <a:solidFill>
                  <a:srgbClr val="000000"/>
                </a:solidFill>
                <a:latin typeface="Times New Roman" pitchFamily="18" charset="0"/>
              </a:rPr>
              <a:t>Would both algorithm accomplish the given task? </a:t>
            </a:r>
          </a:p>
          <a:p>
            <a:pPr marL="1257300" lvl="2" indent="-342900">
              <a:lnSpc>
                <a:spcPct val="80000"/>
              </a:lnSpc>
              <a:spcBef>
                <a:spcPct val="20000"/>
              </a:spcBef>
            </a:pPr>
            <a:r>
              <a:rPr lang="en-US" sz="2000" dirty="0" smtClean="0">
                <a:solidFill>
                  <a:srgbClr val="000000"/>
                </a:solidFill>
                <a:latin typeface="Times New Roman" pitchFamily="18" charset="0"/>
              </a:rPr>
              <a:t>Is one better than the other?</a:t>
            </a:r>
          </a:p>
          <a:p>
            <a:pPr marL="800100" lvl="1" indent="-342900">
              <a:lnSpc>
                <a:spcPct val="80000"/>
              </a:lnSpc>
              <a:spcBef>
                <a:spcPct val="20000"/>
              </a:spcBef>
              <a:buFontTx/>
              <a:buChar char="-"/>
            </a:pPr>
            <a:endPar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graphicFrame>
        <p:nvGraphicFramePr>
          <p:cNvPr id="4" name="Table 3"/>
          <p:cNvGraphicFramePr>
            <a:graphicFrameLocks noGrp="1"/>
          </p:cNvGraphicFramePr>
          <p:nvPr/>
        </p:nvGraphicFramePr>
        <p:xfrm>
          <a:off x="685800" y="2971800"/>
          <a:ext cx="7696200" cy="3505200"/>
        </p:xfrm>
        <a:graphic>
          <a:graphicData uri="http://schemas.openxmlformats.org/drawingml/2006/table">
            <a:tbl>
              <a:tblPr firstRow="1" bandRow="1">
                <a:tableStyleId>{5C22544A-7EE6-4342-B048-85BDC9FD1C3A}</a:tableStyleId>
              </a:tblPr>
              <a:tblGrid>
                <a:gridCol w="3848100"/>
                <a:gridCol w="3848100"/>
              </a:tblGrid>
              <a:tr h="37084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000000"/>
                          </a:solidFill>
                          <a:latin typeface="Times New Roman" pitchFamily="18" charset="0"/>
                        </a:rPr>
                        <a:t>Algorithhm-1</a:t>
                      </a:r>
                    </a:p>
                  </a:txBody>
                  <a:tcPr>
                    <a:solidFill>
                      <a:schemeClr val="bg1">
                        <a:lumMod val="85000"/>
                      </a:schemeClr>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000000"/>
                          </a:solidFill>
                          <a:latin typeface="Times New Roman" pitchFamily="18" charset="0"/>
                        </a:rPr>
                        <a:t>Algorithhm-2</a:t>
                      </a:r>
                    </a:p>
                  </a:txBody>
                  <a:tcPr>
                    <a:solidFill>
                      <a:schemeClr val="bg1">
                        <a:lumMod val="85000"/>
                      </a:schemeClr>
                    </a:solidFill>
                  </a:tcPr>
                </a:tc>
              </a:tr>
              <a:tr h="370840">
                <a:tc>
                  <a:txBody>
                    <a:bodyPr/>
                    <a:lstStyle/>
                    <a:p>
                      <a:pPr marL="800100" lvl="1" indent="-342900">
                        <a:lnSpc>
                          <a:spcPct val="80000"/>
                        </a:lnSpc>
                        <a:spcBef>
                          <a:spcPct val="20000"/>
                        </a:spcBef>
                        <a:buFontTx/>
                        <a:buChar char="-"/>
                      </a:pPr>
                      <a:endParaRPr lang="en-US" sz="2000" b="1" dirty="0" smtClean="0">
                        <a:solidFill>
                          <a:srgbClr val="000000"/>
                        </a:solidFill>
                        <a:latin typeface="Times New Roman" pitchFamily="18" charset="0"/>
                      </a:endParaRPr>
                    </a:p>
                    <a:p>
                      <a:pPr marL="914400" lvl="1" indent="-457200">
                        <a:lnSpc>
                          <a:spcPct val="80000"/>
                        </a:lnSpc>
                        <a:spcBef>
                          <a:spcPct val="20000"/>
                        </a:spcBef>
                        <a:buFont typeface="+mj-lt"/>
                        <a:buAutoNum type="arabicPeriod"/>
                      </a:pPr>
                      <a:r>
                        <a:rPr kumimoji="0" lang="en-US" sz="2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Get</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N</a:t>
                      </a:r>
                    </a:p>
                    <a:p>
                      <a:pPr marL="914400" lvl="1" indent="-457200">
                        <a:lnSpc>
                          <a:spcPct val="80000"/>
                        </a:lnSpc>
                        <a:spcBef>
                          <a:spcPct val="20000"/>
                        </a:spcBef>
                        <a:buFont typeface="+mj-lt"/>
                        <a:buAutoNum type="arabicPeriod"/>
                      </a:pPr>
                      <a:r>
                        <a:rPr lang="en-US" sz="2000" b="1" noProof="0" dirty="0" smtClean="0">
                          <a:solidFill>
                            <a:srgbClr val="000000"/>
                          </a:solidFill>
                          <a:latin typeface="Times New Roman" pitchFamily="18" charset="0"/>
                        </a:rPr>
                        <a:t>Let</a:t>
                      </a:r>
                      <a:r>
                        <a:rPr lang="en-US" sz="2000" b="0" noProof="0" dirty="0" smtClean="0">
                          <a:solidFill>
                            <a:srgbClr val="000000"/>
                          </a:solidFill>
                          <a:latin typeface="Times New Roman" pitchFamily="18" charset="0"/>
                        </a:rPr>
                        <a:t> Sum </a:t>
                      </a:r>
                      <a:r>
                        <a:rPr lang="en-US" sz="2000" b="1" noProof="0" dirty="0" smtClean="0">
                          <a:solidFill>
                            <a:srgbClr val="000000"/>
                          </a:solidFill>
                          <a:latin typeface="Times New Roman" pitchFamily="18" charset="0"/>
                        </a:rPr>
                        <a:t>=</a:t>
                      </a:r>
                      <a:r>
                        <a:rPr lang="en-US" sz="2000" b="0" noProof="0" dirty="0" smtClean="0">
                          <a:solidFill>
                            <a:srgbClr val="000000"/>
                          </a:solidFill>
                          <a:latin typeface="Times New Roman" pitchFamily="18" charset="0"/>
                        </a:rPr>
                        <a:t> 0</a:t>
                      </a:r>
                    </a:p>
                    <a:p>
                      <a:pPr marL="914400" lvl="1" indent="-457200">
                        <a:lnSpc>
                          <a:spcPct val="80000"/>
                        </a:lnSpc>
                        <a:spcBef>
                          <a:spcPct val="20000"/>
                        </a:spcBef>
                        <a:buFont typeface="+mj-lt"/>
                        <a:buAutoNum type="arabicPeriod"/>
                      </a:pPr>
                      <a:r>
                        <a:rPr lang="en-US" sz="2000" b="0" dirty="0" smtClean="0">
                          <a:solidFill>
                            <a:srgbClr val="000000"/>
                          </a:solidFill>
                          <a:latin typeface="Times New Roman" pitchFamily="18" charset="0"/>
                        </a:rPr>
                        <a:t>i </a:t>
                      </a:r>
                      <a:r>
                        <a:rPr lang="en-US" sz="2000" b="1" dirty="0" smtClean="0">
                          <a:solidFill>
                            <a:srgbClr val="000000"/>
                          </a:solidFill>
                          <a:latin typeface="Times New Roman" pitchFamily="18" charset="0"/>
                        </a:rPr>
                        <a:t>=</a:t>
                      </a:r>
                      <a:r>
                        <a:rPr lang="en-US" sz="2000" b="0" dirty="0" smtClean="0">
                          <a:solidFill>
                            <a:srgbClr val="000000"/>
                          </a:solidFill>
                          <a:latin typeface="Times New Roman" pitchFamily="18" charset="0"/>
                        </a:rPr>
                        <a:t> 1</a:t>
                      </a:r>
                      <a:endParaRPr lang="en-US" sz="2000" b="0" noProof="0" dirty="0" smtClean="0">
                        <a:solidFill>
                          <a:srgbClr val="000000"/>
                        </a:solidFill>
                        <a:latin typeface="Times New Roman" pitchFamily="18" charset="0"/>
                      </a:endParaRPr>
                    </a:p>
                    <a:p>
                      <a:pPr marL="914400" lvl="1" indent="-457200">
                        <a:lnSpc>
                          <a:spcPct val="80000"/>
                        </a:lnSpc>
                        <a:spcBef>
                          <a:spcPct val="20000"/>
                        </a:spcBef>
                        <a:buFont typeface="+mj-lt"/>
                        <a:buAutoNum type="arabicPeriod"/>
                      </a:pPr>
                      <a:r>
                        <a:rPr kumimoji="0" lang="en-US" sz="2000" b="1" i="0" u="none" strike="noStrike" kern="1200" cap="none" spc="0" normalizeH="0" baseline="0" dirty="0" smtClean="0">
                          <a:ln>
                            <a:noFill/>
                          </a:ln>
                          <a:solidFill>
                            <a:srgbClr val="000000"/>
                          </a:solidFill>
                          <a:effectLst/>
                          <a:uLnTx/>
                          <a:uFillTx/>
                          <a:latin typeface="Times New Roman" pitchFamily="18" charset="0"/>
                          <a:ea typeface="+mn-ea"/>
                          <a:cs typeface="+mn-cs"/>
                        </a:rPr>
                        <a:t>While</a:t>
                      </a:r>
                      <a:r>
                        <a:rPr kumimoji="0" lang="en-US" sz="2000" b="0" i="0" u="none" strike="noStrike" kern="1200" cap="none" spc="0" normalizeH="0" dirty="0" smtClean="0">
                          <a:ln>
                            <a:noFill/>
                          </a:ln>
                          <a:solidFill>
                            <a:srgbClr val="000000"/>
                          </a:solidFill>
                          <a:effectLst/>
                          <a:uLnTx/>
                          <a:uFillTx/>
                          <a:latin typeface="Times New Roman" pitchFamily="18" charset="0"/>
                          <a:ea typeface="+mn-ea"/>
                          <a:cs typeface="+mn-cs"/>
                        </a:rPr>
                        <a:t> i </a:t>
                      </a:r>
                      <a:r>
                        <a:rPr kumimoji="0" lang="en-US" sz="2000" b="1" i="0" u="none" strike="noStrike" kern="1200" cap="none" spc="0" normalizeH="0" dirty="0" smtClean="0">
                          <a:ln>
                            <a:noFill/>
                          </a:ln>
                          <a:solidFill>
                            <a:srgbClr val="000000"/>
                          </a:solidFill>
                          <a:effectLst/>
                          <a:uLnTx/>
                          <a:uFillTx/>
                          <a:latin typeface="Times New Roman" pitchFamily="18" charset="0"/>
                          <a:ea typeface="+mn-ea"/>
                          <a:cs typeface="+mn-cs"/>
                        </a:rPr>
                        <a:t>&lt;=</a:t>
                      </a:r>
                      <a:r>
                        <a:rPr kumimoji="0" lang="en-US" sz="2000" b="0" i="0" u="none" strike="noStrike" kern="1200" cap="none" spc="0" normalizeH="0" dirty="0" smtClean="0">
                          <a:ln>
                            <a:noFill/>
                          </a:ln>
                          <a:solidFill>
                            <a:srgbClr val="000000"/>
                          </a:solidFill>
                          <a:effectLst/>
                          <a:uLnTx/>
                          <a:uFillTx/>
                          <a:latin typeface="Times New Roman" pitchFamily="18" charset="0"/>
                          <a:ea typeface="+mn-ea"/>
                          <a:cs typeface="+mn-cs"/>
                        </a:rPr>
                        <a:t> N</a:t>
                      </a:r>
                    </a:p>
                    <a:p>
                      <a:pPr marL="1371600" lvl="2" indent="-457200">
                        <a:lnSpc>
                          <a:spcPct val="80000"/>
                        </a:lnSpc>
                        <a:spcBef>
                          <a:spcPct val="20000"/>
                        </a:spcBef>
                        <a:buFont typeface="+mj-lt"/>
                        <a:buAutoNum type="alphaLcParenR"/>
                      </a:pPr>
                      <a:r>
                        <a:rPr kumimoji="0" lang="en-US" sz="2000" b="0" i="0" u="none" strike="noStrike" kern="1200" cap="none" spc="0" normalizeH="0" dirty="0" smtClean="0">
                          <a:ln>
                            <a:noFill/>
                          </a:ln>
                          <a:solidFill>
                            <a:srgbClr val="000000"/>
                          </a:solidFill>
                          <a:effectLst/>
                          <a:uLnTx/>
                          <a:uFillTx/>
                          <a:latin typeface="Times New Roman" pitchFamily="18" charset="0"/>
                          <a:ea typeface="+mn-ea"/>
                          <a:cs typeface="+mn-cs"/>
                        </a:rPr>
                        <a:t>Sum </a:t>
                      </a:r>
                      <a:r>
                        <a:rPr kumimoji="0" lang="en-US" sz="2000" b="1" i="0" u="none" strike="noStrike" kern="1200" cap="none" spc="0" normalizeH="0" dirty="0" smtClean="0">
                          <a:ln>
                            <a:noFill/>
                          </a:ln>
                          <a:solidFill>
                            <a:srgbClr val="000000"/>
                          </a:solidFill>
                          <a:effectLst/>
                          <a:uLnTx/>
                          <a:uFillTx/>
                          <a:latin typeface="Times New Roman" pitchFamily="18" charset="0"/>
                          <a:ea typeface="+mn-ea"/>
                          <a:cs typeface="+mn-cs"/>
                        </a:rPr>
                        <a:t>=</a:t>
                      </a:r>
                      <a:r>
                        <a:rPr kumimoji="0" lang="en-US" sz="2000" b="0" i="0" u="none" strike="noStrike" kern="1200" cap="none" spc="0" normalizeH="0" dirty="0" smtClean="0">
                          <a:ln>
                            <a:noFill/>
                          </a:ln>
                          <a:solidFill>
                            <a:srgbClr val="000000"/>
                          </a:solidFill>
                          <a:effectLst/>
                          <a:uLnTx/>
                          <a:uFillTx/>
                          <a:latin typeface="Times New Roman" pitchFamily="18" charset="0"/>
                          <a:ea typeface="+mn-ea"/>
                          <a:cs typeface="+mn-cs"/>
                        </a:rPr>
                        <a:t> Sum </a:t>
                      </a:r>
                      <a:r>
                        <a:rPr kumimoji="0" lang="en-US" sz="2000" b="1" i="0" u="none" strike="noStrike" kern="1200" cap="none" spc="0" normalizeH="0" dirty="0" smtClean="0">
                          <a:ln>
                            <a:noFill/>
                          </a:ln>
                          <a:solidFill>
                            <a:srgbClr val="000000"/>
                          </a:solidFill>
                          <a:effectLst/>
                          <a:uLnTx/>
                          <a:uFillTx/>
                          <a:latin typeface="Times New Roman" pitchFamily="18" charset="0"/>
                          <a:ea typeface="+mn-ea"/>
                          <a:cs typeface="+mn-cs"/>
                        </a:rPr>
                        <a:t>+</a:t>
                      </a:r>
                      <a:r>
                        <a:rPr kumimoji="0" lang="en-US" sz="2000" b="0" i="0" u="none" strike="noStrike" kern="1200" cap="none" spc="0" normalizeH="0" dirty="0" smtClean="0">
                          <a:ln>
                            <a:noFill/>
                          </a:ln>
                          <a:solidFill>
                            <a:srgbClr val="000000"/>
                          </a:solidFill>
                          <a:effectLst/>
                          <a:uLnTx/>
                          <a:uFillTx/>
                          <a:latin typeface="Times New Roman" pitchFamily="18" charset="0"/>
                          <a:ea typeface="+mn-ea"/>
                          <a:cs typeface="+mn-cs"/>
                        </a:rPr>
                        <a:t> i</a:t>
                      </a:r>
                    </a:p>
                    <a:p>
                      <a:pPr marL="1371600" lvl="2" indent="-457200">
                        <a:lnSpc>
                          <a:spcPct val="80000"/>
                        </a:lnSpc>
                        <a:spcBef>
                          <a:spcPct val="20000"/>
                        </a:spcBef>
                        <a:buFont typeface="+mj-lt"/>
                        <a:buAutoNum type="alphaLcParenR"/>
                      </a:pPr>
                      <a:r>
                        <a:rPr lang="en-US" sz="2000" b="0" dirty="0" smtClean="0">
                          <a:solidFill>
                            <a:srgbClr val="000000"/>
                          </a:solidFill>
                          <a:latin typeface="Times New Roman" pitchFamily="18" charset="0"/>
                        </a:rPr>
                        <a:t>i </a:t>
                      </a:r>
                      <a:r>
                        <a:rPr lang="en-US" sz="2000" b="1" dirty="0" smtClean="0">
                          <a:solidFill>
                            <a:srgbClr val="000000"/>
                          </a:solidFill>
                          <a:latin typeface="Times New Roman" pitchFamily="18" charset="0"/>
                        </a:rPr>
                        <a:t>=</a:t>
                      </a:r>
                      <a:r>
                        <a:rPr lang="en-US" sz="2000" b="0" dirty="0" smtClean="0">
                          <a:solidFill>
                            <a:srgbClr val="000000"/>
                          </a:solidFill>
                          <a:latin typeface="Times New Roman" pitchFamily="18" charset="0"/>
                        </a:rPr>
                        <a:t> i </a:t>
                      </a:r>
                      <a:r>
                        <a:rPr lang="en-US" sz="2000" b="1" dirty="0" smtClean="0">
                          <a:solidFill>
                            <a:srgbClr val="000000"/>
                          </a:solidFill>
                          <a:latin typeface="Times New Roman" pitchFamily="18" charset="0"/>
                        </a:rPr>
                        <a:t>+</a:t>
                      </a:r>
                      <a:r>
                        <a:rPr lang="en-US" sz="2000" b="0" dirty="0" smtClean="0">
                          <a:solidFill>
                            <a:srgbClr val="000000"/>
                          </a:solidFill>
                          <a:latin typeface="Times New Roman" pitchFamily="18" charset="0"/>
                        </a:rPr>
                        <a:t> 1</a:t>
                      </a:r>
                      <a:endParaRPr kumimoji="0" lang="en-US" sz="2000" b="0" i="0" u="none" strike="noStrike" kern="1200" cap="none" spc="0" normalizeH="0" dirty="0" smtClean="0">
                        <a:ln>
                          <a:noFill/>
                        </a:ln>
                        <a:solidFill>
                          <a:srgbClr val="000000"/>
                        </a:solidFill>
                        <a:effectLst/>
                        <a:uLnTx/>
                        <a:uFillTx/>
                        <a:latin typeface="Times New Roman" pitchFamily="18" charset="0"/>
                        <a:ea typeface="+mn-ea"/>
                        <a:cs typeface="+mn-cs"/>
                      </a:endParaRPr>
                    </a:p>
                    <a:p>
                      <a:pPr marL="914400" lvl="1" indent="-457200">
                        <a:lnSpc>
                          <a:spcPct val="80000"/>
                        </a:lnSpc>
                        <a:spcBef>
                          <a:spcPct val="20000"/>
                        </a:spcBef>
                        <a:buFont typeface="+mj-lt"/>
                        <a:buAutoNum type="arabicPeriod"/>
                      </a:pPr>
                      <a:r>
                        <a:rPr kumimoji="0" lang="en-US" sz="2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Print</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Sum</a:t>
                      </a:r>
                      <a:endParaRPr lang="en-US" b="0" dirty="0"/>
                    </a:p>
                  </a:txBody>
                  <a:tcPr>
                    <a:solidFill>
                      <a:schemeClr val="bg1">
                        <a:lumMod val="85000"/>
                      </a:schemeClr>
                    </a:solidFill>
                  </a:tcPr>
                </a:tc>
                <a:tc>
                  <a:txBody>
                    <a:bodyPr/>
                    <a:lstStyle/>
                    <a:p>
                      <a:pPr marL="800100" lvl="1" indent="-342900">
                        <a:lnSpc>
                          <a:spcPct val="80000"/>
                        </a:lnSpc>
                        <a:spcBef>
                          <a:spcPct val="20000"/>
                        </a:spcBef>
                        <a:buFontTx/>
                        <a:buChar char="-"/>
                      </a:pPr>
                      <a:endParaRPr lang="en-US" sz="2000" b="1" dirty="0" smtClean="0">
                        <a:solidFill>
                          <a:srgbClr val="000000"/>
                        </a:solidFill>
                        <a:latin typeface="Times New Roman" pitchFamily="18" charset="0"/>
                      </a:endParaRPr>
                    </a:p>
                    <a:p>
                      <a:pPr marL="914400" lvl="1" indent="-457200">
                        <a:lnSpc>
                          <a:spcPct val="80000"/>
                        </a:lnSpc>
                        <a:spcBef>
                          <a:spcPct val="20000"/>
                        </a:spcBef>
                        <a:buFont typeface="+mj-lt"/>
                        <a:buAutoNum type="arabicPeriod"/>
                      </a:pPr>
                      <a:r>
                        <a:rPr kumimoji="0" lang="en-US" sz="2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Get</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N</a:t>
                      </a:r>
                    </a:p>
                    <a:p>
                      <a:pPr marL="914400" lvl="1" indent="-457200">
                        <a:lnSpc>
                          <a:spcPct val="80000"/>
                        </a:lnSpc>
                        <a:spcBef>
                          <a:spcPct val="20000"/>
                        </a:spcBef>
                        <a:buFont typeface="+mj-lt"/>
                        <a:buAutoNum type="arabicPeriod"/>
                      </a:pPr>
                      <a:r>
                        <a:rPr lang="en-US" sz="2000" b="1" noProof="0" dirty="0" smtClean="0">
                          <a:solidFill>
                            <a:srgbClr val="000000"/>
                          </a:solidFill>
                          <a:latin typeface="Times New Roman" pitchFamily="18" charset="0"/>
                        </a:rPr>
                        <a:t>If</a:t>
                      </a:r>
                      <a:r>
                        <a:rPr lang="en-US" sz="2000" b="0" noProof="0" dirty="0" smtClean="0">
                          <a:solidFill>
                            <a:srgbClr val="000000"/>
                          </a:solidFill>
                          <a:latin typeface="Times New Roman" pitchFamily="18" charset="0"/>
                        </a:rPr>
                        <a:t> N &gt; 0 </a:t>
                      </a:r>
                      <a:r>
                        <a:rPr lang="en-US" sz="2000" b="1" noProof="0" dirty="0" smtClean="0">
                          <a:solidFill>
                            <a:srgbClr val="000000"/>
                          </a:solidFill>
                          <a:latin typeface="Times New Roman" pitchFamily="18" charset="0"/>
                        </a:rPr>
                        <a:t>then</a:t>
                      </a:r>
                      <a:r>
                        <a:rPr lang="en-US" sz="2000" b="0" noProof="0" dirty="0" smtClean="0">
                          <a:solidFill>
                            <a:srgbClr val="000000"/>
                          </a:solidFill>
                          <a:latin typeface="Times New Roman" pitchFamily="18" charset="0"/>
                        </a:rPr>
                        <a:t> Sum = N</a:t>
                      </a:r>
                    </a:p>
                    <a:p>
                      <a:pPr marL="1371600" lvl="2" indent="-457200">
                        <a:lnSpc>
                          <a:spcPct val="80000"/>
                        </a:lnSpc>
                        <a:spcBef>
                          <a:spcPct val="20000"/>
                        </a:spcBef>
                        <a:buFont typeface="+mj-lt"/>
                        <a:buNone/>
                      </a:pPr>
                      <a:r>
                        <a:rPr lang="en-US" sz="2000" b="1" noProof="0" dirty="0" smtClean="0">
                          <a:solidFill>
                            <a:srgbClr val="000000"/>
                          </a:solidFill>
                          <a:latin typeface="Times New Roman" pitchFamily="18" charset="0"/>
                        </a:rPr>
                        <a:t>Else</a:t>
                      </a:r>
                      <a:r>
                        <a:rPr lang="en-US" sz="2000" b="0" noProof="0" dirty="0" smtClean="0">
                          <a:solidFill>
                            <a:srgbClr val="000000"/>
                          </a:solidFill>
                          <a:latin typeface="Times New Roman" pitchFamily="18" charset="0"/>
                        </a:rPr>
                        <a:t> Sum = 0</a:t>
                      </a:r>
                    </a:p>
                    <a:p>
                      <a:pPr marL="914400" lvl="1" indent="-457200">
                        <a:lnSpc>
                          <a:spcPct val="80000"/>
                        </a:lnSpc>
                        <a:spcBef>
                          <a:spcPct val="20000"/>
                        </a:spcBef>
                        <a:buFont typeface="+mj-lt"/>
                        <a:buAutoNum type="arabicPeriod"/>
                      </a:pPr>
                      <a:r>
                        <a:rPr lang="en-US" sz="2000" b="1" dirty="0" smtClean="0">
                          <a:solidFill>
                            <a:srgbClr val="000000"/>
                          </a:solidFill>
                          <a:latin typeface="Times New Roman" pitchFamily="18" charset="0"/>
                        </a:rPr>
                        <a:t>Let</a:t>
                      </a:r>
                      <a:r>
                        <a:rPr lang="en-US" sz="2000" b="0" dirty="0" smtClean="0">
                          <a:solidFill>
                            <a:srgbClr val="000000"/>
                          </a:solidFill>
                          <a:latin typeface="Times New Roman" pitchFamily="18" charset="0"/>
                        </a:rPr>
                        <a:t> i = N - 1</a:t>
                      </a:r>
                      <a:endParaRPr lang="en-US" sz="2000" b="0" noProof="0" dirty="0" smtClean="0">
                        <a:solidFill>
                          <a:srgbClr val="000000"/>
                        </a:solidFill>
                        <a:latin typeface="Times New Roman" pitchFamily="18" charset="0"/>
                      </a:endParaRPr>
                    </a:p>
                    <a:p>
                      <a:pPr marL="914400" lvl="1" indent="-457200">
                        <a:lnSpc>
                          <a:spcPct val="80000"/>
                        </a:lnSpc>
                        <a:spcBef>
                          <a:spcPct val="20000"/>
                        </a:spcBef>
                        <a:buFont typeface="+mj-lt"/>
                        <a:buAutoNum type="arabicPeriod"/>
                      </a:pPr>
                      <a:r>
                        <a:rPr kumimoji="0" lang="en-US" sz="2000" b="1" i="0" u="none" strike="noStrike" kern="1200" cap="none" spc="0" normalizeH="0" baseline="0" dirty="0" smtClean="0">
                          <a:ln>
                            <a:noFill/>
                          </a:ln>
                          <a:solidFill>
                            <a:srgbClr val="000000"/>
                          </a:solidFill>
                          <a:effectLst/>
                          <a:uLnTx/>
                          <a:uFillTx/>
                          <a:latin typeface="Times New Roman" pitchFamily="18" charset="0"/>
                          <a:ea typeface="+mn-ea"/>
                          <a:cs typeface="+mn-cs"/>
                        </a:rPr>
                        <a:t>While</a:t>
                      </a:r>
                      <a:r>
                        <a:rPr kumimoji="0" lang="en-US" sz="2000" b="0" i="0" u="none" strike="noStrike" kern="1200" cap="none" spc="0" normalizeH="0" dirty="0" smtClean="0">
                          <a:ln>
                            <a:noFill/>
                          </a:ln>
                          <a:solidFill>
                            <a:srgbClr val="000000"/>
                          </a:solidFill>
                          <a:effectLst/>
                          <a:uLnTx/>
                          <a:uFillTx/>
                          <a:latin typeface="Times New Roman" pitchFamily="18" charset="0"/>
                          <a:ea typeface="+mn-ea"/>
                          <a:cs typeface="+mn-cs"/>
                        </a:rPr>
                        <a:t> i &gt; 0</a:t>
                      </a:r>
                    </a:p>
                    <a:p>
                      <a:pPr marL="1371600" lvl="2" indent="-457200">
                        <a:lnSpc>
                          <a:spcPct val="80000"/>
                        </a:lnSpc>
                        <a:spcBef>
                          <a:spcPct val="20000"/>
                        </a:spcBef>
                        <a:buFont typeface="+mj-lt"/>
                        <a:buAutoNum type="alphaLcParenR"/>
                      </a:pPr>
                      <a:r>
                        <a:rPr kumimoji="0" lang="en-US" sz="2000" b="0" i="0" u="none" strike="noStrike" kern="1200" cap="none" spc="0" normalizeH="0" dirty="0" smtClean="0">
                          <a:ln>
                            <a:noFill/>
                          </a:ln>
                          <a:solidFill>
                            <a:srgbClr val="000000"/>
                          </a:solidFill>
                          <a:effectLst/>
                          <a:uLnTx/>
                          <a:uFillTx/>
                          <a:latin typeface="Times New Roman" pitchFamily="18" charset="0"/>
                          <a:ea typeface="+mn-ea"/>
                          <a:cs typeface="+mn-cs"/>
                        </a:rPr>
                        <a:t>Sum = Sum + i</a:t>
                      </a:r>
                    </a:p>
                    <a:p>
                      <a:pPr marL="1371600" lvl="2" indent="-457200">
                        <a:lnSpc>
                          <a:spcPct val="80000"/>
                        </a:lnSpc>
                        <a:spcBef>
                          <a:spcPct val="20000"/>
                        </a:spcBef>
                        <a:buFont typeface="+mj-lt"/>
                        <a:buAutoNum type="alphaLcParenR"/>
                      </a:pPr>
                      <a:r>
                        <a:rPr lang="en-US" sz="2000" b="0" dirty="0" smtClean="0">
                          <a:solidFill>
                            <a:srgbClr val="000000"/>
                          </a:solidFill>
                          <a:latin typeface="Times New Roman" pitchFamily="18" charset="0"/>
                        </a:rPr>
                        <a:t>i = i - 1</a:t>
                      </a:r>
                      <a:endParaRPr kumimoji="0" lang="en-US" sz="2000" b="0" i="0" u="none" strike="noStrike" kern="1200" cap="none" spc="0" normalizeH="0" dirty="0" smtClean="0">
                        <a:ln>
                          <a:noFill/>
                        </a:ln>
                        <a:solidFill>
                          <a:srgbClr val="000000"/>
                        </a:solidFill>
                        <a:effectLst/>
                        <a:uLnTx/>
                        <a:uFillTx/>
                        <a:latin typeface="Times New Roman" pitchFamily="18" charset="0"/>
                        <a:ea typeface="+mn-ea"/>
                        <a:cs typeface="+mn-cs"/>
                      </a:endParaRPr>
                    </a:p>
                    <a:p>
                      <a:pPr marL="914400" lvl="1" indent="-457200">
                        <a:lnSpc>
                          <a:spcPct val="80000"/>
                        </a:lnSpc>
                        <a:spcBef>
                          <a:spcPct val="20000"/>
                        </a:spcBef>
                        <a:buFont typeface="+mj-lt"/>
                        <a:buAutoNum type="arabicPeriod"/>
                      </a:pPr>
                      <a:r>
                        <a:rPr kumimoji="0" lang="en-US" sz="2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Print</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Sum</a:t>
                      </a:r>
                      <a:endParaRPr lang="en-US" b="0" dirty="0" smtClean="0"/>
                    </a:p>
                    <a:p>
                      <a:endParaRPr lang="en-US" dirty="0"/>
                    </a:p>
                  </a:txBody>
                  <a:tcPr>
                    <a:solidFill>
                      <a:schemeClr val="bg1">
                        <a:lumMod val="85000"/>
                      </a:schemeClr>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6</a:t>
            </a:fld>
            <a:endParaRPr lang="en-US" dirty="0"/>
          </a:p>
        </p:txBody>
      </p:sp>
      <p:sp>
        <p:nvSpPr>
          <p:cNvPr id="3" name="Text Placeholder 2"/>
          <p:cNvSpPr txBox="1">
            <a:spLocks/>
          </p:cNvSpPr>
          <p:nvPr/>
        </p:nvSpPr>
        <p:spPr>
          <a:xfrm>
            <a:off x="457200" y="685800"/>
            <a:ext cx="8229600" cy="5410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4000" b="0" i="0" u="none" strike="noStrike" kern="1200" cap="none" spc="0" normalizeH="0" baseline="0" noProof="0" dirty="0" smtClean="0">
                <a:ln>
                  <a:noFill/>
                </a:ln>
                <a:solidFill>
                  <a:srgbClr val="0000FF"/>
                </a:solidFill>
                <a:effectLst/>
                <a:uLnTx/>
                <a:uFillTx/>
                <a:latin typeface="Times New Roman" pitchFamily="18" charset="0"/>
                <a:ea typeface="+mn-ea"/>
                <a:cs typeface="+mn-cs"/>
              </a:rPr>
              <a:t>Exercises:</a:t>
            </a:r>
          </a:p>
          <a:p>
            <a:pPr marL="914400" lvl="1" indent="-457200">
              <a:lnSpc>
                <a:spcPct val="80000"/>
              </a:lnSpc>
              <a:spcBef>
                <a:spcPct val="20000"/>
              </a:spcBef>
              <a:buFont typeface="+mj-lt"/>
              <a:buAutoNum type="arabicPeriod"/>
            </a:pPr>
            <a:endParaRPr lang="en-US" sz="2400" dirty="0" smtClean="0">
              <a:solidFill>
                <a:srgbClr val="000000"/>
              </a:solidFill>
              <a:latin typeface="Times New Roman" pitchFamily="18" charset="0"/>
            </a:endParaRPr>
          </a:p>
          <a:p>
            <a:pPr marL="914400" lvl="1" indent="-457200">
              <a:lnSpc>
                <a:spcPct val="80000"/>
              </a:lnSpc>
              <a:spcBef>
                <a:spcPct val="20000"/>
              </a:spcBef>
              <a:buFont typeface="+mj-lt"/>
              <a:buAutoNum type="arabicPeriod"/>
            </a:pPr>
            <a:r>
              <a:rPr lang="en-US" sz="2400" b="1" dirty="0" smtClean="0">
                <a:solidFill>
                  <a:srgbClr val="000000"/>
                </a:solidFill>
                <a:latin typeface="Times New Roman" pitchFamily="18" charset="0"/>
              </a:rPr>
              <a:t>Trace</a:t>
            </a:r>
            <a:r>
              <a:rPr lang="en-US" sz="2400" dirty="0" smtClean="0">
                <a:solidFill>
                  <a:srgbClr val="000000"/>
                </a:solidFill>
                <a:latin typeface="Times New Roman" pitchFamily="18" charset="0"/>
              </a:rPr>
              <a:t> the algorithms by inputting 5 as the value of N. Verify that both algorithms calculate the correct Sum.</a:t>
            </a:r>
          </a:p>
          <a:p>
            <a:pPr marL="914400" lvl="1" indent="-457200">
              <a:lnSpc>
                <a:spcPct val="80000"/>
              </a:lnSpc>
              <a:spcBef>
                <a:spcPct val="20000"/>
              </a:spcBef>
              <a:buFont typeface="+mj-lt"/>
              <a:buAutoNum type="arabicPeriod"/>
            </a:pPr>
            <a:endParaRPr lang="en-US" sz="800" dirty="0" smtClean="0">
              <a:solidFill>
                <a:srgbClr val="000000"/>
              </a:solidFill>
              <a:latin typeface="Times New Roman" pitchFamily="18" charset="0"/>
            </a:endParaRPr>
          </a:p>
          <a:p>
            <a:pPr marL="914400" lvl="1" indent="-457200">
              <a:lnSpc>
                <a:spcPct val="80000"/>
              </a:lnSpc>
              <a:spcBef>
                <a:spcPct val="20000"/>
              </a:spcBef>
              <a:buFont typeface="+mj-lt"/>
              <a:buAutoNum type="arabicPeriod"/>
            </a:pPr>
            <a:r>
              <a:rPr lang="en-US" sz="2400" b="1" dirty="0" smtClean="0">
                <a:solidFill>
                  <a:srgbClr val="000000"/>
                </a:solidFill>
                <a:latin typeface="Times New Roman" pitchFamily="18" charset="0"/>
              </a:rPr>
              <a:t>Trace</a:t>
            </a:r>
            <a:r>
              <a:rPr lang="en-US" sz="2400" dirty="0" smtClean="0">
                <a:solidFill>
                  <a:srgbClr val="000000"/>
                </a:solidFill>
                <a:latin typeface="Times New Roman" pitchFamily="18" charset="0"/>
              </a:rPr>
              <a:t> the algorithms by inputting -3 as the value of N. Verify that both algorithms calculate the correct Sum.</a:t>
            </a:r>
          </a:p>
          <a:p>
            <a:pPr marL="914400" lvl="1" indent="-457200">
              <a:lnSpc>
                <a:spcPct val="80000"/>
              </a:lnSpc>
              <a:spcBef>
                <a:spcPct val="20000"/>
              </a:spcBef>
              <a:buFont typeface="+mj-lt"/>
              <a:buAutoNum type="arabicPeriod"/>
            </a:pPr>
            <a:endParaRPr lang="en-US" sz="800" dirty="0" smtClean="0">
              <a:solidFill>
                <a:srgbClr val="000000"/>
              </a:solidFill>
              <a:latin typeface="Times New Roman" pitchFamily="18" charset="0"/>
            </a:endParaRPr>
          </a:p>
          <a:p>
            <a:pPr marL="914400" lvl="1" indent="-457200">
              <a:lnSpc>
                <a:spcPct val="80000"/>
              </a:lnSpc>
              <a:spcBef>
                <a:spcPct val="20000"/>
              </a:spcBef>
              <a:buFont typeface="+mj-lt"/>
              <a:buAutoNum type="arabicPeriod"/>
            </a:pPr>
            <a:r>
              <a:rPr lang="en-US" sz="2400" b="1" dirty="0" smtClean="0">
                <a:solidFill>
                  <a:srgbClr val="000000"/>
                </a:solidFill>
                <a:latin typeface="Times New Roman" pitchFamily="18" charset="0"/>
              </a:rPr>
              <a:t>Revise </a:t>
            </a:r>
            <a:r>
              <a:rPr lang="en-US" sz="2400" dirty="0" smtClean="0">
                <a:solidFill>
                  <a:srgbClr val="000000"/>
                </a:solidFill>
                <a:latin typeface="Times New Roman" pitchFamily="18" charset="0"/>
              </a:rPr>
              <a:t>the algorithms so they will be able to properly handle negative integers.</a:t>
            </a:r>
          </a:p>
          <a:p>
            <a:pPr marL="914400" lvl="1" indent="-457200">
              <a:lnSpc>
                <a:spcPct val="80000"/>
              </a:lnSpc>
              <a:spcBef>
                <a:spcPct val="20000"/>
              </a:spcBef>
              <a:buFont typeface="+mj-lt"/>
              <a:buAutoNum type="arabicPeriod"/>
            </a:pPr>
            <a:endParaRPr lang="en-US" sz="800" dirty="0" smtClean="0">
              <a:solidFill>
                <a:srgbClr val="000000"/>
              </a:solidFill>
              <a:latin typeface="Times New Roman" pitchFamily="18" charset="0"/>
            </a:endParaRPr>
          </a:p>
          <a:p>
            <a:pPr marL="914400" lvl="1" indent="-457200">
              <a:lnSpc>
                <a:spcPct val="80000"/>
              </a:lnSpc>
              <a:spcBef>
                <a:spcPct val="20000"/>
              </a:spcBef>
              <a:buFont typeface="+mj-lt"/>
              <a:buAutoNum type="arabicPeriod"/>
            </a:pPr>
            <a:r>
              <a:rPr lang="en-US" sz="2400" dirty="0" smtClean="0">
                <a:solidFill>
                  <a:srgbClr val="000000"/>
                </a:solidFill>
                <a:latin typeface="Times New Roman" pitchFamily="18" charset="0"/>
              </a:rPr>
              <a:t>Draw </a:t>
            </a:r>
            <a:r>
              <a:rPr lang="en-US" sz="2400" b="1" dirty="0" smtClean="0">
                <a:solidFill>
                  <a:srgbClr val="000000"/>
                </a:solidFill>
                <a:latin typeface="Times New Roman" pitchFamily="18" charset="0"/>
              </a:rPr>
              <a:t>flowcharts</a:t>
            </a:r>
            <a:r>
              <a:rPr lang="en-US" sz="2400" dirty="0" smtClean="0">
                <a:solidFill>
                  <a:srgbClr val="000000"/>
                </a:solidFill>
                <a:latin typeface="Times New Roman" pitchFamily="18" charset="0"/>
              </a:rPr>
              <a:t> to represent the revised algorithms.</a:t>
            </a:r>
          </a:p>
          <a:p>
            <a:pPr marL="914400" lvl="1" indent="-457200">
              <a:lnSpc>
                <a:spcPct val="80000"/>
              </a:lnSpc>
              <a:spcBef>
                <a:spcPct val="20000"/>
              </a:spcBef>
              <a:buFont typeface="+mj-lt"/>
              <a:buAutoNum type="arabicPeriod"/>
            </a:pPr>
            <a:endParaRPr lang="en-US" sz="900" dirty="0" smtClean="0">
              <a:solidFill>
                <a:srgbClr val="000000"/>
              </a:solidFill>
              <a:latin typeface="Times New Roman" pitchFamily="18" charset="0"/>
            </a:endParaRPr>
          </a:p>
          <a:p>
            <a:pPr marL="914400" lvl="1" indent="-457200">
              <a:lnSpc>
                <a:spcPct val="80000"/>
              </a:lnSpc>
              <a:spcBef>
                <a:spcPct val="20000"/>
              </a:spcBef>
              <a:buFont typeface="+mj-lt"/>
              <a:buAutoNum type="arabicPeriod"/>
            </a:pPr>
            <a:r>
              <a:rPr lang="en-US" sz="2400" b="1" dirty="0" smtClean="0">
                <a:solidFill>
                  <a:srgbClr val="000000"/>
                </a:solidFill>
                <a:latin typeface="Times New Roman" pitchFamily="18" charset="0"/>
              </a:rPr>
              <a:t>Convert </a:t>
            </a:r>
            <a:r>
              <a:rPr lang="en-US" sz="2400" dirty="0" smtClean="0">
                <a:solidFill>
                  <a:srgbClr val="000000"/>
                </a:solidFill>
                <a:latin typeface="Times New Roman" pitchFamily="18" charset="0"/>
              </a:rPr>
              <a:t>the algorithms into Java applications.</a:t>
            </a:r>
            <a:endParaRPr lang="en-US" sz="2400" b="1" dirty="0" smtClean="0">
              <a:solidFill>
                <a:srgbClr val="000000"/>
              </a:solidFill>
              <a:latin typeface="Times New Roman" pitchFamily="18" charset="0"/>
            </a:endParaRPr>
          </a:p>
          <a:p>
            <a:pPr marL="914400" lvl="1" indent="-457200">
              <a:lnSpc>
                <a:spcPct val="80000"/>
              </a:lnSpc>
              <a:spcBef>
                <a:spcPct val="20000"/>
              </a:spcBef>
              <a:buFont typeface="+mj-lt"/>
              <a:buAutoNum type="arabicPeriod"/>
            </a:pPr>
            <a:endParaRPr lang="en-US" sz="800" dirty="0" smtClean="0">
              <a:solidFill>
                <a:srgbClr val="000000"/>
              </a:solidFill>
              <a:latin typeface="Times New Roman" pitchFamily="18" charset="0"/>
            </a:endParaRPr>
          </a:p>
          <a:p>
            <a:pPr marL="914400" lvl="1" indent="-457200">
              <a:lnSpc>
                <a:spcPct val="80000"/>
              </a:lnSpc>
              <a:spcBef>
                <a:spcPct val="20000"/>
              </a:spcBef>
              <a:buFont typeface="+mj-lt"/>
              <a:buAutoNum type="arabicPeriod"/>
            </a:pPr>
            <a:endParaRPr lang="en-US" sz="700" dirty="0" smtClean="0">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7</a:t>
            </a:fld>
            <a:endParaRPr lang="en-US" dirty="0"/>
          </a:p>
        </p:txBody>
      </p:sp>
      <p:sp>
        <p:nvSpPr>
          <p:cNvPr id="3" name="Title 1"/>
          <p:cNvSpPr>
            <a:spLocks noGrp="1"/>
          </p:cNvSpPr>
          <p:nvPr>
            <p:ph type="title"/>
          </p:nvPr>
        </p:nvSpPr>
        <p:spPr>
          <a:xfrm>
            <a:off x="457200" y="274638"/>
            <a:ext cx="8229600" cy="1020762"/>
          </a:xfrm>
        </p:spPr>
        <p:txBody>
          <a:bodyPr/>
          <a:lstStyle/>
          <a:p>
            <a:pPr eaLnBrk="1" fontAlgn="auto" hangingPunct="1">
              <a:spcAft>
                <a:spcPts val="0"/>
              </a:spcAft>
              <a:defRPr/>
            </a:pPr>
            <a:r>
              <a:rPr lang="en-US" dirty="0" smtClean="0">
                <a:solidFill>
                  <a:srgbClr val="24B5A1"/>
                </a:solidFill>
                <a:latin typeface="Times New Roman" pitchFamily="18" charset="0"/>
                <a:cs typeface="Times New Roman" pitchFamily="18" charset="0"/>
              </a:rPr>
              <a:t>4.4  </a:t>
            </a:r>
            <a:r>
              <a:rPr lang="en-US" dirty="0" smtClean="0">
                <a:solidFill>
                  <a:srgbClr val="3380E6"/>
                </a:solidFill>
                <a:latin typeface="Times New Roman" pitchFamily="18" charset="0"/>
                <a:cs typeface="Times New Roman" pitchFamily="18" charset="0"/>
              </a:rPr>
              <a:t>Control Structures</a:t>
            </a:r>
          </a:p>
        </p:txBody>
      </p:sp>
      <p:sp>
        <p:nvSpPr>
          <p:cNvPr id="4" name="Text Placeholder 2"/>
          <p:cNvSpPr txBox="1">
            <a:spLocks/>
          </p:cNvSpPr>
          <p:nvPr/>
        </p:nvSpPr>
        <p:spPr>
          <a:xfrm>
            <a:off x="457200" y="1524000"/>
            <a:ext cx="8229600" cy="4483100"/>
          </a:xfrm>
          <a:prstGeom prst="rect">
            <a:avLst/>
          </a:prstGeom>
        </p:spPr>
        <p:txBody>
          <a:bodyPr vert="horz" lIns="91440" tIns="45720" rIns="91440" bIns="45720" rtlCol="0">
            <a:normAutofit fontScale="92500" lnSpcReduction="10000"/>
          </a:bodyPr>
          <a:lstStyle/>
          <a:p>
            <a:pPr marL="342900" lvl="0" indent="-342900">
              <a:lnSpc>
                <a:spcPct val="80000"/>
              </a:lnSpc>
              <a:spcBef>
                <a:spcPct val="20000"/>
              </a:spcBef>
              <a:buFont typeface="Arial" pitchFamily="34" charset="0"/>
              <a:buChar char="•"/>
            </a:pPr>
            <a:r>
              <a:rPr lang="en-US" sz="2400" dirty="0" smtClean="0">
                <a:solidFill>
                  <a:srgbClr val="000000"/>
                </a:solidFill>
                <a:latin typeface="Times New Roman" pitchFamily="18" charset="0"/>
                <a:cs typeface="Times New Roman" pitchFamily="18" charset="0"/>
              </a:rPr>
              <a:t>Also referred to </a:t>
            </a:r>
            <a:r>
              <a:rPr lang="en-US" sz="2400" i="1" dirty="0" smtClean="0">
                <a:solidFill>
                  <a:srgbClr val="000000"/>
                </a:solidFill>
                <a:latin typeface="Times New Roman" pitchFamily="18" charset="0"/>
                <a:cs typeface="Times New Roman" pitchFamily="18" charset="0"/>
              </a:rPr>
              <a:t>as “control statements” </a:t>
            </a:r>
            <a:r>
              <a:rPr lang="en-US" sz="2400" dirty="0" smtClean="0">
                <a:solidFill>
                  <a:srgbClr val="000000"/>
                </a:solidFill>
                <a:latin typeface="Times New Roman" pitchFamily="18" charset="0"/>
                <a:cs typeface="Times New Roman" pitchFamily="18" charset="0"/>
              </a:rPr>
              <a:t>(in the terminology of the </a:t>
            </a:r>
            <a:r>
              <a:rPr lang="en-US" sz="2400" i="1" dirty="0" smtClean="0">
                <a:solidFill>
                  <a:srgbClr val="000000"/>
                </a:solidFill>
                <a:latin typeface="Times New Roman" pitchFamily="18" charset="0"/>
                <a:cs typeface="Times New Roman" pitchFamily="18" charset="0"/>
              </a:rPr>
              <a:t>Java Language Specification </a:t>
            </a:r>
            <a:r>
              <a:rPr lang="en-US" sz="2400" dirty="0" smtClean="0">
                <a:solidFill>
                  <a:srgbClr val="000000"/>
                </a:solidFill>
                <a:latin typeface="Times New Roman" pitchFamily="18" charset="0"/>
                <a:cs typeface="Times New Roman" pitchFamily="18" charset="0"/>
              </a:rPr>
              <a:t>)</a:t>
            </a:r>
            <a:endParaRPr lang="en-US" sz="2300" dirty="0" smtClean="0">
              <a:solidFill>
                <a:srgbClr val="000000"/>
              </a:solidFill>
              <a:latin typeface="Times New Roman" pitchFamily="18" charset="0"/>
              <a:cs typeface="Times New Roman" pitchFamily="18" charset="0"/>
            </a:endParaRPr>
          </a:p>
          <a:p>
            <a:pPr marL="342900" lvl="0" indent="-342900">
              <a:lnSpc>
                <a:spcPct val="80000"/>
              </a:lnSpc>
              <a:spcBef>
                <a:spcPct val="20000"/>
              </a:spcBef>
            </a:pPr>
            <a:endParaRPr kumimoji="0" lang="en-US" sz="700" b="0"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endParaRPr>
          </a:p>
          <a:p>
            <a:pPr marL="342900" indent="-342900">
              <a:lnSpc>
                <a:spcPct val="80000"/>
              </a:lnSpc>
              <a:spcBef>
                <a:spcPct val="20000"/>
              </a:spcBef>
              <a:buFont typeface="Arial" pitchFamily="34" charset="0"/>
              <a:buChar char="•"/>
            </a:pPr>
            <a:r>
              <a:rPr lang="en-US" sz="2400" dirty="0" smtClean="0">
                <a:latin typeface="Times New Roman" pitchFamily="18" charset="0"/>
                <a:cs typeface="Times New Roman" pitchFamily="18" charset="0"/>
              </a:rPr>
              <a:t>Edsger Dijkstra (1968). "Go To Statement Considered Harmful". </a:t>
            </a:r>
            <a:r>
              <a:rPr lang="en-US" sz="2400" i="1" dirty="0" smtClean="0">
                <a:latin typeface="Times New Roman" pitchFamily="18" charset="0"/>
                <a:cs typeface="Times New Roman" pitchFamily="18" charset="0"/>
              </a:rPr>
              <a:t>Communications of the ACM</a:t>
            </a:r>
            <a:r>
              <a:rPr lang="en-US" sz="2400" dirty="0" smtClean="0">
                <a:latin typeface="Times New Roman" pitchFamily="18" charset="0"/>
                <a:cs typeface="Times New Roman" pitchFamily="18" charset="0"/>
              </a:rPr>
              <a:t> 11(3)</a:t>
            </a:r>
          </a:p>
          <a:p>
            <a:pPr marL="342900" indent="-342900">
              <a:lnSpc>
                <a:spcPct val="80000"/>
              </a:lnSpc>
              <a:spcBef>
                <a:spcPct val="20000"/>
              </a:spcBef>
            </a:pPr>
            <a:endParaRPr lang="en-US" sz="900" i="1" dirty="0" smtClean="0">
              <a:solidFill>
                <a:srgbClr val="000000"/>
              </a:solidFill>
              <a:latin typeface="Times New Roman" pitchFamily="18" charset="0"/>
              <a:cs typeface="Times New Roman" pitchFamily="18" charset="0"/>
            </a:endParaRPr>
          </a:p>
          <a:p>
            <a:pPr marL="342900" indent="-342900">
              <a:lnSpc>
                <a:spcPct val="80000"/>
              </a:lnSpc>
              <a:spcBef>
                <a:spcPct val="20000"/>
              </a:spcBef>
              <a:buFont typeface="Arial" pitchFamily="34" charset="0"/>
              <a:buChar char="•"/>
            </a:pPr>
            <a:r>
              <a:rPr lang="en-US" sz="2400" dirty="0" smtClean="0">
                <a:solidFill>
                  <a:srgbClr val="000000"/>
                </a:solidFill>
                <a:latin typeface="Times New Roman" pitchFamily="18" charset="0"/>
                <a:cs typeface="Times New Roman" pitchFamily="18" charset="0"/>
              </a:rPr>
              <a:t>Bohm and Jacopini demonstrated that programs could be written </a:t>
            </a:r>
            <a:r>
              <a:rPr lang="en-US" sz="2400" i="1" dirty="0" smtClean="0">
                <a:solidFill>
                  <a:srgbClr val="000000"/>
                </a:solidFill>
                <a:latin typeface="Times New Roman" pitchFamily="18" charset="0"/>
                <a:cs typeface="Times New Roman" pitchFamily="18" charset="0"/>
              </a:rPr>
              <a:t>without any goto statements. </a:t>
            </a:r>
          </a:p>
          <a:p>
            <a:pPr marL="342900" indent="-342900">
              <a:lnSpc>
                <a:spcPct val="80000"/>
              </a:lnSpc>
              <a:spcBef>
                <a:spcPct val="20000"/>
              </a:spcBef>
            </a:pPr>
            <a:endParaRPr lang="en-US" sz="800" i="1" dirty="0" smtClean="0">
              <a:solidFill>
                <a:srgbClr val="000000"/>
              </a:solidFill>
              <a:latin typeface="Times New Roman" pitchFamily="18" charset="0"/>
              <a:cs typeface="Times New Roman" pitchFamily="18" charset="0"/>
            </a:endParaRPr>
          </a:p>
          <a:p>
            <a:pPr marL="342900" indent="-342900">
              <a:lnSpc>
                <a:spcPct val="80000"/>
              </a:lnSpc>
              <a:spcBef>
                <a:spcPct val="20000"/>
              </a:spcBef>
              <a:buFont typeface="Arial" pitchFamily="34" charset="0"/>
              <a:buChar char="•"/>
            </a:pPr>
            <a:r>
              <a:rPr lang="en-US" sz="2400" b="1" dirty="0" smtClean="0">
                <a:solidFill>
                  <a:srgbClr val="000000"/>
                </a:solidFill>
                <a:latin typeface="Times New Roman" pitchFamily="18" charset="0"/>
                <a:cs typeface="Times New Roman" pitchFamily="18" charset="0"/>
              </a:rPr>
              <a:t>Structured Programming</a:t>
            </a:r>
            <a:r>
              <a:rPr lang="en-US" sz="2400" dirty="0" smtClean="0">
                <a:solidFill>
                  <a:srgbClr val="000000"/>
                </a:solidFill>
                <a:latin typeface="Times New Roman" pitchFamily="18" charset="0"/>
                <a:cs typeface="Times New Roman" pitchFamily="18" charset="0"/>
              </a:rPr>
              <a:t>: All programs can be written in terms of only three control structures — the </a:t>
            </a:r>
            <a:r>
              <a:rPr lang="en-US" sz="2400" dirty="0" smtClean="0">
                <a:solidFill>
                  <a:srgbClr val="0000FF"/>
                </a:solidFill>
                <a:latin typeface="Times New Roman" pitchFamily="18" charset="0"/>
                <a:cs typeface="Times New Roman" pitchFamily="18" charset="0"/>
              </a:rPr>
              <a:t>sequence structure</a:t>
            </a:r>
            <a:r>
              <a:rPr lang="en-US" sz="2400" dirty="0" smtClean="0">
                <a:solidFill>
                  <a:srgbClr val="000000"/>
                </a:solidFill>
                <a:latin typeface="Times New Roman" pitchFamily="18" charset="0"/>
                <a:cs typeface="Times New Roman" pitchFamily="18" charset="0"/>
              </a:rPr>
              <a:t>, the </a:t>
            </a:r>
            <a:r>
              <a:rPr lang="en-US" sz="2400" dirty="0" smtClean="0">
                <a:solidFill>
                  <a:srgbClr val="0000FF"/>
                </a:solidFill>
                <a:latin typeface="Times New Roman" pitchFamily="18" charset="0"/>
                <a:cs typeface="Times New Roman" pitchFamily="18" charset="0"/>
              </a:rPr>
              <a:t>selection structure</a:t>
            </a:r>
            <a:r>
              <a:rPr lang="en-US" sz="2400" dirty="0" smtClean="0">
                <a:solidFill>
                  <a:srgbClr val="000000"/>
                </a:solidFill>
                <a:latin typeface="Times New Roman" pitchFamily="18" charset="0"/>
                <a:cs typeface="Times New Roman" pitchFamily="18" charset="0"/>
              </a:rPr>
              <a:t> and the </a:t>
            </a:r>
            <a:r>
              <a:rPr lang="en-US" sz="2400" dirty="0" smtClean="0">
                <a:solidFill>
                  <a:srgbClr val="0000FF"/>
                </a:solidFill>
                <a:latin typeface="Times New Roman" pitchFamily="18" charset="0"/>
                <a:cs typeface="Times New Roman" pitchFamily="18" charset="0"/>
              </a:rPr>
              <a:t>repetition structure</a:t>
            </a:r>
            <a:r>
              <a:rPr lang="en-US" sz="2400" dirty="0" smtClean="0">
                <a:solidFill>
                  <a:srgbClr val="000000"/>
                </a:solidFill>
                <a:latin typeface="Times New Roman" pitchFamily="18" charset="0"/>
                <a:cs typeface="Times New Roman" pitchFamily="18" charset="0"/>
              </a:rPr>
              <a:t>. </a:t>
            </a:r>
          </a:p>
          <a:p>
            <a:pPr marL="342900" lvl="0" indent="-342900">
              <a:lnSpc>
                <a:spcPct val="80000"/>
              </a:lnSpc>
              <a:spcBef>
                <a:spcPct val="20000"/>
              </a:spcBef>
            </a:pPr>
            <a:endParaRPr lang="en-US" sz="800" dirty="0" smtClean="0">
              <a:solidFill>
                <a:srgbClr val="0000FF"/>
              </a:solidFill>
              <a:latin typeface="Times New Roman" pitchFamily="18" charset="0"/>
              <a:cs typeface="Times New Roman" pitchFamily="18" charset="0"/>
            </a:endParaRPr>
          </a:p>
          <a:p>
            <a:pPr marL="800100" lvl="1" indent="-342900">
              <a:lnSpc>
                <a:spcPct val="80000"/>
              </a:lnSpc>
              <a:spcBef>
                <a:spcPct val="20000"/>
              </a:spcBef>
              <a:buFontTx/>
              <a:buChar char="-"/>
            </a:pPr>
            <a:r>
              <a:rPr kumimoji="0" lang="en-US" sz="2300" b="0"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Sequence</a:t>
            </a:r>
            <a:r>
              <a:rPr kumimoji="0" lang="en-US" sz="23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Statements in a program execute one after the other in the order in which they are written. </a:t>
            </a:r>
          </a:p>
          <a:p>
            <a:pPr marL="800100" lvl="1" indent="-342900">
              <a:lnSpc>
                <a:spcPct val="80000"/>
              </a:lnSpc>
              <a:spcBef>
                <a:spcPct val="20000"/>
              </a:spcBef>
              <a:buFontTx/>
              <a:buChar char="-"/>
            </a:pPr>
            <a:r>
              <a:rPr lang="en-US" sz="2300" dirty="0" smtClean="0">
                <a:solidFill>
                  <a:srgbClr val="0000FF"/>
                </a:solidFill>
                <a:latin typeface="Times New Roman" pitchFamily="18" charset="0"/>
                <a:cs typeface="Times New Roman" pitchFamily="18" charset="0"/>
              </a:rPr>
              <a:t>Selection</a:t>
            </a:r>
            <a:r>
              <a:rPr lang="en-US" sz="2300" dirty="0" smtClean="0">
                <a:solidFill>
                  <a:srgbClr val="000000"/>
                </a:solidFill>
                <a:latin typeface="Times New Roman" pitchFamily="18" charset="0"/>
                <a:cs typeface="Times New Roman" pitchFamily="18" charset="0"/>
              </a:rPr>
              <a:t>: Statements in a program execute depending on whether a given condition is true or false. </a:t>
            </a:r>
          </a:p>
          <a:p>
            <a:pPr marL="800100" lvl="1" indent="-342900">
              <a:lnSpc>
                <a:spcPct val="80000"/>
              </a:lnSpc>
              <a:spcBef>
                <a:spcPct val="20000"/>
              </a:spcBef>
              <a:buFontTx/>
              <a:buChar char="-"/>
            </a:pPr>
            <a:r>
              <a:rPr lang="en-US" sz="2300" dirty="0" smtClean="0">
                <a:solidFill>
                  <a:srgbClr val="0000FF"/>
                </a:solidFill>
                <a:latin typeface="Times New Roman" pitchFamily="18" charset="0"/>
                <a:cs typeface="Times New Roman" pitchFamily="18" charset="0"/>
              </a:rPr>
              <a:t>Repetition (or iteration)</a:t>
            </a:r>
            <a:r>
              <a:rPr lang="en-US" sz="2300" dirty="0" smtClean="0">
                <a:solidFill>
                  <a:srgbClr val="000000"/>
                </a:solidFill>
                <a:latin typeface="Times New Roman" pitchFamily="18" charset="0"/>
                <a:cs typeface="Times New Roman" pitchFamily="18" charset="0"/>
              </a:rPr>
              <a:t>: Statements in a program continue to execute until a given condition is true or false.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8</a:t>
            </a:fld>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600200" y="3686175"/>
            <a:ext cx="5686425" cy="2714625"/>
          </a:xfrm>
          <a:prstGeom prst="rect">
            <a:avLst/>
          </a:prstGeom>
          <a:noFill/>
          <a:ln w="9525">
            <a:noFill/>
            <a:miter lim="800000"/>
            <a:headEnd/>
            <a:tailEnd/>
          </a:ln>
        </p:spPr>
      </p:pic>
      <p:sp>
        <p:nvSpPr>
          <p:cNvPr id="4" name="Text Placeholder 2"/>
          <p:cNvSpPr txBox="1">
            <a:spLocks/>
          </p:cNvSpPr>
          <p:nvPr/>
        </p:nvSpPr>
        <p:spPr>
          <a:xfrm>
            <a:off x="533400" y="609600"/>
            <a:ext cx="8229600" cy="2819400"/>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Sequence</a:t>
            </a:r>
            <a:r>
              <a:rPr kumimoji="0" lang="en-US" sz="32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structure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The</a:t>
            </a:r>
            <a:r>
              <a:rPr kumimoji="0" lang="en-US" sz="2800" b="0"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 activity diagram</a:t>
            </a:r>
            <a:r>
              <a:rPr kumimoji="0" lang="en-US" sz="2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in Fig. 4.1 illustrates a typical sequence structure in which two calculations are performed in order. </a:t>
            </a:r>
          </a:p>
          <a:p>
            <a:pPr marL="742950" lvl="1" indent="-285750">
              <a:spcBef>
                <a:spcPct val="20000"/>
              </a:spcBef>
              <a:buFont typeface="Arial" pitchFamily="34" charset="0"/>
              <a:buChar char="–"/>
            </a:pPr>
            <a:r>
              <a:rPr lang="en-US" sz="2800" dirty="0" smtClean="0">
                <a:latin typeface="Times New Roman" pitchFamily="18" charset="0"/>
                <a:cs typeface="Times New Roman" pitchFamily="18" charset="0"/>
              </a:rPr>
              <a:t>A </a:t>
            </a:r>
            <a:r>
              <a:rPr lang="en-US" sz="2800" i="1" dirty="0" smtClean="0">
                <a:latin typeface="Times New Roman" pitchFamily="18" charset="0"/>
                <a:cs typeface="Times New Roman" pitchFamily="18" charset="0"/>
              </a:rPr>
              <a:t>black circle</a:t>
            </a:r>
            <a:r>
              <a:rPr lang="en-US" sz="2800" dirty="0" smtClean="0">
                <a:latin typeface="Times New Roman" pitchFamily="18" charset="0"/>
                <a:cs typeface="Times New Roman" pitchFamily="18" charset="0"/>
              </a:rPr>
              <a:t> represents the start (</a:t>
            </a:r>
            <a:r>
              <a:rPr lang="en-US" sz="2800" i="1" dirty="0" smtClean="0">
                <a:latin typeface="Times New Roman" pitchFamily="18" charset="0"/>
                <a:cs typeface="Times New Roman" pitchFamily="18" charset="0"/>
              </a:rPr>
              <a:t>initial state</a:t>
            </a:r>
            <a:r>
              <a:rPr lang="en-US" sz="2800" dirty="0" smtClean="0">
                <a:latin typeface="Times New Roman" pitchFamily="18" charset="0"/>
                <a:cs typeface="Times New Roman" pitchFamily="18" charset="0"/>
              </a:rPr>
              <a:t>) of the workflow.</a:t>
            </a:r>
          </a:p>
          <a:p>
            <a:pPr marL="742950" lvl="1" indent="-285750">
              <a:spcBef>
                <a:spcPct val="20000"/>
              </a:spcBef>
              <a:buFont typeface="Arial" pitchFamily="34" charset="0"/>
              <a:buChar char="–"/>
            </a:pPr>
            <a:r>
              <a:rPr lang="en-US" sz="2800" dirty="0" smtClean="0">
                <a:latin typeface="Times New Roman" pitchFamily="18" charset="0"/>
                <a:cs typeface="Times New Roman" pitchFamily="18" charset="0"/>
              </a:rPr>
              <a:t>An </a:t>
            </a:r>
            <a:r>
              <a:rPr lang="en-US" sz="2800" i="1" dirty="0" smtClean="0">
                <a:latin typeface="Times New Roman" pitchFamily="18" charset="0"/>
                <a:cs typeface="Times New Roman" pitchFamily="18" charset="0"/>
              </a:rPr>
              <a:t>encircled black circle</a:t>
            </a:r>
            <a:r>
              <a:rPr lang="en-US" sz="2800" dirty="0" smtClean="0">
                <a:latin typeface="Times New Roman" pitchFamily="18" charset="0"/>
                <a:cs typeface="Times New Roman" pitchFamily="18" charset="0"/>
              </a:rPr>
              <a:t> represents the end (</a:t>
            </a:r>
            <a:r>
              <a:rPr lang="en-US" sz="2800" i="1" dirty="0" smtClean="0">
                <a:latin typeface="Times New Roman" pitchFamily="18" charset="0"/>
                <a:cs typeface="Times New Roman" pitchFamily="18" charset="0"/>
              </a:rPr>
              <a:t>final state</a:t>
            </a:r>
            <a:r>
              <a:rPr lang="en-US" sz="2800" dirty="0" smtClean="0">
                <a:latin typeface="Times New Roman" pitchFamily="18" charset="0"/>
                <a:cs typeface="Times New Roman" pitchFamily="18" charset="0"/>
              </a:rPr>
              <a:t>).</a:t>
            </a:r>
            <a:endParaRPr kumimoji="0" lang="en-US" sz="28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9</a:t>
            </a:fld>
            <a:endParaRPr lang="en-US" dirty="0"/>
          </a:p>
        </p:txBody>
      </p:sp>
      <p:sp>
        <p:nvSpPr>
          <p:cNvPr id="3" name="Text Placeholder 2"/>
          <p:cNvSpPr txBox="1">
            <a:spLocks/>
          </p:cNvSpPr>
          <p:nvPr/>
        </p:nvSpPr>
        <p:spPr>
          <a:xfrm>
            <a:off x="304800" y="457200"/>
            <a:ext cx="2895600" cy="5943600"/>
          </a:xfrm>
          <a:prstGeom prst="rect">
            <a:avLst/>
          </a:prstGeom>
        </p:spPr>
        <p:txBody>
          <a:bodyPr vert="horz" lIns="91440" tIns="45720" rIns="91440" bIns="45720" rtlCol="0">
            <a:normAutofit/>
          </a:bodyPr>
          <a:lstStyle/>
          <a:p>
            <a:pPr marL="342900" lvl="0" indent="-342900" algn="ctr">
              <a:lnSpc>
                <a:spcPct val="80000"/>
              </a:lnSpc>
              <a:spcBef>
                <a:spcPct val="20000"/>
              </a:spcBef>
              <a:defRPr/>
            </a:pPr>
            <a:r>
              <a:rPr lang="en-US" sz="2400" b="1" dirty="0" smtClean="0">
                <a:solidFill>
                  <a:srgbClr val="000000"/>
                </a:solidFill>
                <a:latin typeface="Times New Roman" pitchFamily="18" charset="0"/>
              </a:rPr>
              <a:t>UML </a:t>
            </a:r>
            <a:endParaRPr lang="en-US" sz="2400" b="1" dirty="0" smtClean="0">
              <a:solidFill>
                <a:srgbClr val="000000"/>
              </a:solidFill>
              <a:latin typeface="Times New Roman" pitchFamily="18" charset="0"/>
            </a:endParaRPr>
          </a:p>
          <a:p>
            <a:pPr marL="342900" lvl="0" indent="-342900" algn="ctr">
              <a:lnSpc>
                <a:spcPct val="80000"/>
              </a:lnSpc>
              <a:spcBef>
                <a:spcPct val="20000"/>
              </a:spcBef>
              <a:defRPr/>
            </a:pPr>
            <a:r>
              <a:rPr lang="en-US" sz="2400" b="1" dirty="0" smtClean="0">
                <a:solidFill>
                  <a:srgbClr val="000000"/>
                </a:solidFill>
                <a:latin typeface="Times New Roman" pitchFamily="18" charset="0"/>
              </a:rPr>
              <a:t>Activity </a:t>
            </a:r>
            <a:r>
              <a:rPr lang="en-US" sz="2400" b="1" dirty="0" smtClean="0">
                <a:solidFill>
                  <a:srgbClr val="000000"/>
                </a:solidFill>
                <a:latin typeface="Times New Roman" pitchFamily="18" charset="0"/>
              </a:rPr>
              <a:t>Diagram </a:t>
            </a:r>
            <a:endParaRPr kumimoji="0" lang="en-US" sz="2300" b="1"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indent="-342900">
              <a:lnSpc>
                <a:spcPct val="80000"/>
              </a:lnSpc>
              <a:spcBef>
                <a:spcPct val="20000"/>
              </a:spcBef>
              <a:buFont typeface="Arial" pitchFamily="34" charset="0"/>
              <a:buChar char="•"/>
              <a:defRPr/>
            </a:pPr>
            <a:endParaRPr lang="en-US" sz="2400" dirty="0" smtClean="0">
              <a:solidFill>
                <a:srgbClr val="000000"/>
              </a:solidFill>
              <a:latin typeface="Times New Roman" pitchFamily="18" charset="0"/>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Models </a:t>
            </a: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a:t>
            </a:r>
            <a:r>
              <a:rPr kumimoji="0" lang="en-US" sz="2300" b="0" i="0" u="none" strike="noStrike" kern="1200" cap="none" spc="0" normalizeH="0" baseline="0" noProof="0" dirty="0" smtClean="0">
                <a:ln>
                  <a:noFill/>
                </a:ln>
                <a:solidFill>
                  <a:srgbClr val="0000FF"/>
                </a:solidFill>
                <a:effectLst/>
                <a:uLnTx/>
                <a:uFillTx/>
                <a:latin typeface="Times New Roman" pitchFamily="18" charset="0"/>
                <a:ea typeface="+mn-ea"/>
                <a:cs typeface="+mn-cs"/>
              </a:rPr>
              <a:t>workflow</a:t>
            </a: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(also called the </a:t>
            </a:r>
            <a:r>
              <a:rPr kumimoji="0" lang="en-US" sz="2300" b="0" i="0" u="none" strike="noStrike" kern="1200" cap="none" spc="0" normalizeH="0" baseline="0" noProof="0" dirty="0" smtClean="0">
                <a:ln>
                  <a:noFill/>
                </a:ln>
                <a:solidFill>
                  <a:srgbClr val="0000FF"/>
                </a:solidFill>
                <a:effectLst/>
                <a:uLnTx/>
                <a:uFillTx/>
                <a:latin typeface="Times New Roman" pitchFamily="18" charset="0"/>
                <a:ea typeface="+mn-ea"/>
                <a:cs typeface="+mn-cs"/>
              </a:rPr>
              <a:t>activity</a:t>
            </a: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of a portion of a software system. </a:t>
            </a:r>
          </a:p>
          <a:p>
            <a:pPr marL="342900" marR="0" lvl="0" indent="-342900" algn="l" defTabSz="914400" rtl="0" eaLnBrk="1" fontAlgn="auto" latinLnBrk="0" hangingPunct="1">
              <a:lnSpc>
                <a:spcPct val="80000"/>
              </a:lnSpc>
              <a:spcBef>
                <a:spcPct val="20000"/>
              </a:spcBef>
              <a:spcAft>
                <a:spcPts val="0"/>
              </a:spcAft>
              <a:buClrTx/>
              <a:buSzTx/>
              <a:tabLst/>
              <a:defRPr/>
            </a:pPr>
            <a:endPar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Composed </a:t>
            </a: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of </a:t>
            </a: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symbols similar to those in flowcharting</a:t>
            </a:r>
          </a:p>
          <a:p>
            <a:pPr marL="800100" lvl="1" indent="-342900">
              <a:lnSpc>
                <a:spcPct val="80000"/>
              </a:lnSpc>
              <a:spcBef>
                <a:spcPct val="20000"/>
              </a:spcBef>
              <a:defRPr/>
            </a:pPr>
            <a:r>
              <a:rPr lang="en-US" sz="2000" b="1" dirty="0" smtClean="0">
                <a:solidFill>
                  <a:srgbClr val="000000"/>
                </a:solidFill>
                <a:latin typeface="Times New Roman" pitchFamily="18" charset="0"/>
              </a:rPr>
              <a:t>Q: </a:t>
            </a:r>
            <a:r>
              <a:rPr lang="en-US" sz="2000" dirty="0" smtClean="0">
                <a:solidFill>
                  <a:srgbClr val="000000"/>
                </a:solidFill>
                <a:latin typeface="Times New Roman" pitchFamily="18" charset="0"/>
              </a:rPr>
              <a:t>What are the main differences?</a:t>
            </a:r>
            <a:endParaRPr kumimoji="0" lang="en-US" sz="2000" b="1"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indent="-342900">
              <a:lnSpc>
                <a:spcPct val="80000"/>
              </a:lnSpc>
              <a:spcBef>
                <a:spcPct val="20000"/>
              </a:spcBef>
              <a:defRPr/>
            </a:pPr>
            <a:endParaRPr lang="en-US" sz="1000" dirty="0" smtClean="0">
              <a:solidFill>
                <a:srgbClr val="000000"/>
              </a:solidFill>
              <a:latin typeface="Times New Roman" pitchFamily="18" charset="0"/>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Clearly </a:t>
            </a:r>
            <a:r>
              <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show how control structures operate. </a:t>
            </a:r>
            <a:endParaRPr kumimoji="0" lang="en-US" sz="23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indent="-342900">
              <a:lnSpc>
                <a:spcPct val="80000"/>
              </a:lnSpc>
              <a:spcBef>
                <a:spcPct val="20000"/>
              </a:spcBef>
              <a:defRPr/>
            </a:pPr>
            <a:endParaRPr lang="en-US" sz="1000" dirty="0" smtClean="0">
              <a:solidFill>
                <a:srgbClr val="000000"/>
              </a:solidFill>
              <a:latin typeface="Times New Roman" pitchFamily="18" charset="0"/>
            </a:endParaRPr>
          </a:p>
        </p:txBody>
      </p:sp>
      <p:pic>
        <p:nvPicPr>
          <p:cNvPr id="6" name="Picture 5" descr="t_activityDiagrams_fig1.gif"/>
          <p:cNvPicPr>
            <a:picLocks noChangeAspect="1"/>
          </p:cNvPicPr>
          <p:nvPr/>
        </p:nvPicPr>
        <p:blipFill>
          <a:blip r:embed="rId2" cstate="print"/>
          <a:stretch>
            <a:fillRect/>
          </a:stretch>
        </p:blipFill>
        <p:spPr>
          <a:xfrm>
            <a:off x="3100450" y="61849"/>
            <a:ext cx="6019800" cy="6491351"/>
          </a:xfrm>
          <a:prstGeom prst="rect">
            <a:avLst/>
          </a:prstGeom>
        </p:spPr>
      </p:pic>
      <p:sp>
        <p:nvSpPr>
          <p:cNvPr id="7" name="Rectangle 6"/>
          <p:cNvSpPr/>
          <p:nvPr/>
        </p:nvSpPr>
        <p:spPr>
          <a:xfrm>
            <a:off x="2209800" y="6483718"/>
            <a:ext cx="6781800" cy="369332"/>
          </a:xfrm>
          <a:prstGeom prst="rect">
            <a:avLst/>
          </a:prstGeom>
        </p:spPr>
        <p:txBody>
          <a:bodyPr wrap="square">
            <a:spAutoFit/>
          </a:bodyPr>
          <a:lstStyle/>
          <a:p>
            <a:r>
              <a:rPr lang="en-US" dirty="0" smtClean="0"/>
              <a:t>Source: </a:t>
            </a:r>
            <a:r>
              <a:rPr lang="en-US" sz="1600" dirty="0" smtClean="0">
                <a:hlinkClick r:id="rId3"/>
              </a:rPr>
              <a:t>http</a:t>
            </a:r>
            <a:r>
              <a:rPr lang="en-US" sz="1600" dirty="0" smtClean="0">
                <a:hlinkClick r:id="rId3"/>
              </a:rPr>
              <a:t>://</a:t>
            </a:r>
            <a:r>
              <a:rPr lang="en-US" sz="1600" dirty="0" smtClean="0">
                <a:hlinkClick r:id="rId3"/>
              </a:rPr>
              <a:t>www.ibm.com/developerworks/rational/library/2802.html</a:t>
            </a:r>
            <a:r>
              <a:rPr lang="en-US" sz="1600" dirty="0" smtClean="0"/>
              <a:t>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10537</TotalTime>
  <Words>1770</Words>
  <Application>Microsoft Office PowerPoint</Application>
  <PresentationFormat>On-screen Show (4:3)</PresentationFormat>
  <Paragraphs>292</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Slide 1</vt:lpstr>
      <vt:lpstr>Outline</vt:lpstr>
      <vt:lpstr>4.2  Algorithms</vt:lpstr>
      <vt:lpstr>4.3  Pseudocode</vt:lpstr>
      <vt:lpstr>Slide 5</vt:lpstr>
      <vt:lpstr>Slide 6</vt:lpstr>
      <vt:lpstr>4.4  Control Structures</vt:lpstr>
      <vt:lpstr>Slide 8</vt:lpstr>
      <vt:lpstr>Slide 9</vt:lpstr>
      <vt:lpstr>Activity diagrams and structured controls</vt:lpstr>
      <vt:lpstr>Activity diagrams and structured controls</vt:lpstr>
      <vt:lpstr>Slide 12</vt:lpstr>
      <vt:lpstr>Slide 13</vt:lpstr>
      <vt:lpstr>Slide 14</vt:lpstr>
      <vt:lpstr>Slide 15</vt:lpstr>
      <vt:lpstr>Slide 16</vt:lpstr>
      <vt:lpstr>Slide 17</vt:lpstr>
      <vt:lpstr>Slide 18</vt:lpstr>
      <vt:lpstr>Slide 19</vt:lpstr>
      <vt:lpstr>Slide 20</vt:lpstr>
      <vt:lpstr>Slide 21</vt:lpstr>
      <vt:lpstr>4.7  while Repetition Statement</vt:lpstr>
      <vt:lpstr>Slide 23</vt:lpstr>
      <vt:lpstr>Slide 24</vt:lpstr>
      <vt:lpstr>4.8  Formulating Algorithms:  Counter-Controlled Repetition</vt:lpstr>
      <vt:lpstr>Slide 26</vt:lpstr>
      <vt:lpstr>Slide 27</vt:lpstr>
      <vt:lpstr>4.9  Formulating Algorithms:  Sentinel-Controlled Repetition</vt:lpstr>
      <vt:lpstr>Slide 29</vt:lpstr>
      <vt:lpstr>Slide 30</vt:lpstr>
      <vt:lpstr>Slide 31</vt:lpstr>
      <vt:lpstr>Type Casting</vt:lpstr>
      <vt:lpstr>4.11  Compound Assignment Operators</vt:lpstr>
      <vt:lpstr>4.12  Increment and Decrement Operators</vt:lpstr>
      <vt:lpstr>Slide 35</vt:lpstr>
      <vt:lpstr>Slide 36</vt:lpstr>
      <vt:lpstr>Slide 37</vt:lpstr>
      <vt:lpstr>Slide 38</vt:lpstr>
      <vt:lpstr>Slide 39</vt:lpstr>
    </vt:vector>
  </TitlesOfParts>
  <Company>UHCL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Yang, T. Andrew</dc:creator>
  <cp:lastModifiedBy>Yang, T. Andrew</cp:lastModifiedBy>
  <cp:revision>940</cp:revision>
  <dcterms:created xsi:type="dcterms:W3CDTF">2011-01-18T01:12:11Z</dcterms:created>
  <dcterms:modified xsi:type="dcterms:W3CDTF">2011-06-24T19:29:41Z</dcterms:modified>
</cp:coreProperties>
</file>