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353" r:id="rId3"/>
    <p:sldId id="508" r:id="rId4"/>
    <p:sldId id="428" r:id="rId5"/>
    <p:sldId id="429" r:id="rId6"/>
    <p:sldId id="430" r:id="rId7"/>
    <p:sldId id="431" r:id="rId8"/>
    <p:sldId id="493" r:id="rId9"/>
    <p:sldId id="433" r:id="rId10"/>
    <p:sldId id="494" r:id="rId11"/>
    <p:sldId id="495" r:id="rId12"/>
    <p:sldId id="496" r:id="rId13"/>
    <p:sldId id="541" r:id="rId14"/>
    <p:sldId id="542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9" r:id="rId27"/>
    <p:sldId id="510" r:id="rId28"/>
    <p:sldId id="511" r:id="rId29"/>
    <p:sldId id="512" r:id="rId30"/>
    <p:sldId id="543" r:id="rId31"/>
    <p:sldId id="513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526" r:id="rId45"/>
    <p:sldId id="527" r:id="rId46"/>
    <p:sldId id="528" r:id="rId47"/>
    <p:sldId id="529" r:id="rId48"/>
    <p:sldId id="530" r:id="rId49"/>
    <p:sldId id="531" r:id="rId50"/>
    <p:sldId id="532" r:id="rId51"/>
    <p:sldId id="533" r:id="rId52"/>
    <p:sldId id="535" r:id="rId53"/>
    <p:sldId id="536" r:id="rId54"/>
    <p:sldId id="54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06E8A"/>
    <a:srgbClr val="007D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8540" autoAdjust="0"/>
  </p:normalViewPr>
  <p:slideViewPr>
    <p:cSldViewPr>
      <p:cViewPr>
        <p:scale>
          <a:sx n="66" d="100"/>
          <a:sy n="66" d="100"/>
        </p:scale>
        <p:origin x="-8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7/30/2011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6/docs/api/java/lang/Exception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6/docs/api/java/lang/Exception.html" TargetMode="External"/><Relationship Id="rId2" Type="http://schemas.openxmlformats.org/officeDocument/2006/relationships/hyperlink" Target="http://download.oracle.com/javase/6/docs/api/java/lang/Err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wnload.oracle.com/javase/6/docs/api/java/lang/Throwabl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wnload.oracle.com/javase/tutorial/essential/exceptions/definition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tutorial/essential/exceptions/catchOrDeclar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tutorial/essential/exceptions/definition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6/docs/api/java/lang/Throwable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javaboutique.internet.com/tutorials/Exceptions/index.html" TargetMode="External"/><Relationship Id="rId2" Type="http://schemas.openxmlformats.org/officeDocument/2006/relationships/hyperlink" Target="http://download.oracle.com/javase/tutorial/essential/exceptions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tutorial/essential/exceptions/advantag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3914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Exception Handling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00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on slides from Deitel &amp; Associates, Inc.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Revised by 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Some sample exceptions we’ve seen …</a:t>
            </a:r>
            <a:endParaRPr lang="en-US" sz="32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764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ArrayIndexOutOfBoundsException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occurs when an attempt is made to access an element past either end of an array.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400" dirty="0" err="1" smtClean="0">
                <a:solidFill>
                  <a:srgbClr val="0000FF"/>
                </a:solidFill>
                <a:latin typeface="Lucida Console" pitchFamily="49" charset="0"/>
              </a:rPr>
              <a:t>NullPointerException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occurs when a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reference is used where an object is expected.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Lucida Console" pitchFamily="49" charset="0"/>
              </a:rPr>
              <a:t>ClassCastException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occurs when an attempt is made to cast an object that does not have an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is-a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relationship with the type specified in the cast operator.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Lucida Console" pitchFamily="49" charset="0"/>
              </a:rPr>
              <a:t>ClassNotFoundException, </a:t>
            </a:r>
            <a:r>
              <a:rPr lang="en-US" sz="2400" dirty="0" err="1" smtClean="0">
                <a:solidFill>
                  <a:srgbClr val="0000FF"/>
                </a:solidFill>
                <a:latin typeface="Lucida Console" pitchFamily="49" charset="0"/>
              </a:rPr>
              <a:t>IOException</a:t>
            </a:r>
            <a:r>
              <a:rPr lang="en-US" sz="2400" dirty="0" smtClean="0">
                <a:solidFill>
                  <a:srgbClr val="0000FF"/>
                </a:solidFill>
                <a:latin typeface="Lucida Console" pitchFamily="49" charset="0"/>
              </a:rPr>
              <a:t>, …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a list of subclasses of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see </a:t>
            </a:r>
            <a:r>
              <a:rPr lang="en-US" sz="1400" dirty="0" smtClean="0">
                <a:solidFill>
                  <a:srgbClr val="0000FF"/>
                </a:solidFill>
                <a:latin typeface="Lucida Console" pitchFamily="49" charset="0"/>
                <a:hlinkClick r:id="rId2"/>
              </a:rPr>
              <a:t>http://download.oracle.com/javase/6/docs/api/java/lang/Exception.html</a:t>
            </a:r>
            <a:r>
              <a:rPr lang="en-US" sz="1400" dirty="0" smtClean="0">
                <a:solidFill>
                  <a:srgbClr val="0000FF"/>
                </a:solidFill>
                <a:latin typeface="Lucida Console" pitchFamily="49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62000" y="1706463"/>
            <a:ext cx="7696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Throwable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class is the superclass of all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errors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exceptions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 the Java language. </a:t>
            </a:r>
          </a:p>
          <a:p>
            <a:pPr marL="801688" lvl="1" indent="-344488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−"/>
            </a:pPr>
            <a:r>
              <a:rPr lang="en-US" sz="2000" dirty="0" smtClean="0"/>
              <a:t>An </a:t>
            </a:r>
            <a:r>
              <a:rPr lang="en-US" sz="2000" dirty="0" smtClean="0">
                <a:solidFill>
                  <a:srgbClr val="0000FF"/>
                </a:solidFill>
              </a:rPr>
              <a:t>Error</a:t>
            </a:r>
            <a:r>
              <a:rPr lang="en-US" sz="2000" dirty="0" smtClean="0"/>
              <a:t> indicates serious problems that a reasonable application should not try to catch.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http://download.oracle.com/javase/6/docs/api/java/lang/Error.html</a:t>
            </a:r>
            <a:r>
              <a:rPr lang="en-US" dirty="0" smtClean="0"/>
              <a:t>)</a:t>
            </a:r>
          </a:p>
          <a:p>
            <a:pPr marL="801688" lvl="1" indent="-344488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−"/>
            </a:pPr>
            <a:r>
              <a:rPr lang="en-US" sz="2000" dirty="0" smtClean="0"/>
              <a:t>The class </a:t>
            </a:r>
            <a:r>
              <a:rPr lang="en-US" sz="2000" dirty="0" smtClean="0">
                <a:solidFill>
                  <a:srgbClr val="0000FF"/>
                </a:solidFill>
              </a:rPr>
              <a:t>Exception</a:t>
            </a:r>
            <a:r>
              <a:rPr lang="en-US" sz="2000" dirty="0" smtClean="0"/>
              <a:t> and its subclasses indicates conditions that a reasonable application might want to catch.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http://download.oracle.com/javase/6/docs/api/java/lang/Exception.html</a:t>
            </a:r>
            <a:r>
              <a:rPr lang="en-US" sz="1600" dirty="0" smtClean="0"/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4488" marR="0" lvl="0" indent="-344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4488" lvl="0" indent="-3444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Only objects that are instances of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Throwable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(or one of its subclasses) are thrown by the Java Virtual Machine or can be thrown by the Java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throw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statement. </a:t>
            </a:r>
          </a:p>
          <a:p>
            <a:pPr marL="344488" indent="-3444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4488" lvl="0" indent="-3444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Similarly, only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Throwable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or one of its subclasses can be the argument type in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catch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clause.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The </a:t>
            </a:r>
            <a:r>
              <a:rPr lang="en-US" b="1" dirty="0" err="1" smtClean="0">
                <a:solidFill>
                  <a:srgbClr val="24B5A1"/>
                </a:solidFill>
                <a:latin typeface="Arial"/>
              </a:rPr>
              <a:t>Throwable</a:t>
            </a:r>
            <a:r>
              <a:rPr lang="en-US" dirty="0" smtClean="0">
                <a:solidFill>
                  <a:srgbClr val="24B5A1"/>
                </a:solidFill>
                <a:latin typeface="Arial"/>
              </a:rPr>
              <a:t> class</a:t>
            </a:r>
            <a:br>
              <a:rPr lang="en-US" dirty="0" smtClean="0">
                <a:solidFill>
                  <a:srgbClr val="24B5A1"/>
                </a:solidFill>
                <a:latin typeface="Arial"/>
              </a:rPr>
            </a:br>
            <a:r>
              <a:rPr lang="en-US" sz="2000" b="1" dirty="0" smtClean="0">
                <a:solidFill>
                  <a:srgbClr val="24B5A1"/>
                </a:solidFill>
                <a:latin typeface="+mn-lt"/>
                <a:hlinkClick r:id="rId4"/>
              </a:rPr>
              <a:t>http://download.oracle.com/javase/6/docs/api/java/lang/Throwable.html</a:t>
            </a:r>
            <a:r>
              <a:rPr lang="en-US" sz="2000" b="1" dirty="0" smtClean="0">
                <a:solidFill>
                  <a:srgbClr val="24B5A1"/>
                </a:solidFill>
                <a:latin typeface="+mn-lt"/>
              </a:rPr>
              <a:t> </a:t>
            </a:r>
            <a:endParaRPr lang="en-US" b="1" dirty="0" smtClean="0">
              <a:solidFill>
                <a:srgbClr val="3380E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22860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Exceptions 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thrown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(i.e., the exception occurs) when a method detects a problem and is unable to handle it.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 trace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 information displayed when an exception occurs and is not handled. Information includes: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name of the exception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a descriptive message that indicates the problem that occurred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method-call stack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(i.e.,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call chain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at the time it occurred. Represents the path of execution that led to the exception method by method.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Exception Handling and the Call Stack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en-US" dirty="0" smtClean="0"/>
              <a:t>The Call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61838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sz="1600" dirty="0" smtClean="0">
                <a:hlinkClick r:id="rId2"/>
              </a:rPr>
              <a:t>http://download.oracle.com/javase/tutorial/essential/exceptions/definition.html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3400" y="13716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main( 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m1( )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 m2( )  m3( 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933575"/>
            <a:ext cx="8801100" cy="41624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Catch or Specify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Requirement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(aka.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Catch or Declare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144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From: </a:t>
            </a:r>
            <a:r>
              <a:rPr lang="en-US" sz="1600" dirty="0" smtClean="0">
                <a:hlinkClick r:id="rId2"/>
              </a:rPr>
              <a:t>http://download.oracle.com/javase/tutorial/essential/exceptions/catchOrDeclare.html</a:t>
            </a:r>
            <a:endParaRPr lang="en-US" sz="1600" dirty="0" smtClean="0"/>
          </a:p>
          <a:p>
            <a:pPr marL="463550" lvl="1" indent="-6350">
              <a:buNone/>
            </a:pPr>
            <a:r>
              <a:rPr lang="en-US" sz="2400" dirty="0" smtClean="0"/>
              <a:t>Valid Java code must honor the </a:t>
            </a:r>
            <a:r>
              <a:rPr lang="en-US" sz="2400" i="1" dirty="0" smtClean="0"/>
              <a:t>Catch or Specify Requirement</a:t>
            </a:r>
            <a:r>
              <a:rPr lang="en-US" sz="2400" dirty="0" smtClean="0"/>
              <a:t>. This means that </a:t>
            </a:r>
            <a:r>
              <a:rPr lang="en-US" sz="2400" dirty="0" smtClean="0">
                <a:solidFill>
                  <a:srgbClr val="0000FF"/>
                </a:solidFill>
              </a:rPr>
              <a:t>code that might throw certain exceptions</a:t>
            </a:r>
            <a:r>
              <a:rPr lang="en-US" sz="2400" dirty="0" smtClean="0"/>
              <a:t> must be enclosed by either of the following: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try</a:t>
            </a:r>
            <a:r>
              <a:rPr lang="en-US" sz="2400" dirty="0" smtClean="0"/>
              <a:t> statement that catches the exception. The </a:t>
            </a:r>
            <a:r>
              <a:rPr lang="en-US" sz="2400" dirty="0" smtClean="0">
                <a:solidFill>
                  <a:srgbClr val="0000FF"/>
                </a:solidFill>
              </a:rPr>
              <a:t>try</a:t>
            </a:r>
            <a:r>
              <a:rPr lang="en-US" sz="2400" dirty="0" smtClean="0"/>
              <a:t> must provide a handler for the exception. e.g., m1( 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400" dirty="0" smtClean="0"/>
              <a:t>A method that specifies that it can </a:t>
            </a:r>
            <a:r>
              <a:rPr lang="en-US" sz="2400" dirty="0" smtClean="0">
                <a:solidFill>
                  <a:srgbClr val="0000FF"/>
                </a:solidFill>
              </a:rPr>
              <a:t>throw</a:t>
            </a:r>
            <a:r>
              <a:rPr lang="en-US" sz="2400" dirty="0" smtClean="0"/>
              <a:t> the exception. The method must provide a </a:t>
            </a:r>
            <a:r>
              <a:rPr lang="en-US" sz="2400" dirty="0" smtClean="0">
                <a:solidFill>
                  <a:srgbClr val="0000FF"/>
                </a:solidFill>
              </a:rPr>
              <a:t>throws clause</a:t>
            </a:r>
            <a:r>
              <a:rPr lang="en-US" sz="2400" dirty="0" smtClean="0"/>
              <a:t> that lists the exception.  e.g., m3( 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28650"/>
            <a:ext cx="7351786" cy="66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13" y="1143000"/>
            <a:ext cx="882024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11.3  </a:t>
            </a:r>
            <a:r>
              <a:rPr lang="en-US" sz="2900" dirty="0" smtClean="0">
                <a:solidFill>
                  <a:srgbClr val="3380E6"/>
                </a:solidFill>
                <a:latin typeface="Arial"/>
              </a:rPr>
              <a:t>Example: Handling </a:t>
            </a:r>
            <a:r>
              <a:rPr lang="en-US" sz="2900" dirty="0" err="1" smtClean="0">
                <a:solidFill>
                  <a:srgbClr val="3380E6"/>
                </a:solidFill>
                <a:latin typeface="Lucida Console"/>
              </a:rPr>
              <a:t>ArithmeticException</a:t>
            </a:r>
            <a:r>
              <a:rPr lang="en-US" sz="2900" dirty="0" err="1" smtClean="0">
                <a:solidFill>
                  <a:srgbClr val="3380E6"/>
                </a:solidFill>
                <a:latin typeface="Arial"/>
              </a:rPr>
              <a:t>s</a:t>
            </a:r>
            <a:r>
              <a:rPr lang="en-US" sz="2900" dirty="0" smtClean="0">
                <a:solidFill>
                  <a:srgbClr val="3380E6"/>
                </a:solidFill>
                <a:latin typeface="Arial"/>
              </a:rPr>
              <a:t> and </a:t>
            </a:r>
            <a:r>
              <a:rPr lang="en-US" sz="2900" dirty="0" err="1" smtClean="0">
                <a:solidFill>
                  <a:srgbClr val="3380E6"/>
                </a:solidFill>
                <a:latin typeface="Lucida Console"/>
              </a:rPr>
              <a:t>InputMismatchExceptions</a:t>
            </a:r>
            <a:endParaRPr lang="en-US" sz="2900" dirty="0" smtClean="0">
              <a:solidFill>
                <a:srgbClr val="3380E6"/>
              </a:solidFill>
              <a:latin typeface="Lucida Console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722438"/>
            <a:ext cx="8229600" cy="23161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application in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 11.2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uses exception handling to process any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ArithmeticException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InputMistmatchException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that arise.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user makes a mistake, the program catches and handles the exception — in this case, allowing the user to try to enter the input again.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962400"/>
            <a:ext cx="756674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5729" y="112817"/>
            <a:ext cx="6078071" cy="670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1" descr="ch11imageslides_Page_1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31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96285"/>
            <a:ext cx="7239000" cy="47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1295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code should be enclosed within the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block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 that might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throw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 exception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 that should not execute if an exception occurs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33400" y="32766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(also called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clause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 handler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catches and handles an exception.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Begins with the keyword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is followed by an exception parameter in parentheses and a block of code enclosed in curly braces.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least one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catch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block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(Section 11.6) must immediately follow the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try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481138"/>
            <a:ext cx="8229600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exception parameter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in the </a:t>
            </a:r>
            <a:r>
              <a:rPr lang="en-US" sz="2400" dirty="0" smtClean="0">
                <a:solidFill>
                  <a:srgbClr val="0000FF"/>
                </a:solidFill>
                <a:latin typeface="LucidaSansTypewriter" pitchFamily="49" charset="0"/>
              </a:rPr>
              <a:t>catch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block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identifies the exception type the handler can process.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parameter’s name enables the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catch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block to interact with a caught exception object.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an exception occurs in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block,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that executes is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first one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whose type matches the type of the exception that occurred.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System.err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(standard error stream) 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output error messages.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default, displays data to the command prompt.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Can be redirected to a log file for persistent data storage.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an exception occurs in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block,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terminates immediately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and program control transfers to the first matching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there are remaining statements after the statement that causes the exception, those remaining statements won’t be executed.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After the exception is handled, control resumes after the last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Known as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termination model of exception handling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c.f., Some languages (not Java) use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resumption model of exception handling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in which, after an exception is handled, control resumes just after the throw point.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no exceptions are thrown in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block,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 are skipped and control continues with the first statement after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But, the </a:t>
            </a:r>
            <a:r>
              <a:rPr lang="en-US" sz="2400" dirty="0" smtClean="0">
                <a:solidFill>
                  <a:srgbClr val="0000FF"/>
                </a:solidFill>
                <a:latin typeface="Lucida Console" pitchFamily="49" charset="0"/>
              </a:rPr>
              <a:t>finally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block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if one is present, will execute whether or not an exception is thrown in the corresponding </a:t>
            </a:r>
            <a:r>
              <a:rPr lang="en-US" sz="2400" dirty="0" smtClean="0">
                <a:solidFill>
                  <a:srgbClr val="000000"/>
                </a:solidFill>
                <a:latin typeface="Lucida Console" pitchFamily="49" charset="0"/>
              </a:rPr>
              <a:t>try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block. </a:t>
            </a:r>
          </a:p>
          <a:p>
            <a:pPr marL="1027113" lvl="2" indent="-28575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(more about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in Section 11.6)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and its corresponding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and/or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 form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terminates, local variables declared in the block go out of scope.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local variables of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are not accessible in the corresponding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terminates, local variables declared within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(including the exception parameter) also go out of scope.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Any remaining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 in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are ignored, and execution resumes at the first line of code after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sequence.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if one is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throws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clause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Specifies the exceptions a method may throw.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Appears after the method’s parameter list and before the method’s body.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Contains a comma-separated list of the exceptions that the method will throw if various problems occur.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be thrown by statements in the method’s body or by methods called from the body.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 can throw exceptions listed in its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throws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clause or their subclasses.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e.g.,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NullPointerException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is a subclass of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RuntimeException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 hierarchy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11.5.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Clients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a method with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throws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clause are thus informed that the method may throw exceptions.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6" y="953347"/>
            <a:ext cx="7557654" cy="369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457200" y="4953000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Exercise: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Try the recommended procedure using the 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read(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method in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FileInputStream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How would you handle exception(s) that might be thrown by the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read( )</a:t>
            </a:r>
            <a:r>
              <a:rPr kumimoji="0" lang="en-US" sz="24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method.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768927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68844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11.5  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Java Exception Hierarchy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22098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 classes inherit directly or indirectly from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forming an inheritance hierarchy.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 extend this hierarchy with your own exception classes.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Figure 11.3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shows a small portion of the inheritance hierarchy for class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Throwable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(a subclass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Object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), which is the superclass of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Only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Throwable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objects can be used with the exception-handling mechanism.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Throwable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has two subclasses: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Error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78" y="900896"/>
            <a:ext cx="7711722" cy="527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11162"/>
            <a:ext cx="82296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11.1  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Introduction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1524000"/>
            <a:ext cx="792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 an indication of a problem that occurs during a program’s execution.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name “exception” implies that the problem occurs infrequently.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dirty="0" smtClean="0">
              <a:solidFill>
                <a:srgbClr val="000000"/>
              </a:solidFill>
              <a:latin typeface="Times New Roman" pitchFamily="18" charset="0"/>
              <a:hlinkClick r:id="rId2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http://download.oracle.com/javase/tutorial/essential/exceptions/definition.html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2000" dirty="0" smtClean="0"/>
              <a:t>" The term </a:t>
            </a:r>
            <a:r>
              <a:rPr lang="en-US" sz="2000" i="1" dirty="0" smtClean="0"/>
              <a:t>exception</a:t>
            </a:r>
            <a:r>
              <a:rPr lang="en-US" sz="2000" dirty="0" smtClean="0"/>
              <a:t> is shorthand for the phrase </a:t>
            </a:r>
            <a:r>
              <a:rPr lang="en-US" sz="2000" i="1" dirty="0" smtClean="0"/>
              <a:t>exceptional event</a:t>
            </a:r>
            <a:r>
              <a:rPr lang="en-US" sz="2000" dirty="0" smtClean="0"/>
              <a:t>.“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2000" dirty="0" smtClean="0"/>
              <a:t>Definition: An </a:t>
            </a:r>
            <a:r>
              <a:rPr lang="en-US" sz="2000" i="1" dirty="0" smtClean="0"/>
              <a:t>exception</a:t>
            </a:r>
            <a:r>
              <a:rPr lang="en-US" sz="2000" dirty="0" smtClean="0"/>
              <a:t> is an </a:t>
            </a:r>
            <a:r>
              <a:rPr lang="en-US" sz="2000" dirty="0" smtClean="0">
                <a:solidFill>
                  <a:srgbClr val="0000FF"/>
                </a:solidFill>
              </a:rPr>
              <a:t>event</a:t>
            </a:r>
            <a:r>
              <a:rPr lang="en-US" sz="2000" dirty="0" smtClean="0"/>
              <a:t>, which occurs during the execution of a program and disrupts the normal flow of the program's instructions.</a:t>
            </a: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dirty="0" smtClean="0">
              <a:solidFill>
                <a:srgbClr val="000000"/>
              </a:solidFill>
              <a:latin typeface="Times New Roman" pitchFamily="18" charset="0"/>
              <a:hlinkClick r:id="rId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With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 handling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 program can continue executing (rather than terminating) after dealing with the exception.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Mission-critical or business-critical computing.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Robust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fault-tolerant programs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(i.e., programs that can deal with problems as they arise and continue executing).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0000FF"/>
                </a:solidFill>
              </a:rPr>
              <a:t>chained exception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Source: </a:t>
            </a:r>
            <a:r>
              <a:rPr lang="en-US" sz="1600" dirty="0" smtClean="0">
                <a:hlinkClick r:id="rId2"/>
              </a:rPr>
              <a:t>http://download.oracle.com/javase/6/docs/api/java/lang/Throwable.html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err="1" smtClean="0">
                <a:solidFill>
                  <a:srgbClr val="0000FF"/>
                </a:solidFill>
              </a:rPr>
              <a:t>Throwable</a:t>
            </a:r>
            <a:r>
              <a:rPr lang="en-US" sz="2400" dirty="0" smtClean="0"/>
              <a:t> contains a snapshot of the execution stack of its thread at the time it was created. </a:t>
            </a:r>
          </a:p>
          <a:p>
            <a:r>
              <a:rPr lang="en-US" sz="2400" dirty="0" smtClean="0"/>
              <a:t>It can also contain </a:t>
            </a:r>
            <a:r>
              <a:rPr lang="en-US" sz="2400" dirty="0" smtClean="0">
                <a:solidFill>
                  <a:srgbClr val="0000FF"/>
                </a:solidFill>
              </a:rPr>
              <a:t>a message string </a:t>
            </a:r>
            <a:r>
              <a:rPr lang="en-US" sz="2400" dirty="0" smtClean="0"/>
              <a:t>that gives more information about the error. </a:t>
            </a:r>
          </a:p>
          <a:p>
            <a:r>
              <a:rPr lang="en-US" sz="2400" dirty="0" smtClean="0"/>
              <a:t>Finally, it can contain a </a:t>
            </a:r>
            <a:r>
              <a:rPr lang="en-US" sz="2400" i="1" dirty="0" smtClean="0">
                <a:solidFill>
                  <a:srgbClr val="0000FF"/>
                </a:solidFill>
              </a:rPr>
              <a:t>cause</a:t>
            </a:r>
            <a:r>
              <a:rPr lang="en-US" sz="2400" dirty="0" smtClean="0"/>
              <a:t>: another </a:t>
            </a:r>
            <a:r>
              <a:rPr lang="en-US" sz="2400" dirty="0" err="1" smtClean="0"/>
              <a:t>Throwable</a:t>
            </a:r>
            <a:r>
              <a:rPr lang="en-US" sz="2400" dirty="0" smtClean="0"/>
              <a:t> that caused this </a:t>
            </a:r>
            <a:r>
              <a:rPr lang="en-US" sz="2400" dirty="0" err="1" smtClean="0"/>
              <a:t>Throwable</a:t>
            </a:r>
            <a:r>
              <a:rPr lang="en-US" sz="2400" dirty="0" smtClean="0"/>
              <a:t> to get thrown. </a:t>
            </a:r>
          </a:p>
          <a:p>
            <a:r>
              <a:rPr lang="en-US" sz="2400" dirty="0" smtClean="0"/>
              <a:t>The cause facility is also known as the </a:t>
            </a:r>
            <a:r>
              <a:rPr lang="en-US" sz="2400" i="1" dirty="0" smtClean="0">
                <a:solidFill>
                  <a:srgbClr val="0000FF"/>
                </a:solidFill>
              </a:rPr>
              <a:t>chained exception</a:t>
            </a:r>
            <a:r>
              <a:rPr lang="en-US" sz="2400" dirty="0" smtClean="0"/>
              <a:t> facility, as the cause can, itself, have a cause, and so on, leading to a "chain" of exceptions, each caused by another.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905000"/>
            <a:ext cx="8229600" cy="410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exception’s type determines whether it is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checked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unchecked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Direct or indirect subclasses of class </a:t>
            </a:r>
            <a:r>
              <a:rPr kumimoji="0" lang="en-US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RuntimeException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(package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java.lang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are 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unchecked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Typically caused by defects in your program’s code (e.g.,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ArrayIndexOutOfBoundsException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Subclasses of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Exception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but not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RuntimeException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checked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exceptions.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Caused by conditions that are not in the control of the program </a:t>
            </a:r>
          </a:p>
          <a:p>
            <a:pPr marL="1200150" lvl="1" indent="-452438">
              <a:lnSpc>
                <a:spcPct val="90000"/>
              </a:lnSpc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e.g., in file processing, the program can’t open a file because the file does not exist.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912269"/>
            <a:ext cx="7848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Checked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vs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unchecked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exceptions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762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45" y="3619500"/>
            <a:ext cx="771855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Unchecked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exceptions</a:t>
            </a:r>
          </a:p>
          <a:p>
            <a:pPr marL="800100" lvl="1" indent="-342900">
              <a:spcBef>
                <a:spcPct val="20000"/>
              </a:spcBef>
              <a:buFontTx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compiler does not check the code to determine whether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unchecked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exception is caught or declared. </a:t>
            </a:r>
          </a:p>
          <a:p>
            <a:pPr marL="1200150" lvl="2" indent="-285750">
              <a:spcBef>
                <a:spcPct val="20000"/>
              </a:spcBef>
              <a:buFontTx/>
              <a:buChar char="−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These typically can be prevented by proper coding. </a:t>
            </a:r>
          </a:p>
          <a:p>
            <a:pPr marL="1200150" lvl="2" indent="-285750">
              <a:spcBef>
                <a:spcPct val="20000"/>
              </a:spcBef>
              <a:buFontTx/>
              <a:buChar char="−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example, an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ArithmeticException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can be avoided if a method ensures that the denominator is not zero before attempting to perform the division. </a:t>
            </a:r>
          </a:p>
          <a:p>
            <a:pPr marL="800100" lvl="1" indent="-342900">
              <a:spcBef>
                <a:spcPct val="20000"/>
              </a:spcBef>
              <a:buFontTx/>
              <a:buChar char="−"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Unchecked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exceptions are not required to be listed in a method’s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throws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clause.</a:t>
            </a:r>
          </a:p>
          <a:p>
            <a:pPr marL="860425" lvl="1" indent="-403225">
              <a:spcBef>
                <a:spcPct val="20000"/>
              </a:spcBef>
              <a:buFontTx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It’s not required that such exceptions be caught by the 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609600"/>
            <a:ext cx="8229600" cy="3382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Superclass/Subclass Exceptions</a:t>
            </a:r>
          </a:p>
          <a:p>
            <a:pPr marL="800100" lvl="1" indent="-342900">
              <a:spcBef>
                <a:spcPct val="20000"/>
              </a:spcBef>
              <a:buFontTx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parameter of an exception can also catch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that exception type’s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types. </a:t>
            </a:r>
          </a:p>
          <a:p>
            <a:pPr marL="1200150" lvl="2" indent="-285750">
              <a:spcBef>
                <a:spcPct val="20000"/>
              </a:spcBef>
              <a:buFontTx/>
              <a:buChar char="−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Enables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handle related errors with a concise notation</a:t>
            </a:r>
          </a:p>
          <a:p>
            <a:pPr marL="1200150" lvl="2" indent="-285750">
              <a:spcBef>
                <a:spcPct val="20000"/>
              </a:spcBef>
              <a:buFontTx/>
              <a:buChar char="−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Allows 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polymorphic processing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related exceptions</a:t>
            </a:r>
          </a:p>
          <a:p>
            <a:pPr marL="1200150" lvl="2" indent="-285750">
              <a:spcBef>
                <a:spcPct val="20000"/>
              </a:spcBef>
              <a:buFontTx/>
              <a:buChar char="−"/>
            </a:pPr>
            <a:endParaRPr kumimoji="0" lang="en-US" sz="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1688" lvl="1" indent="-344488">
              <a:spcBef>
                <a:spcPct val="20000"/>
              </a:spcBef>
              <a:buFontTx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Catching related exceptions in one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makes sense only if the handling behavior is the same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subclasses.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−"/>
            </a:pPr>
            <a:endParaRPr kumimoji="0" lang="en-US" sz="3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Tx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can also catch each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subclass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type individually if those exceptions require different processing.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270907"/>
            <a:ext cx="6400800" cy="249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210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multiple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 match a particular exception type, only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first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matching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executes.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It’s a compilation error to catch the exact same type in two different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 associated with a particular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14800"/>
            <a:ext cx="7696200" cy="191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24B5A1"/>
                </a:solidFill>
                <a:latin typeface="Arial"/>
              </a:rPr>
              <a:t>11.6  The </a:t>
            </a:r>
            <a:r>
              <a:rPr lang="en-US" sz="4000" dirty="0" smtClean="0">
                <a:solidFill>
                  <a:srgbClr val="3380E6"/>
                </a:solidFill>
                <a:latin typeface="Lucida Console"/>
              </a:rPr>
              <a:t>finally</a:t>
            </a:r>
            <a:r>
              <a:rPr lang="en-US" sz="4000" dirty="0" smtClean="0">
                <a:solidFill>
                  <a:srgbClr val="3380E6"/>
                </a:solidFill>
                <a:latin typeface="Arial"/>
              </a:rPr>
              <a:t> Block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764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Programs that obtain resources must return them to the system explicitly to avoid so-called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resource leaks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 causing system resources to be unavailable to the OS and other programs.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programming languages such as C and C++, the most common kind of resource leak is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memory leak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Malicious programs may perform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memory scanning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to retrieve sensitive data that are not protected in the computer’s memory.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automatically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garbage collects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memory no longer used by programs, thus avoiding most memory leaks.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Other types of resource leaks can occur.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Files, database connections and network connections that are not closed properly might not be available for use in other programs.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used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resource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deallocation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Placed after the last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14818"/>
            <a:ext cx="7239000" cy="285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795338"/>
            <a:ext cx="8229600" cy="309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 execute whether or not an exception is thrown in the corresponding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will execute if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exits by using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return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break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continue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or simply by reaching its closing right brace.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will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execute if the application terminates immediately by calling method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System.exit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()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343400"/>
            <a:ext cx="7696200" cy="150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an exception that occurs in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cannot be caught by one of that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block’s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handlers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control proceeds to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the program passes the exception to the next outer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block—normally in the calling method—where an associated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might catch it.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process can occur through many levels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exception could go uncaught.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throws an 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still executes.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Then the exception is passed to the next outer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block—again, normally in the calling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1" descr="ch08imageslides_Page_0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FF"/>
                </a:solidFill>
                <a:latin typeface="Arial"/>
              </a:rPr>
              <a:t>A review of what we saw before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566738"/>
            <a:ext cx="8229600" cy="50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 11.4: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Testing exception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handling and the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finally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clause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85875"/>
            <a:ext cx="8013022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81285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51" y="1219200"/>
            <a:ext cx="79219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32811"/>
            <a:ext cx="8610600" cy="24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870" y="1295400"/>
            <a:ext cx="752273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11.7  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Stack </a:t>
            </a:r>
            <a:r>
              <a:rPr lang="en-US" sz="3200" b="1" dirty="0" smtClean="0">
                <a:solidFill>
                  <a:srgbClr val="3380E6"/>
                </a:solidFill>
                <a:latin typeface="Arial"/>
              </a:rPr>
              <a:t>Unwinding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 and Obtaining Information from an Exception Object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9812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 unwinding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 When an exception is thrown but not caught in a particular scope,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method-call stack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“unwound” 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Console" pitchFamily="49" charset="0"/>
              <a:buChar char="─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attempt is made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exception in the next outer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Console" pitchFamily="49" charset="0"/>
              <a:buChar char="─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local variables in the unwound method go out of scope and control returns to the statement that originally invoked that method.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Console" pitchFamily="49" charset="0"/>
              <a:buChar char="─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encloses that statement, an attempt is made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catch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the exception.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Lucida Console" pitchFamily="49" charset="0"/>
              <a:buChar char="─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block does not enclose that statement or if the exception is not caught,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 unwinding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occurs again.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7526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Fig. 11.5: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Demonstration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 unwinding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handling exceptions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Exercise: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Draw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stack of method calls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would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result from the method calls in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sample program.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Exercise: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If you want to make method2( ) catch the exception (and print the stack trace of that exception), how would you revise the code?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42756"/>
            <a:ext cx="8229600" cy="517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49" y="762000"/>
            <a:ext cx="824137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640" y="762000"/>
            <a:ext cx="758352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1" descr="ch08imageslides_Page_0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03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905000" y="990600"/>
            <a:ext cx="762000" cy="731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52575"/>
            <a:ext cx="7724839" cy="342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11.9  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Declaring New Exception Types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5240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Sometimes it’s useful to declare your own exception classes that are specific to the problems that can occur when another programmer uses your reusable classes.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new exception class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extend an existing exception class to ensure that the class can be used with the exception-handling mechanism.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7467600" cy="22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37" y="685800"/>
            <a:ext cx="80691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19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More resources:</a:t>
            </a:r>
          </a:p>
          <a:p>
            <a:pPr marL="463550" lvl="1" indent="-635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To find examples and more information about defining your own exception classes, check out the following: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endParaRPr lang="en-US" sz="1050" b="1" dirty="0" smtClean="0"/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Lesson: Exceptions, The Java Tutorials: </a:t>
            </a:r>
            <a:r>
              <a:rPr lang="en-US" dirty="0" smtClean="0">
                <a:hlinkClick r:id="rId2"/>
              </a:rPr>
              <a:t>http://download.oracle.com/javase/tutorial/essential/exceptions/index.html</a:t>
            </a:r>
            <a:endParaRPr lang="en-US" sz="2400" dirty="0" smtClean="0"/>
          </a:p>
          <a:p>
            <a:pPr marL="1371600" lvl="2" indent="-457200">
              <a:spcBef>
                <a:spcPct val="20000"/>
              </a:spcBef>
            </a:pPr>
            <a:r>
              <a:rPr lang="en-US" sz="2400" dirty="0" smtClean="0"/>
              <a:t>Excellent step-by-step tutorial about exceptions.</a:t>
            </a:r>
          </a:p>
          <a:p>
            <a:pPr marL="1371600" lvl="2" indent="-457200">
              <a:spcBef>
                <a:spcPct val="20000"/>
              </a:spcBef>
            </a:pPr>
            <a:endParaRPr lang="en-US" sz="1050" dirty="0" smtClean="0"/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/>
              <a:t>Using your own exception classes in Java: </a:t>
            </a:r>
            <a:r>
              <a:rPr lang="en-US" dirty="0" smtClean="0">
                <a:hlinkClick r:id="rId3"/>
              </a:rPr>
              <a:t>http://javaboutique.internet.com/tutorials/Exceptions/index.html</a:t>
            </a:r>
            <a:endParaRPr lang="en-US" sz="2000" dirty="0" smtClean="0"/>
          </a:p>
          <a:p>
            <a:pPr marL="1371600" lvl="2" indent="-457200">
              <a:spcBef>
                <a:spcPct val="20000"/>
              </a:spcBef>
            </a:pPr>
            <a:r>
              <a:rPr lang="en-US" sz="2400" dirty="0" smtClean="0"/>
              <a:t>Advanced; involving the use of Java Servlets and SQL database server.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Advantages of Exception Handling in Java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download.oracle.com/javase/tutorial/essential/exceptions/advantages.html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914400" lvl="1" indent="-457200">
              <a:spcBef>
                <a:spcPct val="20000"/>
              </a:spcBef>
              <a:buFont typeface="Arial" pitchFamily="34" charset="0"/>
              <a:buChar char="•"/>
            </a:pPr>
            <a:endParaRPr lang="en-US" sz="1050" b="1" dirty="0" smtClean="0"/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/>
              <a:t>Separating Error-Handling Code from "Regular" Code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 smtClean="0"/>
              <a:t>In traditional programming, error detection, reporting, and handling often lead to confusing spaghetti </a:t>
            </a:r>
            <a:r>
              <a:rPr lang="en-US" sz="2000" dirty="0" smtClean="0"/>
              <a:t>code, with special values representing various errors.</a:t>
            </a:r>
            <a:endParaRPr lang="en-US" sz="2000" dirty="0" smtClean="0"/>
          </a:p>
          <a:p>
            <a:pPr marL="1371600" lvl="2" indent="-457200">
              <a:spcBef>
                <a:spcPct val="20000"/>
              </a:spcBef>
            </a:pPr>
            <a:endParaRPr lang="en-US" sz="1050" dirty="0" smtClean="0"/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/>
              <a:t>Propagating Errors Up the Call </a:t>
            </a:r>
            <a:r>
              <a:rPr lang="en-US" sz="2400" b="1" dirty="0" smtClean="0"/>
              <a:t>Stack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 smtClean="0"/>
              <a:t>Easy tracing of the location where errors occur.</a:t>
            </a:r>
          </a:p>
          <a:p>
            <a:pPr marL="1371600" lvl="2" indent="-457200">
              <a:spcBef>
                <a:spcPct val="20000"/>
              </a:spcBef>
            </a:pPr>
            <a:endParaRPr lang="en-US" sz="1050" b="1" dirty="0" smtClean="0"/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/>
              <a:t>Grouping and Differentiating Error Types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000" dirty="0" smtClean="0"/>
              <a:t>The hierarchy of Throwable</a:t>
            </a:r>
            <a:endParaRPr lang="en-US" sz="2000" dirty="0" smtClean="0"/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1" descr="ch08imageslides_Page_0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380E6"/>
                </a:solidFill>
                <a:latin typeface="Arial"/>
              </a:rPr>
              <a:t>The </a:t>
            </a:r>
            <a:r>
              <a:rPr lang="en-US" sz="4900" i="1" dirty="0" smtClean="0">
                <a:solidFill>
                  <a:srgbClr val="3380E6"/>
                </a:solidFill>
                <a:latin typeface="Arial"/>
              </a:rPr>
              <a:t>client</a:t>
            </a:r>
            <a:r>
              <a:rPr lang="en-US" sz="4900" dirty="0" smtClean="0">
                <a:solidFill>
                  <a:srgbClr val="3380E6"/>
                </a:solidFill>
                <a:latin typeface="Arial"/>
              </a:rPr>
              <a:t> application</a:t>
            </a:r>
            <a:br>
              <a:rPr lang="en-US" sz="4900" dirty="0" smtClean="0">
                <a:solidFill>
                  <a:srgbClr val="3380E6"/>
                </a:solidFill>
                <a:latin typeface="Arial"/>
              </a:rPr>
            </a:br>
            <a:r>
              <a:rPr lang="en-US" sz="3100" dirty="0" smtClean="0">
                <a:solidFill>
                  <a:srgbClr val="3380E6"/>
                </a:solidFill>
                <a:latin typeface="Arial"/>
              </a:rPr>
              <a:t>Fig. 8.2 (TimeTest.java)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1" descr="ch08imageslides_Page_0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850" y="4038600"/>
            <a:ext cx="5095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4572000" y="914400"/>
            <a:ext cx="762000" cy="731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447800"/>
            <a:ext cx="73152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lvl="0" indent="-225425">
              <a:spcBef>
                <a:spcPct val="20000"/>
              </a:spcBef>
              <a:buFont typeface="Arial" pitchFamily="34" charset="0"/>
              <a:buChar char="•"/>
              <a:tabLst>
                <a:tab pos="2254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Questions regarding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exception handling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sample application:</a:t>
            </a:r>
          </a:p>
          <a:p>
            <a:pPr marL="225425" lvl="0" indent="-225425">
              <a:spcBef>
                <a:spcPct val="20000"/>
              </a:spcBef>
              <a:buFont typeface="Arial" pitchFamily="34" charset="0"/>
              <a:buChar char="•"/>
              <a:tabLst>
                <a:tab pos="225425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25" lvl="1" indent="-225425">
              <a:spcBef>
                <a:spcPct val="20000"/>
              </a:spcBef>
              <a:tabLst>
                <a:tab pos="225425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Q1: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method in which class would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throw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IllegalArgumentException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682625" lvl="1" indent="-225425">
              <a:spcBef>
                <a:spcPct val="20000"/>
              </a:spcBef>
              <a:tabLst>
                <a:tab pos="225425" algn="l"/>
              </a:tabLst>
            </a:pPr>
            <a:endParaRPr 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25" lvl="1" indent="-225425">
              <a:spcBef>
                <a:spcPct val="20000"/>
              </a:spcBef>
              <a:tabLst>
                <a:tab pos="225425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Q2: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 what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would the exception be thrown?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25" lvl="1" indent="-225425">
              <a:spcBef>
                <a:spcPct val="20000"/>
              </a:spcBef>
              <a:tabLst>
                <a:tab pos="225425" algn="l"/>
              </a:tabLst>
            </a:pPr>
            <a:endParaRPr lang="en-US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2625" lvl="1" indent="-225425">
              <a:spcBef>
                <a:spcPct val="20000"/>
              </a:spcBef>
              <a:tabLst>
                <a:tab pos="225425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Q3: How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would the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catch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exception when it is thrown?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85801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Method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setTime()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Exception Handling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7200" y="1600200"/>
            <a:ext cx="8001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 incorrect values,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setTime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throws an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type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IllegalArgumentException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(lines 23–24)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Notifies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client code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an invalid argument was passed to the method.  </a:t>
            </a:r>
          </a:p>
          <a:p>
            <a:pPr marL="1143000" lvl="2" indent="-22860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Q: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Who’s the client of </a:t>
            </a:r>
            <a:r>
              <a:rPr kumimoji="0" lang="en-US" sz="200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setTime()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this application?</a:t>
            </a:r>
          </a:p>
          <a:p>
            <a:pPr marL="1143000" lvl="2" indent="-228600">
              <a:spcBef>
                <a:spcPct val="20000"/>
              </a:spcBef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throw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 (line 23) creates a new object of type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IllegalArgumentException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In this case, we call the constructor that allows us to specify a custom error message. 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After the exception object is created, the </a:t>
            </a:r>
            <a:r>
              <a:rPr lang="en-US" sz="2000" b="1" dirty="0" smtClean="0">
                <a:solidFill>
                  <a:srgbClr val="0000FF"/>
                </a:solidFill>
                <a:latin typeface="Lucida Console" pitchFamily="49" charset="0"/>
              </a:rPr>
              <a:t>throw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statement immediately terminates method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setTime()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the exception is returned to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the client code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 attempted to set the time.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The client can use </a:t>
            </a:r>
            <a:r>
              <a:rPr lang="en-US" sz="2000" dirty="0" smtClean="0">
                <a:solidFill>
                  <a:srgbClr val="0000FF"/>
                </a:solidFill>
                <a:latin typeface="Lucida Console" pitchFamily="49" charset="0"/>
              </a:rPr>
              <a:t>try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...</a:t>
            </a:r>
            <a:r>
              <a:rPr lang="en-US" sz="2000" dirty="0" smtClean="0">
                <a:solidFill>
                  <a:srgbClr val="0000FF"/>
                </a:solidFill>
                <a:latin typeface="Lucida Console" pitchFamily="49" charset="0"/>
              </a:rPr>
              <a:t>catch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to catch exceptions and attempt to recover from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21110</TotalTime>
  <Words>2400</Words>
  <Application>Microsoft Office PowerPoint</Application>
  <PresentationFormat>On-screen Show (4:3)</PresentationFormat>
  <Paragraphs>254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11.1  Introduction</vt:lpstr>
      <vt:lpstr>A review of what we saw before …</vt:lpstr>
      <vt:lpstr>Slide 5</vt:lpstr>
      <vt:lpstr>The client application Fig. 8.2 (TimeTest.java)</vt:lpstr>
      <vt:lpstr>Slide 7</vt:lpstr>
      <vt:lpstr>Slide 8</vt:lpstr>
      <vt:lpstr>Slide 9</vt:lpstr>
      <vt:lpstr>Some sample exceptions we’ve seen …</vt:lpstr>
      <vt:lpstr>The Throwable class http://download.oracle.com/javase/6/docs/api/java/lang/Throwable.html </vt:lpstr>
      <vt:lpstr>Exception Handling and the Call Stack</vt:lpstr>
      <vt:lpstr>The Call Stack</vt:lpstr>
      <vt:lpstr>The Catch or Specify Requirement (aka. Catch or Declare)</vt:lpstr>
      <vt:lpstr>Slide 15</vt:lpstr>
      <vt:lpstr>Slide 16</vt:lpstr>
      <vt:lpstr>11.3  Example: Handling ArithmeticExceptions and InputMismatchExceptions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11.5  Java Exception Hierarchy</vt:lpstr>
      <vt:lpstr>Slide 29</vt:lpstr>
      <vt:lpstr>The chained exception</vt:lpstr>
      <vt:lpstr>Slide 31</vt:lpstr>
      <vt:lpstr>Slide 32</vt:lpstr>
      <vt:lpstr>Slide 33</vt:lpstr>
      <vt:lpstr>Slide 34</vt:lpstr>
      <vt:lpstr>Slide 35</vt:lpstr>
      <vt:lpstr>11.6  The finally Block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11.7  Stack Unwinding and Obtaining Information from an Exception Object</vt:lpstr>
      <vt:lpstr>Slide 46</vt:lpstr>
      <vt:lpstr>Slide 47</vt:lpstr>
      <vt:lpstr>Slide 48</vt:lpstr>
      <vt:lpstr>Slide 49</vt:lpstr>
      <vt:lpstr>Slide 50</vt:lpstr>
      <vt:lpstr>11.9  Declaring New Exception Types</vt:lpstr>
      <vt:lpstr>Slide 52</vt:lpstr>
      <vt:lpstr>Slide 53</vt:lpstr>
      <vt:lpstr>Slide 54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2223</cp:revision>
  <dcterms:created xsi:type="dcterms:W3CDTF">2011-01-18T01:12:11Z</dcterms:created>
  <dcterms:modified xsi:type="dcterms:W3CDTF">2011-07-31T03:32:25Z</dcterms:modified>
</cp:coreProperties>
</file>