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92" r:id="rId3"/>
    <p:sldId id="294" r:id="rId4"/>
    <p:sldId id="296" r:id="rId5"/>
    <p:sldId id="295" r:id="rId6"/>
    <p:sldId id="293" r:id="rId7"/>
    <p:sldId id="274" r:id="rId8"/>
    <p:sldId id="275" r:id="rId9"/>
    <p:sldId id="276" r:id="rId10"/>
    <p:sldId id="277" r:id="rId11"/>
    <p:sldId id="279" r:id="rId12"/>
    <p:sldId id="280" r:id="rId13"/>
    <p:sldId id="281" r:id="rId14"/>
    <p:sldId id="282" r:id="rId15"/>
    <p:sldId id="284" r:id="rId16"/>
    <p:sldId id="286" r:id="rId17"/>
    <p:sldId id="287" r:id="rId18"/>
    <p:sldId id="297" r:id="rId19"/>
    <p:sldId id="304" r:id="rId20"/>
    <p:sldId id="298" r:id="rId21"/>
    <p:sldId id="299" r:id="rId22"/>
    <p:sldId id="306" r:id="rId23"/>
    <p:sldId id="300" r:id="rId24"/>
    <p:sldId id="272" r:id="rId25"/>
    <p:sldId id="303" r:id="rId26"/>
    <p:sldId id="301" r:id="rId27"/>
    <p:sldId id="302" r:id="rId28"/>
    <p:sldId id="266" r:id="rId29"/>
    <p:sldId id="267" r:id="rId30"/>
    <p:sldId id="268" r:id="rId31"/>
    <p:sldId id="269" r:id="rId32"/>
    <p:sldId id="270" r:id="rId33"/>
    <p:sldId id="271" r:id="rId34"/>
    <p:sldId id="305" r:id="rId35"/>
    <p:sldId id="307" r:id="rId36"/>
    <p:sldId id="309" r:id="rId37"/>
    <p:sldId id="308" r:id="rId38"/>
    <p:sldId id="31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88540" autoAdjust="0"/>
  </p:normalViewPr>
  <p:slideViewPr>
    <p:cSldViewPr>
      <p:cViewPr varScale="1">
        <p:scale>
          <a:sx n="64" d="100"/>
          <a:sy n="64" d="100"/>
        </p:scale>
        <p:origin x="-92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26D00-C195-4285-89CF-6834958B9E55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A981A-1D11-46AB-B6CE-DC9E31F2E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B5ED-7736-4E9F-977F-A4B604B444CA}" type="datetime1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080C-99B6-4991-8F81-AF3295C2BF87}" type="datetime1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EBC4-7DE0-4188-BBD1-C2ADBE60921C}" type="datetime1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059A-B95B-4963-8EF4-12D371DC36BD}" type="datetime1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3701-65D7-42EC-A03F-37409C16C658}" type="datetime1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8F072-2B61-4592-8E74-C39E4430B121}" type="datetime1">
              <a:rPr lang="en-US" smtClean="0"/>
              <a:pPr/>
              <a:t>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4C6A-4841-4DD0-8FF4-E451E3CBEA83}" type="datetime1">
              <a:rPr lang="en-US" smtClean="0"/>
              <a:pPr/>
              <a:t>2/9/2011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FA7-1CB6-44CD-996C-A2E0B9DAB22E}" type="datetime1">
              <a:rPr lang="en-US" smtClean="0"/>
              <a:pPr/>
              <a:t>2/9/2011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9DB1-D969-4745-BECA-AC5B88EE8D0F}" type="datetime1">
              <a:rPr lang="en-US" smtClean="0"/>
              <a:pPr/>
              <a:t>2/9/2011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D6F4-8CB9-47A0-B3AE-A0DD937733D6}" type="datetime1">
              <a:rPr lang="en-US" smtClean="0"/>
              <a:pPr/>
              <a:t>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033B-DC81-44FB-9B37-E25567B3DA98}" type="datetime1">
              <a:rPr lang="en-US" smtClean="0"/>
              <a:pPr/>
              <a:t>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18480-509A-4205-B2B2-AEB8B647FD02}" type="datetime1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19D0B-6E3B-40E4-877A-FAE04F02C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n.wikipedia.org/wiki/Big_O_notatio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rechneronline.de/function-graph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Chapter</a:t>
            </a:r>
            <a:r>
              <a:rPr lang="en-US" dirty="0" smtClean="0"/>
              <a:t> </a:t>
            </a:r>
            <a:r>
              <a:rPr lang="en-US" sz="40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5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819400"/>
            <a:ext cx="6400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Algorithm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098F-0102-4350-AD01-7C73BF40BAE4}" type="slidenum">
              <a:rPr lang="en-US"/>
              <a:pPr/>
              <a:t>10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Domain &amp; Range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915400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B0B5-2BE2-4E85-9009-6489ADDE3D24}" type="slidenum">
              <a:rPr lang="en-US"/>
              <a:pPr/>
              <a:t>11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94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Why is the efficiency </a:t>
            </a:r>
            <a:r>
              <a:rPr lang="en-US" sz="4000" dirty="0"/>
              <a:t>of </a:t>
            </a:r>
            <a:r>
              <a:rPr lang="en-US" sz="4000" dirty="0" smtClean="0"/>
              <a:t>an algorithm important?</a:t>
            </a:r>
            <a:endParaRPr lang="en-US" sz="40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7924800" cy="44196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Concerns: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Efficient use of resources (processor time, memory space)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Response time / user perception</a:t>
            </a:r>
          </a:p>
          <a:p>
            <a:endParaRPr lang="en-US" sz="1000" dirty="0"/>
          </a:p>
          <a:p>
            <a:r>
              <a:rPr lang="en-US" sz="2800" dirty="0"/>
              <a:t>Typical solutions:</a:t>
            </a:r>
          </a:p>
          <a:p>
            <a:pPr lvl="1"/>
            <a:r>
              <a:rPr lang="en-US" sz="2400" dirty="0"/>
              <a:t>Use a formula instead of recursion</a:t>
            </a:r>
          </a:p>
          <a:p>
            <a:pPr lvl="1"/>
            <a:r>
              <a:rPr lang="en-US" sz="2400" dirty="0"/>
              <a:t>Use looping instead of recursion</a:t>
            </a:r>
          </a:p>
          <a:p>
            <a:pPr lvl="1"/>
            <a:r>
              <a:rPr lang="en-US" sz="2400" dirty="0"/>
              <a:t>Use single loop instead of multiple loops</a:t>
            </a:r>
          </a:p>
          <a:p>
            <a:pPr lvl="1"/>
            <a:r>
              <a:rPr lang="en-US" sz="2400" dirty="0"/>
              <a:t>Reduce disk access</a:t>
            </a:r>
          </a:p>
          <a:p>
            <a:pPr lvl="1"/>
            <a:r>
              <a:rPr lang="en-US" sz="2400" dirty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92E7-A17D-4576-8FA6-5001685E71B8}" type="slidenum">
              <a:rPr lang="en-US"/>
              <a:pPr/>
              <a:t>12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/>
              <a:t>Efficiency of Algorithms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4191000" cy="19812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2800" dirty="0"/>
              <a:t>Example: </a:t>
            </a:r>
            <a:r>
              <a:rPr lang="en-US" sz="2000" dirty="0"/>
              <a:t>Implement the following recursively defined sequence as an algorithm/function</a:t>
            </a:r>
          </a:p>
          <a:p>
            <a:pPr marL="1295400" lvl="2" indent="-381000">
              <a:lnSpc>
                <a:spcPct val="70000"/>
              </a:lnSpc>
              <a:buFontTx/>
              <a:buNone/>
            </a:pPr>
            <a:r>
              <a:rPr lang="en-US" dirty="0"/>
              <a:t>a</a:t>
            </a:r>
            <a:r>
              <a:rPr lang="en-US" baseline="-25000" dirty="0"/>
              <a:t>1 </a:t>
            </a:r>
            <a:r>
              <a:rPr lang="en-US" dirty="0"/>
              <a:t>= 1</a:t>
            </a:r>
            <a:r>
              <a:rPr lang="en-US" baseline="-25000" dirty="0"/>
              <a:t> </a:t>
            </a:r>
          </a:p>
          <a:p>
            <a:pPr marL="1295400" lvl="2" indent="-381000">
              <a:lnSpc>
                <a:spcPct val="70000"/>
              </a:lnSpc>
              <a:buFontTx/>
              <a:buNone/>
            </a:pP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= a</a:t>
            </a:r>
            <a:r>
              <a:rPr lang="en-US" baseline="-25000" dirty="0"/>
              <a:t>k-1</a:t>
            </a:r>
            <a:r>
              <a:rPr lang="en-US" dirty="0"/>
              <a:t> + </a:t>
            </a:r>
            <a:r>
              <a:rPr lang="en-US" dirty="0" smtClean="0"/>
              <a:t>k ,</a:t>
            </a:r>
            <a:r>
              <a:rPr lang="en-US" baseline="-25000" dirty="0" smtClean="0"/>
              <a:t>,</a:t>
            </a:r>
            <a:r>
              <a:rPr lang="en-US" dirty="0">
                <a:sym typeface="Symbol" pitchFamily="18" charset="2"/>
              </a:rPr>
              <a:t></a:t>
            </a:r>
            <a:r>
              <a:rPr lang="en-US" dirty="0"/>
              <a:t> k &gt; 1</a:t>
            </a:r>
            <a:endParaRPr lang="en-US" sz="1000" dirty="0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533400" y="3505200"/>
            <a:ext cx="4191000" cy="26237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00100" lvl="1" indent="-342900"/>
            <a:r>
              <a:rPr lang="en-US" dirty="0"/>
              <a:t>//Note: Checking for error input is omitted in the codes</a:t>
            </a:r>
          </a:p>
          <a:p>
            <a:pPr marL="800100" lvl="1" indent="-342900"/>
            <a:endParaRPr lang="en-US" sz="1050" dirty="0"/>
          </a:p>
          <a:p>
            <a:pPr marL="800100" lvl="1" indent="-342900"/>
            <a:r>
              <a:rPr lang="en-US" b="1" dirty="0"/>
              <a:t>a) As a </a:t>
            </a:r>
            <a:r>
              <a:rPr lang="en-US" b="1" i="1" dirty="0"/>
              <a:t>recursively defined </a:t>
            </a:r>
            <a:r>
              <a:rPr lang="en-US" b="1" dirty="0"/>
              <a:t>function</a:t>
            </a:r>
          </a:p>
          <a:p>
            <a:pPr marL="800100" lvl="1" indent="-342900"/>
            <a:endParaRPr lang="en-US" sz="1000" dirty="0"/>
          </a:p>
          <a:p>
            <a:pPr marL="1257300" lvl="2" indent="-342900"/>
            <a:r>
              <a:rPr lang="en-US" dirty="0"/>
              <a:t>Function f (int k) {   </a:t>
            </a:r>
          </a:p>
          <a:p>
            <a:pPr marL="1257300" lvl="2" indent="-342900"/>
            <a:r>
              <a:rPr lang="en-US" dirty="0"/>
              <a:t>	if (k == 1) return 1;</a:t>
            </a:r>
          </a:p>
          <a:p>
            <a:pPr marL="1257300" lvl="2" indent="-342900"/>
            <a:r>
              <a:rPr lang="en-US" dirty="0"/>
              <a:t>	else return f(k-1</a:t>
            </a:r>
            <a:r>
              <a:rPr lang="en-US" dirty="0" smtClean="0"/>
              <a:t>) + k</a:t>
            </a:r>
            <a:r>
              <a:rPr lang="en-US" dirty="0"/>
              <a:t>;</a:t>
            </a:r>
          </a:p>
          <a:p>
            <a:pPr marL="1257300" lvl="2" indent="-342900"/>
            <a:r>
              <a:rPr lang="en-US" dirty="0"/>
              <a:t>}</a:t>
            </a:r>
          </a:p>
          <a:p>
            <a:pPr marL="800100" lvl="1" indent="-342900"/>
            <a:endParaRPr lang="en-US" dirty="0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4876800" y="4495800"/>
            <a:ext cx="3733800" cy="1352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endParaRPr lang="en-US" sz="1000"/>
          </a:p>
          <a:p>
            <a:pPr lvl="1"/>
            <a:r>
              <a:rPr lang="en-US" b="1"/>
              <a:t>c) As a simple formula</a:t>
            </a:r>
          </a:p>
          <a:p>
            <a:pPr lvl="2"/>
            <a:r>
              <a:rPr lang="en-US"/>
              <a:t>Function h (int k) {</a:t>
            </a:r>
          </a:p>
          <a:p>
            <a:pPr lvl="2"/>
            <a:r>
              <a:rPr lang="en-US"/>
              <a:t>     return k*(k+1)/2;</a:t>
            </a:r>
          </a:p>
          <a:p>
            <a:pPr lvl="2"/>
            <a:r>
              <a:rPr lang="en-US"/>
              <a:t>}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4876800" y="1371600"/>
            <a:ext cx="3733800" cy="2573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b="1" dirty="0"/>
              <a:t>b) As a loop</a:t>
            </a:r>
          </a:p>
          <a:p>
            <a:pPr lvl="1"/>
            <a:r>
              <a:rPr lang="en-US" dirty="0"/>
              <a:t>Function g (int k) {</a:t>
            </a:r>
          </a:p>
          <a:p>
            <a:pPr lvl="2"/>
            <a:r>
              <a:rPr lang="en-US" dirty="0"/>
              <a:t>int sum = 0;</a:t>
            </a:r>
          </a:p>
          <a:p>
            <a:pPr lvl="2"/>
            <a:r>
              <a:rPr lang="en-US" dirty="0"/>
              <a:t>while (k &gt; 0) {</a:t>
            </a:r>
          </a:p>
          <a:p>
            <a:pPr lvl="2"/>
            <a:r>
              <a:rPr lang="en-US" dirty="0"/>
              <a:t>	sum = sum + k;</a:t>
            </a:r>
          </a:p>
          <a:p>
            <a:pPr lvl="2"/>
            <a:r>
              <a:rPr lang="en-US" dirty="0"/>
              <a:t>	k = k -1;</a:t>
            </a:r>
          </a:p>
          <a:p>
            <a:pPr lvl="2"/>
            <a:r>
              <a:rPr lang="en-US" dirty="0"/>
              <a:t>}</a:t>
            </a:r>
          </a:p>
          <a:p>
            <a:pPr lvl="2"/>
            <a:r>
              <a:rPr lang="en-US" dirty="0"/>
              <a:t>return sum;</a:t>
            </a:r>
          </a:p>
          <a:p>
            <a:pPr lvl="1"/>
            <a:r>
              <a:rPr lang="en-US" dirty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F96D-9FDC-47CD-9CC7-85715608CEE8}" type="slidenum">
              <a:rPr lang="en-US"/>
              <a:pPr/>
              <a:t>13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Notations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3048000"/>
            <a:ext cx="8153400" cy="3352800"/>
          </a:xfrm>
          <a:noFill/>
          <a:ln/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800" dirty="0"/>
              <a:t>Let </a:t>
            </a:r>
            <a:r>
              <a:rPr lang="en-US" sz="2800" i="1" dirty="0"/>
              <a:t>f </a:t>
            </a:r>
            <a:r>
              <a:rPr lang="en-US" sz="2800" dirty="0"/>
              <a:t>and </a:t>
            </a:r>
            <a:r>
              <a:rPr lang="en-US" sz="2800" i="1" dirty="0"/>
              <a:t>g </a:t>
            </a:r>
            <a:r>
              <a:rPr lang="en-US" sz="2800" dirty="0"/>
              <a:t>be real-valued functions defined on the set of nonnegative real numbers.</a:t>
            </a:r>
            <a:endParaRPr lang="en-US" sz="1400" dirty="0"/>
          </a:p>
          <a:p>
            <a:r>
              <a:rPr lang="en-US" dirty="0"/>
              <a:t>f(x) is </a:t>
            </a:r>
            <a:r>
              <a:rPr lang="en-US" b="1" dirty="0"/>
              <a:t>Ο</a:t>
            </a:r>
            <a:r>
              <a:rPr lang="en-US" dirty="0"/>
              <a:t>(g(x)) : f is </a:t>
            </a:r>
            <a:r>
              <a:rPr lang="en-US" b="1" dirty="0"/>
              <a:t>of order at most</a:t>
            </a:r>
            <a:r>
              <a:rPr lang="en-US" dirty="0"/>
              <a:t> </a:t>
            </a:r>
            <a:r>
              <a:rPr lang="en-US" dirty="0" smtClean="0"/>
              <a:t>g</a:t>
            </a:r>
          </a:p>
          <a:p>
            <a:pPr lvl="1">
              <a:buFontTx/>
              <a:buNone/>
            </a:pPr>
            <a:r>
              <a:rPr lang="en-US" dirty="0" err="1" smtClean="0"/>
              <a:t>iff</a:t>
            </a:r>
            <a:r>
              <a:rPr lang="en-US" dirty="0" smtClean="0"/>
              <a:t> there exist positive real numbers </a:t>
            </a:r>
            <a:r>
              <a:rPr lang="en-US" b="1" dirty="0" smtClean="0"/>
              <a:t>a</a:t>
            </a:r>
            <a:r>
              <a:rPr lang="en-US" dirty="0" smtClean="0"/>
              <a:t> and </a:t>
            </a:r>
            <a:r>
              <a:rPr lang="en-US" b="1" dirty="0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s.t</a:t>
            </a:r>
            <a:r>
              <a:rPr lang="en-US" dirty="0" smtClean="0"/>
              <a:t>.</a:t>
            </a:r>
          </a:p>
          <a:p>
            <a:pPr lvl="1">
              <a:buFontTx/>
              <a:buNone/>
            </a:pPr>
            <a:r>
              <a:rPr lang="en-US" dirty="0" smtClean="0"/>
              <a:t>|f(x)| ≤ </a:t>
            </a:r>
            <a:r>
              <a:rPr lang="en-US" b="1" dirty="0" err="1" smtClean="0"/>
              <a:t>b</a:t>
            </a:r>
            <a:r>
              <a:rPr lang="en-US" dirty="0" err="1" smtClean="0"/>
              <a:t>|g</a:t>
            </a:r>
            <a:r>
              <a:rPr lang="en-US" dirty="0" smtClean="0"/>
              <a:t>(x)| </a:t>
            </a:r>
            <a:r>
              <a:rPr lang="en-US" u="sng" dirty="0" smtClean="0"/>
              <a:t>for all real numbers x &gt; </a:t>
            </a:r>
            <a:r>
              <a:rPr lang="en-US" b="1" u="sng" dirty="0" smtClean="0"/>
              <a:t>a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Informally: the growth rate of f(x) ≤ the growth rate of g(x), when x &gt; a.</a:t>
            </a:r>
            <a:endParaRPr lang="en-US" dirty="0"/>
          </a:p>
          <a:p>
            <a:pPr lvl="1">
              <a:buFontTx/>
              <a:buNone/>
            </a:pPr>
            <a:endParaRPr lang="en-US" sz="1200" dirty="0"/>
          </a:p>
          <a:p>
            <a:pPr lvl="1">
              <a:buFontTx/>
              <a:buNone/>
            </a:pPr>
            <a:endParaRPr lang="en-US" sz="1200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14400" y="1143000"/>
            <a:ext cx="6581775" cy="172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/>
              <a:t>f(x) is </a:t>
            </a:r>
            <a:r>
              <a:rPr lang="en-US" sz="2800" b="1" dirty="0"/>
              <a:t>Ο</a:t>
            </a:r>
            <a:r>
              <a:rPr lang="en-US" sz="2800" dirty="0"/>
              <a:t>(g(x)) : f is </a:t>
            </a:r>
            <a:r>
              <a:rPr lang="en-US" sz="2800" b="1" dirty="0"/>
              <a:t>of order at most</a:t>
            </a:r>
            <a:r>
              <a:rPr lang="en-US" sz="2800" dirty="0"/>
              <a:t> g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f(x) is </a:t>
            </a:r>
            <a:r>
              <a:rPr lang="en-US" sz="2800" b="1" dirty="0"/>
              <a:t>Θ</a:t>
            </a:r>
            <a:r>
              <a:rPr lang="en-US" sz="2800" dirty="0"/>
              <a:t>(g(x)) : f is </a:t>
            </a:r>
            <a:r>
              <a:rPr lang="en-US" sz="2800" b="1" dirty="0"/>
              <a:t>of order</a:t>
            </a:r>
            <a:r>
              <a:rPr lang="en-US" sz="2800" dirty="0"/>
              <a:t> g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f(x) is </a:t>
            </a:r>
            <a:r>
              <a:rPr lang="en-US" sz="2800" b="1" dirty="0"/>
              <a:t>Ω</a:t>
            </a:r>
            <a:r>
              <a:rPr lang="en-US" sz="2800" dirty="0"/>
              <a:t>(g(x)) : f is </a:t>
            </a:r>
            <a:r>
              <a:rPr lang="en-US" sz="2800" b="1" dirty="0"/>
              <a:t>of order at least</a:t>
            </a:r>
            <a:r>
              <a:rPr lang="en-US" sz="2800" dirty="0"/>
              <a:t> 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2023-FF14-4D55-AD64-4C75DE2316F3}" type="slidenum">
              <a:rPr lang="en-US"/>
              <a:pPr/>
              <a:t>14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Big O Notation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f is </a:t>
            </a:r>
            <a:r>
              <a:rPr lang="en-US" sz="2400" dirty="0" smtClean="0"/>
              <a:t>of the </a:t>
            </a:r>
            <a:r>
              <a:rPr lang="en-US" sz="2400" dirty="0"/>
              <a:t>order of g, f(x) = O(g(x)), if and only if there exists a positive real number M and a real number x0 such that for all x, |f(x)| &lt;= </a:t>
            </a:r>
            <a:r>
              <a:rPr lang="en-US" sz="2400" dirty="0" err="1"/>
              <a:t>M|g</a:t>
            </a:r>
            <a:r>
              <a:rPr lang="en-US" sz="2400" dirty="0"/>
              <a:t>(x)|, wherever x &gt; x0. (source: </a:t>
            </a:r>
            <a:r>
              <a:rPr lang="en-US" sz="2400" dirty="0">
                <a:hlinkClick r:id="rId2"/>
              </a:rPr>
              <a:t>http://en.wikipedia.org/wiki/Big_O_notation</a:t>
            </a:r>
            <a:r>
              <a:rPr lang="en-US" sz="2400" dirty="0"/>
              <a:t>)</a:t>
            </a:r>
          </a:p>
        </p:txBody>
      </p:sp>
      <p:pic>
        <p:nvPicPr>
          <p:cNvPr id="60421" name="Picture 5" descr="Yorick2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06700"/>
            <a:ext cx="8153400" cy="367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89EE6-DF3D-4ECE-A7DC-74D883A55A8E}" type="slidenum">
              <a:rPr lang="en-US"/>
              <a:pPr/>
              <a:t>15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838200"/>
          </a:xfrm>
        </p:spPr>
        <p:txBody>
          <a:bodyPr/>
          <a:lstStyle/>
          <a:p>
            <a:r>
              <a:rPr lang="en-US" dirty="0"/>
              <a:t>Orders of Power Functions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462838" cy="1219200"/>
          </a:xfrm>
          <a:noFill/>
          <a:ln/>
        </p:spPr>
        <p:txBody>
          <a:bodyPr>
            <a:normAutofit/>
          </a:bodyPr>
          <a:lstStyle/>
          <a:p>
            <a:pPr lvl="1">
              <a:buFontTx/>
              <a:buNone/>
            </a:pPr>
            <a:r>
              <a:rPr lang="en-US" dirty="0" smtClean="0">
                <a:solidFill>
                  <a:srgbClr val="0000FF"/>
                </a:solidFill>
              </a:rPr>
              <a:t>For </a:t>
            </a:r>
            <a:r>
              <a:rPr lang="en-US" dirty="0">
                <a:solidFill>
                  <a:srgbClr val="0000FF"/>
                </a:solidFill>
              </a:rPr>
              <a:t>any rational numbers </a:t>
            </a:r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 and </a:t>
            </a:r>
            <a:r>
              <a:rPr lang="en-US" i="1" dirty="0">
                <a:solidFill>
                  <a:srgbClr val="0000FF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</a:rPr>
              <a:t>, 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if r </a:t>
            </a:r>
            <a:r>
              <a:rPr lang="en-US" dirty="0" smtClean="0">
                <a:solidFill>
                  <a:srgbClr val="0000FF"/>
                </a:solidFill>
              </a:rPr>
              <a:t>&lt;= </a:t>
            </a:r>
            <a:r>
              <a:rPr lang="en-US" dirty="0">
                <a:solidFill>
                  <a:srgbClr val="0000FF"/>
                </a:solidFill>
              </a:rPr>
              <a:t>s, then </a:t>
            </a:r>
            <a:r>
              <a:rPr lang="en-US" dirty="0" err="1">
                <a:solidFill>
                  <a:srgbClr val="0000FF"/>
                </a:solidFill>
              </a:rPr>
              <a:t>x</a:t>
            </a:r>
            <a:r>
              <a:rPr lang="en-US" b="1" baseline="30000" dirty="0" err="1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 is O(</a:t>
            </a:r>
            <a:r>
              <a:rPr lang="en-US" dirty="0" err="1">
                <a:solidFill>
                  <a:srgbClr val="0000FF"/>
                </a:solidFill>
              </a:rPr>
              <a:t>x</a:t>
            </a:r>
            <a:r>
              <a:rPr lang="en-US" b="1" baseline="30000" dirty="0" err="1">
                <a:solidFill>
                  <a:srgbClr val="0000FF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</a:rPr>
              <a:t>).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2000" y="2819400"/>
            <a:ext cx="3505200" cy="3505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Examples: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O(x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100x is O(x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500x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O(x)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1000x is O(x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100x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O(x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2x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+ 3x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+ 5 is O(x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48200" y="5410200"/>
            <a:ext cx="3505200" cy="10668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Hint: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/>
              <a:t>Focus on the dominant term.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DDD66-C9D6-4E66-8AAA-F1DF8D67F602}" type="slidenum">
              <a:rPr lang="en-US"/>
              <a:pPr/>
              <a:t>16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Big Omega </a:t>
            </a:r>
            <a:r>
              <a:rPr lang="en-US" b="1"/>
              <a:t>Ω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462838" cy="4876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Let </a:t>
            </a:r>
            <a:r>
              <a:rPr lang="en-US" sz="2000" i="1" dirty="0"/>
              <a:t>f </a:t>
            </a:r>
            <a:r>
              <a:rPr lang="en-US" sz="2000" dirty="0"/>
              <a:t>and </a:t>
            </a:r>
            <a:r>
              <a:rPr lang="en-US" sz="2000" i="1" dirty="0"/>
              <a:t>g </a:t>
            </a:r>
            <a:r>
              <a:rPr lang="en-US" sz="2000" dirty="0"/>
              <a:t>be real-valued functions defined on the set of nonnegative real numbers.</a:t>
            </a:r>
          </a:p>
          <a:p>
            <a:pPr lvl="1">
              <a:buFontTx/>
              <a:buNone/>
            </a:pPr>
            <a:endParaRPr lang="en-US" sz="900" dirty="0"/>
          </a:p>
          <a:p>
            <a:r>
              <a:rPr lang="en-US" sz="2400" dirty="0"/>
              <a:t>f(x) is </a:t>
            </a:r>
            <a:r>
              <a:rPr lang="en-US" sz="2400" b="1" dirty="0"/>
              <a:t>Ω</a:t>
            </a:r>
            <a:r>
              <a:rPr lang="en-US" sz="2400" dirty="0"/>
              <a:t>(g(x)) : f is </a:t>
            </a:r>
            <a:r>
              <a:rPr lang="en-US" sz="2400" b="1" dirty="0"/>
              <a:t>of order at least</a:t>
            </a:r>
            <a:r>
              <a:rPr lang="en-US" sz="2400" dirty="0"/>
              <a:t> g</a:t>
            </a:r>
          </a:p>
          <a:p>
            <a:pPr lvl="1">
              <a:buFontTx/>
              <a:buNone/>
            </a:pPr>
            <a:r>
              <a:rPr lang="en-US" sz="2000" dirty="0" err="1"/>
              <a:t>iff</a:t>
            </a:r>
            <a:r>
              <a:rPr lang="en-US" sz="2000" dirty="0"/>
              <a:t> there exist positive real numbers a and b </a:t>
            </a:r>
            <a:r>
              <a:rPr lang="en-US" sz="2000" dirty="0" err="1"/>
              <a:t>s.t</a:t>
            </a:r>
            <a:r>
              <a:rPr lang="en-US" sz="2000" dirty="0"/>
              <a:t>.</a:t>
            </a:r>
          </a:p>
          <a:p>
            <a:pPr lvl="1">
              <a:buFontTx/>
              <a:buNone/>
            </a:pPr>
            <a:r>
              <a:rPr lang="en-US" sz="2000" dirty="0" err="1"/>
              <a:t>b|g</a:t>
            </a:r>
            <a:r>
              <a:rPr lang="en-US" sz="2000" dirty="0"/>
              <a:t>(x)| ≤ |f(x)| for all real numbers x &gt; a.</a:t>
            </a:r>
          </a:p>
          <a:p>
            <a:pPr lvl="1">
              <a:buFontTx/>
              <a:buNone/>
            </a:pPr>
            <a:endParaRPr lang="en-US" sz="900" dirty="0"/>
          </a:p>
          <a:p>
            <a:r>
              <a:rPr lang="en-US" sz="2400" dirty="0" smtClean="0"/>
              <a:t>Examples</a:t>
            </a:r>
            <a:r>
              <a:rPr lang="en-US" sz="2400" dirty="0"/>
              <a:t>:</a:t>
            </a:r>
          </a:p>
          <a:p>
            <a:pPr lvl="1">
              <a:buFontTx/>
              <a:buNone/>
            </a:pPr>
            <a:r>
              <a:rPr lang="en-US" sz="2400" dirty="0"/>
              <a:t>x</a:t>
            </a:r>
            <a:r>
              <a:rPr lang="en-US" sz="2400" baseline="30000" dirty="0"/>
              <a:t>3</a:t>
            </a:r>
            <a:r>
              <a:rPr lang="en-US" sz="2400" dirty="0"/>
              <a:t> is </a:t>
            </a:r>
            <a:r>
              <a:rPr lang="en-US" sz="2000" b="1" dirty="0"/>
              <a:t>Ω</a:t>
            </a:r>
            <a:r>
              <a:rPr lang="en-US" sz="2400" dirty="0"/>
              <a:t>(x</a:t>
            </a:r>
            <a:r>
              <a:rPr lang="en-US" sz="2400" baseline="30000" dirty="0"/>
              <a:t>2</a:t>
            </a:r>
            <a:r>
              <a:rPr lang="en-US" sz="2400" dirty="0"/>
              <a:t>)</a:t>
            </a:r>
          </a:p>
          <a:p>
            <a:pPr lvl="1">
              <a:buFontTx/>
              <a:buNone/>
            </a:pPr>
            <a:r>
              <a:rPr lang="en-US" sz="2400" dirty="0"/>
              <a:t>x</a:t>
            </a:r>
            <a:r>
              <a:rPr lang="en-US" sz="2400" baseline="30000" dirty="0"/>
              <a:t>2</a:t>
            </a:r>
            <a:r>
              <a:rPr lang="en-US" sz="2400" dirty="0"/>
              <a:t> is </a:t>
            </a:r>
            <a:r>
              <a:rPr lang="en-US" sz="2000" b="1" dirty="0"/>
              <a:t>Ω</a:t>
            </a:r>
            <a:r>
              <a:rPr lang="en-US" sz="2400" dirty="0"/>
              <a:t>(x)</a:t>
            </a:r>
          </a:p>
          <a:p>
            <a:pPr lvl="1">
              <a:buFontTx/>
              <a:buNone/>
            </a:pPr>
            <a:r>
              <a:rPr lang="en-US" sz="2400" dirty="0"/>
              <a:t>x is </a:t>
            </a:r>
            <a:r>
              <a:rPr lang="en-US" sz="2000" b="1" dirty="0"/>
              <a:t>Ω</a:t>
            </a:r>
            <a:r>
              <a:rPr lang="en-US" sz="2400" dirty="0"/>
              <a:t>(x</a:t>
            </a:r>
            <a:r>
              <a:rPr lang="en-US" sz="2400" baseline="30000" dirty="0"/>
              <a:t>1/2</a:t>
            </a:r>
            <a:r>
              <a:rPr lang="en-US" sz="2400" dirty="0"/>
              <a:t>)</a:t>
            </a:r>
          </a:p>
          <a:p>
            <a:pPr lvl="1">
              <a:buFontTx/>
              <a:buNone/>
            </a:pPr>
            <a:r>
              <a:rPr lang="en-US" sz="2400" dirty="0" smtClean="0"/>
              <a:t>x is </a:t>
            </a:r>
            <a:r>
              <a:rPr lang="en-US" sz="2000" b="1" dirty="0" smtClean="0"/>
              <a:t>Ω</a:t>
            </a:r>
            <a:r>
              <a:rPr lang="en-US" sz="2400" dirty="0" smtClean="0"/>
              <a:t>(3x) 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A815-3225-4AC2-968F-A2BDD5A10AF8}" type="slidenum">
              <a:rPr lang="en-US"/>
              <a:pPr/>
              <a:t>17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Big Theta </a:t>
            </a:r>
            <a:r>
              <a:rPr lang="en-US" b="1"/>
              <a:t>Θ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462838" cy="4876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Let </a:t>
            </a:r>
            <a:r>
              <a:rPr lang="en-US" sz="2000" i="1" dirty="0"/>
              <a:t>f </a:t>
            </a:r>
            <a:r>
              <a:rPr lang="en-US" sz="2000" dirty="0"/>
              <a:t>and </a:t>
            </a:r>
            <a:r>
              <a:rPr lang="en-US" sz="2000" i="1" dirty="0"/>
              <a:t>g </a:t>
            </a:r>
            <a:r>
              <a:rPr lang="en-US" sz="2000" dirty="0"/>
              <a:t>be real-valued functions defined on the set of nonnegative real numbers.</a:t>
            </a:r>
          </a:p>
          <a:p>
            <a:pPr lvl="1">
              <a:buFontTx/>
              <a:buNone/>
            </a:pPr>
            <a:endParaRPr lang="en-US" sz="900" dirty="0"/>
          </a:p>
          <a:p>
            <a:r>
              <a:rPr lang="en-US" sz="2400" dirty="0"/>
              <a:t>f(x) is </a:t>
            </a:r>
            <a:r>
              <a:rPr lang="en-US" sz="2400" b="1" dirty="0"/>
              <a:t>Θ</a:t>
            </a:r>
            <a:r>
              <a:rPr lang="en-US" sz="2400" dirty="0"/>
              <a:t>(g(x)) : f is </a:t>
            </a:r>
            <a:r>
              <a:rPr lang="en-US" sz="2400" b="1" dirty="0"/>
              <a:t>of order</a:t>
            </a:r>
            <a:r>
              <a:rPr lang="en-US" sz="2400" dirty="0"/>
              <a:t> g</a:t>
            </a:r>
          </a:p>
          <a:p>
            <a:pPr lvl="1">
              <a:buFontTx/>
              <a:buNone/>
            </a:pPr>
            <a:r>
              <a:rPr lang="en-US" sz="2000" dirty="0" err="1"/>
              <a:t>iff</a:t>
            </a:r>
            <a:r>
              <a:rPr lang="en-US" sz="2000" dirty="0"/>
              <a:t> there exist positive real numbers a, b, and k </a:t>
            </a:r>
            <a:r>
              <a:rPr lang="en-US" sz="2000" dirty="0" err="1"/>
              <a:t>s.t</a:t>
            </a:r>
            <a:r>
              <a:rPr lang="en-US" sz="2000" dirty="0"/>
              <a:t>.</a:t>
            </a:r>
          </a:p>
          <a:p>
            <a:pPr lvl="1">
              <a:buFontTx/>
              <a:buNone/>
            </a:pPr>
            <a:r>
              <a:rPr lang="en-US" sz="2000" dirty="0" err="1"/>
              <a:t>a|g</a:t>
            </a:r>
            <a:r>
              <a:rPr lang="en-US" sz="2000" dirty="0"/>
              <a:t>(x)| ≤ |f(x)| ≤ </a:t>
            </a:r>
            <a:r>
              <a:rPr lang="en-US" sz="2000" dirty="0" err="1"/>
              <a:t>b|g</a:t>
            </a:r>
            <a:r>
              <a:rPr lang="en-US" sz="2000" dirty="0"/>
              <a:t>(x)| for all real numbers x &gt; k.</a:t>
            </a:r>
          </a:p>
          <a:p>
            <a:pPr lvl="1">
              <a:buFontTx/>
              <a:buNone/>
            </a:pPr>
            <a:endParaRPr lang="en-US" sz="900" dirty="0"/>
          </a:p>
          <a:p>
            <a:pPr lvl="1">
              <a:buFontTx/>
              <a:buNone/>
            </a:pPr>
            <a:endParaRPr lang="en-US" sz="900" dirty="0"/>
          </a:p>
          <a:p>
            <a:r>
              <a:rPr lang="en-US" sz="2400" dirty="0"/>
              <a:t>Theorem 9.2.1</a:t>
            </a:r>
            <a:r>
              <a:rPr lang="en-US" sz="1800" dirty="0"/>
              <a:t> (p.521)</a:t>
            </a:r>
          </a:p>
          <a:p>
            <a:pPr lvl="1">
              <a:buFontTx/>
              <a:buNone/>
            </a:pPr>
            <a:r>
              <a:rPr lang="en-US" sz="2000" b="1" u="sng" dirty="0"/>
              <a:t>f is Ω(g)</a:t>
            </a:r>
            <a:r>
              <a:rPr lang="en-US" sz="2000" b="1" dirty="0"/>
              <a:t> and </a:t>
            </a:r>
            <a:r>
              <a:rPr lang="en-US" sz="2000" b="1" u="sng" dirty="0"/>
              <a:t>f is O(g)</a:t>
            </a:r>
            <a:r>
              <a:rPr lang="en-US" sz="2000" b="1" dirty="0"/>
              <a:t> </a:t>
            </a:r>
            <a:r>
              <a:rPr lang="en-US" sz="2000" b="1" dirty="0" err="1"/>
              <a:t>iff</a:t>
            </a:r>
            <a:r>
              <a:rPr lang="en-US" sz="2000" b="1" dirty="0"/>
              <a:t> </a:t>
            </a:r>
            <a:r>
              <a:rPr lang="en-US" sz="2000" b="1" u="sng" dirty="0"/>
              <a:t>f is Θ(g)</a:t>
            </a:r>
          </a:p>
          <a:p>
            <a:pPr lvl="1">
              <a:buFontTx/>
              <a:buNone/>
            </a:pPr>
            <a:endParaRPr lang="en-US" sz="900" dirty="0"/>
          </a:p>
          <a:p>
            <a:r>
              <a:rPr lang="en-US" sz="2400" dirty="0"/>
              <a:t>Examples:</a:t>
            </a:r>
          </a:p>
          <a:p>
            <a:pPr lvl="1">
              <a:buFontTx/>
              <a:buNone/>
            </a:pPr>
            <a:r>
              <a:rPr lang="en-US" sz="2000" dirty="0" smtClean="0"/>
              <a:t>2x</a:t>
            </a:r>
            <a:r>
              <a:rPr lang="en-US" sz="2000" baseline="30000" dirty="0" smtClean="0"/>
              <a:t>4</a:t>
            </a:r>
            <a:r>
              <a:rPr lang="en-US" sz="2000" dirty="0" smtClean="0"/>
              <a:t> </a:t>
            </a:r>
            <a:r>
              <a:rPr lang="en-US" sz="2000" dirty="0"/>
              <a:t>+ 3x</a:t>
            </a:r>
            <a:r>
              <a:rPr lang="en-US" sz="2000" baseline="30000" dirty="0"/>
              <a:t>3</a:t>
            </a:r>
            <a:r>
              <a:rPr lang="en-US" sz="2000" dirty="0"/>
              <a:t> + 5 is </a:t>
            </a:r>
            <a:r>
              <a:rPr lang="en-US" sz="2000" b="1" dirty="0"/>
              <a:t>Θ</a:t>
            </a:r>
            <a:r>
              <a:rPr lang="en-US" sz="2000" dirty="0"/>
              <a:t>(x</a:t>
            </a:r>
            <a:r>
              <a:rPr lang="en-US" sz="2000" baseline="30000" dirty="0"/>
              <a:t>4</a:t>
            </a:r>
            <a:r>
              <a:rPr lang="en-US" sz="2000" dirty="0"/>
              <a:t>)</a:t>
            </a:r>
          </a:p>
          <a:p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2" descr="weiss05-03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8093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2400" y="4191000"/>
            <a:ext cx="8610600" cy="2286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85750" indent="-285750">
              <a:spcBef>
                <a:spcPct val="200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logarithm: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 any B, N &gt; 0,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log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800" b="0" i="0" u="none" strike="noStrike" kern="1200" cap="none" spc="0" normalizeH="0" baseline="3000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= k if B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= N.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err="1" smtClean="0"/>
              <a:t>log</a:t>
            </a:r>
            <a:r>
              <a:rPr lang="en-US" sz="2800" baseline="-25000" dirty="0" err="1" smtClean="0"/>
              <a:t>B</a:t>
            </a:r>
            <a:r>
              <a:rPr lang="en-US" sz="2800" baseline="30000" dirty="0" err="1" smtClean="0"/>
              <a:t>N</a:t>
            </a:r>
            <a:r>
              <a:rPr lang="en-US" sz="2800" dirty="0" smtClean="0"/>
              <a:t> = 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baseline="0" dirty="0" smtClean="0">
                <a:solidFill>
                  <a:srgbClr val="0000FF"/>
                </a:solidFill>
              </a:rPr>
              <a:t>Theorem 5.4: </a:t>
            </a:r>
            <a:r>
              <a:rPr lang="en-US" sz="2800" baseline="0" dirty="0" smtClean="0"/>
              <a:t>For any constant B &gt; 1, </a:t>
            </a:r>
            <a:r>
              <a:rPr lang="en-US" sz="2800" dirty="0" err="1" smtClean="0"/>
              <a:t>log</a:t>
            </a:r>
            <a:r>
              <a:rPr lang="en-US" sz="2800" baseline="-25000" dirty="0" err="1" smtClean="0"/>
              <a:t>B</a:t>
            </a:r>
            <a:r>
              <a:rPr lang="en-US" sz="2800" baseline="30000" dirty="0" err="1" smtClean="0"/>
              <a:t>N</a:t>
            </a:r>
            <a:r>
              <a:rPr lang="en-US" sz="2800" baseline="0" dirty="0" smtClean="0"/>
              <a:t> = O(log</a:t>
            </a:r>
            <a:r>
              <a:rPr lang="en-US" sz="2800" dirty="0" smtClean="0"/>
              <a:t> N).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That is, the base does not matter. 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Proof? Next page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524001" y="4495800"/>
          <a:ext cx="720436" cy="742950"/>
        </p:xfrm>
        <a:graphic>
          <a:graphicData uri="http://schemas.openxmlformats.org/presentationml/2006/ole">
            <p:oleObj spid="_x0000_s6145" name="Equation" r:id="rId4" imgW="40608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Proof of theorem 5.4: </a:t>
            </a:r>
            <a:br>
              <a:rPr lang="en-US" dirty="0" smtClean="0"/>
            </a:br>
            <a:r>
              <a:rPr lang="en-US" sz="2700" dirty="0" smtClean="0"/>
              <a:t>For any constant B &gt; 1, </a:t>
            </a:r>
            <a:r>
              <a:rPr lang="en-US" sz="2700" dirty="0" err="1" smtClean="0"/>
              <a:t>log</a:t>
            </a:r>
            <a:r>
              <a:rPr lang="en-US" sz="2700" baseline="-25000" dirty="0" err="1" smtClean="0"/>
              <a:t>B</a:t>
            </a:r>
            <a:r>
              <a:rPr lang="en-US" sz="2700" baseline="30000" dirty="0" err="1" smtClean="0"/>
              <a:t>N</a:t>
            </a:r>
            <a:r>
              <a:rPr lang="en-US" sz="2700" dirty="0" smtClean="0"/>
              <a:t> = O(log N).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906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Let K = </a:t>
            </a:r>
            <a:r>
              <a:rPr lang="en-US" dirty="0" err="1" smtClean="0"/>
              <a:t>log</a:t>
            </a:r>
            <a:r>
              <a:rPr lang="en-US" baseline="-25000" dirty="0" err="1" smtClean="0"/>
              <a:t>B</a:t>
            </a:r>
            <a:r>
              <a:rPr lang="en-US" baseline="30000" dirty="0" err="1" smtClean="0"/>
              <a:t>N</a:t>
            </a:r>
            <a:r>
              <a:rPr lang="en-US" dirty="0" smtClean="0"/>
              <a:t>  						&lt;1&gt;</a:t>
            </a:r>
          </a:p>
          <a:p>
            <a:r>
              <a:rPr lang="en-US" dirty="0" smtClean="0"/>
              <a:t>B</a:t>
            </a:r>
            <a:r>
              <a:rPr lang="en-US" baseline="30000" dirty="0" smtClean="0"/>
              <a:t>K</a:t>
            </a:r>
            <a:r>
              <a:rPr lang="en-US" dirty="0" smtClean="0"/>
              <a:t> = N     		(from the logarithm definition)	&lt;2&gt;</a:t>
            </a:r>
          </a:p>
          <a:p>
            <a:r>
              <a:rPr lang="en-US" dirty="0" smtClean="0"/>
              <a:t>Let C = log B						&lt;3&gt;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C</a:t>
            </a:r>
            <a:r>
              <a:rPr lang="en-US" dirty="0" smtClean="0"/>
              <a:t> = B							&lt;4&gt;</a:t>
            </a:r>
          </a:p>
          <a:p>
            <a:r>
              <a:rPr lang="en-US" dirty="0" smtClean="0"/>
              <a:t>B</a:t>
            </a:r>
            <a:r>
              <a:rPr lang="en-US" baseline="30000" dirty="0" smtClean="0"/>
              <a:t>K</a:t>
            </a:r>
            <a:r>
              <a:rPr lang="en-US" dirty="0" smtClean="0"/>
              <a:t> = (2</a:t>
            </a:r>
            <a:r>
              <a:rPr lang="en-US" baseline="30000" dirty="0" smtClean="0"/>
              <a:t>C</a:t>
            </a:r>
            <a:r>
              <a:rPr lang="en-US" dirty="0" smtClean="0"/>
              <a:t>)</a:t>
            </a:r>
            <a:r>
              <a:rPr lang="en-US" baseline="30000" dirty="0" smtClean="0"/>
              <a:t>K</a:t>
            </a:r>
            <a:r>
              <a:rPr lang="en-US" dirty="0" smtClean="0"/>
              <a:t>  		(from &lt;4&gt;)				&lt;5&gt;</a:t>
            </a:r>
          </a:p>
          <a:p>
            <a:r>
              <a:rPr lang="en-US" dirty="0" smtClean="0"/>
              <a:t>log N = log B</a:t>
            </a:r>
            <a:r>
              <a:rPr lang="en-US" baseline="30000" dirty="0" smtClean="0"/>
              <a:t>K</a:t>
            </a:r>
            <a:r>
              <a:rPr lang="en-US" dirty="0" smtClean="0"/>
              <a:t>   	(from &lt;2&gt;)				&lt;6&gt;</a:t>
            </a:r>
          </a:p>
          <a:p>
            <a:r>
              <a:rPr lang="en-US" dirty="0" smtClean="0"/>
              <a:t>So, log N = log (2</a:t>
            </a:r>
            <a:r>
              <a:rPr lang="en-US" baseline="30000" dirty="0" smtClean="0"/>
              <a:t>C</a:t>
            </a:r>
            <a:r>
              <a:rPr lang="en-US" dirty="0" smtClean="0"/>
              <a:t>)</a:t>
            </a:r>
            <a:r>
              <a:rPr lang="en-US" baseline="30000" dirty="0" smtClean="0"/>
              <a:t>K</a:t>
            </a:r>
            <a:r>
              <a:rPr lang="en-US" dirty="0" smtClean="0"/>
              <a:t> = CK   (from &lt;5&gt;,&lt;6&gt;)		&lt;7&gt;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log N = C </a:t>
            </a:r>
            <a:r>
              <a:rPr lang="en-US" dirty="0" err="1" smtClean="0"/>
              <a:t>log</a:t>
            </a:r>
            <a:r>
              <a:rPr lang="en-US" baseline="-25000" dirty="0" err="1" smtClean="0"/>
              <a:t>B</a:t>
            </a:r>
            <a:r>
              <a:rPr lang="en-US" baseline="30000" dirty="0" err="1" smtClean="0"/>
              <a:t>N</a:t>
            </a:r>
            <a:r>
              <a:rPr lang="en-US" baseline="30000" dirty="0" smtClean="0"/>
              <a:t>	</a:t>
            </a:r>
            <a:r>
              <a:rPr lang="en-US" dirty="0" smtClean="0"/>
              <a:t>					&lt;8&gt;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 err="1" smtClean="0"/>
              <a:t>log</a:t>
            </a:r>
            <a:r>
              <a:rPr lang="en-US" baseline="-25000" dirty="0" err="1" smtClean="0"/>
              <a:t>B</a:t>
            </a:r>
            <a:r>
              <a:rPr lang="en-US" baseline="30000" dirty="0" err="1" smtClean="0"/>
              <a:t>N</a:t>
            </a:r>
            <a:r>
              <a:rPr lang="en-US" baseline="30000" dirty="0" smtClean="0"/>
              <a:t> </a:t>
            </a:r>
            <a:r>
              <a:rPr lang="en-US" dirty="0" smtClean="0"/>
              <a:t> = 		(from &lt;8&gt;)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Therefore, </a:t>
            </a:r>
            <a:r>
              <a:rPr lang="en-US" dirty="0" err="1" smtClean="0"/>
              <a:t>log</a:t>
            </a:r>
            <a:r>
              <a:rPr lang="en-US" baseline="-25000" dirty="0" err="1" smtClean="0"/>
              <a:t>B</a:t>
            </a:r>
            <a:r>
              <a:rPr lang="en-US" baseline="30000" dirty="0" err="1" smtClean="0"/>
              <a:t>N</a:t>
            </a:r>
            <a:r>
              <a:rPr lang="en-US" dirty="0" smtClean="0"/>
              <a:t> = </a:t>
            </a:r>
            <a:r>
              <a:rPr lang="en-US" b="1" dirty="0" smtClean="0"/>
              <a:t>O</a:t>
            </a:r>
            <a:r>
              <a:rPr lang="en-US" dirty="0" smtClean="0"/>
              <a:t>(log N).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70100" y="5037136"/>
          <a:ext cx="914400" cy="885825"/>
        </p:xfrm>
        <a:graphic>
          <a:graphicData uri="http://schemas.openxmlformats.org/presentationml/2006/ole">
            <p:oleObj spid="_x0000_s37890" name="Equation" r:id="rId3" imgW="406080" imgH="3934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</a:t>
            </a:r>
            <a:r>
              <a:rPr lang="en-US" sz="2400" b="1" dirty="0" smtClean="0"/>
              <a:t>algorithm</a:t>
            </a:r>
            <a:r>
              <a:rPr lang="en-US" sz="2400" dirty="0" smtClean="0"/>
              <a:t> is “a clearly specified set of instructions the computer will follow to solve a problem”.</a:t>
            </a:r>
          </a:p>
          <a:p>
            <a:r>
              <a:rPr lang="en-US" sz="2400" b="1" dirty="0" smtClean="0"/>
              <a:t>Algorithm analysis </a:t>
            </a:r>
            <a:r>
              <a:rPr lang="en-US" sz="2400" dirty="0" smtClean="0"/>
              <a:t>is</a:t>
            </a:r>
            <a:r>
              <a:rPr lang="en-US" sz="2400" b="1" dirty="0" smtClean="0"/>
              <a:t> </a:t>
            </a:r>
            <a:r>
              <a:rPr lang="en-US" sz="2400" dirty="0" smtClean="0"/>
              <a:t>“the process of determining the amount of resources, such as time and space, that a given algorithm will require”.</a:t>
            </a:r>
          </a:p>
          <a:p>
            <a:r>
              <a:rPr lang="en-US" sz="2400" dirty="0" smtClean="0"/>
              <a:t>The resources required by an algorithm often depends on the </a:t>
            </a:r>
            <a:r>
              <a:rPr lang="en-US" sz="2400" u="sng" dirty="0" smtClean="0"/>
              <a:t>size of the data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Example: To search a particular value in an array of 10,000,000 integers is going to take more time and memory space than to search an array of 1,000 integers.</a:t>
            </a:r>
          </a:p>
          <a:p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361890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dirty="0"/>
              <a:t>Tools for drawing functions: </a:t>
            </a:r>
            <a:r>
              <a:rPr lang="en-US" sz="2000" dirty="0" smtClean="0"/>
              <a:t>e.g.,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://rechneronline.de/function-graphs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marL="342900" indent="1588" eaLnBrk="1" hangingPunct="1">
              <a:spcBef>
                <a:spcPct val="20000"/>
              </a:spcBef>
              <a:defRPr/>
            </a:pPr>
            <a:r>
              <a:rPr lang="en-US" sz="2000" dirty="0" smtClean="0"/>
              <a:t>Note: The default base for log( ) is 10. </a:t>
            </a:r>
            <a:endParaRPr 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" y="1447800"/>
            <a:ext cx="902158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9" y="914400"/>
            <a:ext cx="909094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Note: log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X</a:t>
            </a:r>
            <a:r>
              <a:rPr lang="en-US" dirty="0" smtClean="0"/>
              <a:t> = </a:t>
            </a:r>
            <a:r>
              <a:rPr lang="en-US" dirty="0" err="1" smtClean="0"/>
              <a:t>logx</a:t>
            </a:r>
            <a:r>
              <a:rPr lang="en-US" dirty="0" smtClean="0"/>
              <a:t> / log2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2" descr="weiss05-01"/>
          <p:cNvPicPr preferRelativeResize="0">
            <a:picLocks noChangeAspect="1" noChangeArrowheads="1"/>
          </p:cNvPicPr>
          <p:nvPr/>
        </p:nvPicPr>
        <p:blipFill>
          <a:blip r:embed="rId2" cstate="print"/>
          <a:srcRect t="1666"/>
          <a:stretch>
            <a:fillRect/>
          </a:stretch>
        </p:blipFill>
        <p:spPr bwMode="auto">
          <a:xfrm>
            <a:off x="304800" y="609600"/>
            <a:ext cx="82296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urved Connector 6"/>
          <p:cNvCxnSpPr/>
          <p:nvPr/>
        </p:nvCxnSpPr>
        <p:spPr>
          <a:xfrm rot="16200000" flipV="1">
            <a:off x="6553200" y="4572000"/>
            <a:ext cx="1600200" cy="533400"/>
          </a:xfrm>
          <a:prstGeom prst="curvedConnector3">
            <a:avLst>
              <a:gd name="adj1" fmla="val 60318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562600" y="5638800"/>
            <a:ext cx="2743200" cy="4572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cs typeface="+mn-cs"/>
              </a:rPr>
              <a:t>Q: </a:t>
            </a:r>
            <a:r>
              <a:rPr lang="en-US" sz="1600" dirty="0" smtClean="0">
                <a:solidFill>
                  <a:srgbClr val="FF0000"/>
                </a:solidFill>
                <a:cs typeface="+mn-cs"/>
              </a:rPr>
              <a:t>Linear or constant ?</a:t>
            </a:r>
            <a:endParaRPr lang="en-US" sz="1600" dirty="0">
              <a:solidFill>
                <a:srgbClr val="FF0000"/>
              </a:solidFill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16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2" descr="weiss05-0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29600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smtClean="0"/>
              <a:t>CSCI 3333 Data Structures</a:t>
            </a:r>
            <a:endParaRPr lang="en-US" sz="18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9719D0B-6E3B-40E4-877A-FAE04F02C714}" type="slidenum">
              <a:rPr lang="en-US" sz="1800" smtClean="0"/>
              <a:pPr algn="ctr"/>
              <a:t>25</a:t>
            </a:fld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1219200" y="68580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b="1" dirty="0" smtClean="0"/>
              <a:t>maximum contiguous subsequence sum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problem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90600" y="2324487"/>
            <a:ext cx="7391400" cy="2323713"/>
            <a:chOff x="990600" y="2324487"/>
            <a:chExt cx="7391400" cy="2323713"/>
          </a:xfrm>
        </p:grpSpPr>
        <p:sp>
          <p:nvSpPr>
            <p:cNvPr id="4" name="Rectangle 3"/>
            <p:cNvSpPr/>
            <p:nvPr/>
          </p:nvSpPr>
          <p:spPr>
            <a:xfrm>
              <a:off x="990600" y="2324487"/>
              <a:ext cx="7391400" cy="2323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buFont typeface="Arial" pitchFamily="34" charset="0"/>
                <a:buChar char="•"/>
              </a:pPr>
              <a:r>
                <a:rPr lang="en-US" sz="2800" dirty="0" smtClean="0"/>
                <a:t>Given (possibly negative) integers , A</a:t>
              </a:r>
              <a:r>
                <a:rPr lang="en-US" dirty="0" smtClean="0"/>
                <a:t>1</a:t>
              </a:r>
              <a:r>
                <a:rPr lang="en-US" sz="2800" dirty="0" smtClean="0"/>
                <a:t>, A</a:t>
              </a:r>
              <a:r>
                <a:rPr lang="en-US" dirty="0" smtClean="0"/>
                <a:t>2</a:t>
              </a:r>
              <a:r>
                <a:rPr lang="en-US" sz="2800" dirty="0" smtClean="0"/>
                <a:t>, …, A</a:t>
              </a:r>
              <a:r>
                <a:rPr lang="en-US" dirty="0" smtClean="0"/>
                <a:t>N</a:t>
              </a:r>
              <a:r>
                <a:rPr lang="en-US" sz="2800" dirty="0" smtClean="0"/>
                <a:t>, find (and identify the sequence corresponding to) the maximum value of                . </a:t>
              </a:r>
            </a:p>
            <a:p>
              <a:pPr marL="228600" indent="-228600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2800" dirty="0" smtClean="0"/>
                <a:t>The maximum contiguous sub-sequence sum is zero if all the integers are negative.</a:t>
              </a:r>
              <a:endParaRPr lang="en-US" sz="2800" dirty="0"/>
            </a:p>
          </p:txBody>
        </p:sp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5105400" y="3088345"/>
            <a:ext cx="1219200" cy="683942"/>
          </p:xfrm>
          <a:graphic>
            <a:graphicData uri="http://schemas.openxmlformats.org/presentationml/2006/ole">
              <p:oleObj spid="_x0000_s1027" name="Equation" r:id="rId3" imgW="520560" imgH="29196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2" descr="weiss05-04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458200" cy="590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" name="Picture 2" descr="weiss05-05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686800" cy="602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DDA5AA30-43FB-43F8-BFEB-D8C991747286}" type="slidenum">
              <a:rPr lang="en-US"/>
              <a:pPr/>
              <a:t>28</a:t>
            </a:fld>
            <a:endParaRPr lang="en-US"/>
          </a:p>
        </p:txBody>
      </p:sp>
      <p:pic>
        <p:nvPicPr>
          <p:cNvPr id="11267" name="Picture 2" descr="weiss05-08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162800" cy="519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831BFC81-513F-4745-A0FA-FDA07EF50988}" type="slidenum">
              <a:rPr lang="en-US"/>
              <a:pPr/>
              <a:t>29</a:t>
            </a:fld>
            <a:endParaRPr lang="en-US"/>
          </a:p>
        </p:txBody>
      </p:sp>
      <p:pic>
        <p:nvPicPr>
          <p:cNvPr id="12291" name="Picture 2" descr="weiss05-09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29" y="1905000"/>
            <a:ext cx="9144000" cy="273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dirty="0" smtClean="0"/>
              <a:t>Performance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fast a program would run depends on many factors:</a:t>
            </a:r>
          </a:p>
          <a:p>
            <a:pPr lvl="1"/>
            <a:r>
              <a:rPr lang="en-US" sz="2400" dirty="0" smtClean="0"/>
              <a:t>Processor speed</a:t>
            </a:r>
          </a:p>
          <a:p>
            <a:pPr lvl="1"/>
            <a:r>
              <a:rPr lang="en-US" sz="2400" dirty="0" smtClean="0"/>
              <a:t>Amount of available memory</a:t>
            </a:r>
          </a:p>
          <a:p>
            <a:pPr lvl="1"/>
            <a:r>
              <a:rPr lang="en-US" sz="2400" dirty="0" smtClean="0"/>
              <a:t>Construction of the compiler</a:t>
            </a:r>
          </a:p>
          <a:p>
            <a:pPr lvl="1"/>
            <a:r>
              <a:rPr lang="en-US" sz="2400" dirty="0" smtClean="0"/>
              <a:t>Quality of the program</a:t>
            </a:r>
          </a:p>
          <a:p>
            <a:pPr lvl="1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 size of the data</a:t>
            </a:r>
          </a:p>
          <a:p>
            <a:pPr lvl="1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 efficiency of the algorithm(s)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86A720F8-256A-436E-9E7E-497D3B1597F9}" type="slidenum">
              <a:rPr lang="en-US"/>
              <a:pPr/>
              <a:t>30</a:t>
            </a:fld>
            <a:endParaRPr lang="en-US"/>
          </a:p>
        </p:txBody>
      </p:sp>
      <p:pic>
        <p:nvPicPr>
          <p:cNvPr id="13315" name="Picture 2" descr="weiss05-10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396"/>
            <a:ext cx="9144000" cy="363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74B2B6CB-A7F5-4C56-B0B0-2C06D86F35AE}" type="slidenum">
              <a:rPr lang="en-US"/>
              <a:pPr/>
              <a:t>31</a:t>
            </a:fld>
            <a:endParaRPr lang="en-US"/>
          </a:p>
        </p:txBody>
      </p:sp>
      <p:pic>
        <p:nvPicPr>
          <p:cNvPr id="14339" name="Picture 2" descr="weiss05-11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6147"/>
            <a:ext cx="8458200" cy="598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81800" y="2667000"/>
            <a:ext cx="2286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Prerequisite of binary search: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array to be searched must be pre-sorted.</a:t>
            </a:r>
            <a:endParaRPr lang="en-US" sz="2400" dirty="0" smtClean="0"/>
          </a:p>
          <a:p>
            <a:pPr marL="228600" indent="-2286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 (log N)</a:t>
            </a:r>
          </a:p>
        </p:txBody>
      </p:sp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9400C9D6-AEA4-43C7-86AE-6FE6D58F7800}" type="slidenum">
              <a:rPr lang="en-US"/>
              <a:pPr/>
              <a:t>32</a:t>
            </a:fld>
            <a:endParaRPr lang="en-US"/>
          </a:p>
        </p:txBody>
      </p:sp>
      <p:pic>
        <p:nvPicPr>
          <p:cNvPr id="15363" name="Picture 2" descr="weiss05-1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6694"/>
            <a:ext cx="8153400" cy="632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3F9AE641-E575-4329-B8FE-CE92385DE0B5}" type="slidenum">
              <a:rPr lang="en-US"/>
              <a:pPr/>
              <a:t>33</a:t>
            </a:fld>
            <a:endParaRPr lang="en-US"/>
          </a:p>
        </p:txBody>
      </p:sp>
      <p:pic>
        <p:nvPicPr>
          <p:cNvPr id="16387" name="Picture 2" descr="weiss05-13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4000" cy="410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2286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spcBef>
                <a:spcPts val="1200"/>
              </a:spcBef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Verifying an algorithm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838200"/>
            <a:ext cx="84582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Method: Check whether the empirically observed running time matches the running time predicted by the analysis.</a:t>
            </a:r>
          </a:p>
          <a:p>
            <a:pPr marL="228600" indent="-228600"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e.g., The program performs N binary searches given each N.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81000" y="5715000"/>
            <a:ext cx="2209800" cy="1143000"/>
          </a:xfrm>
          <a:prstGeom prst="wedgeRoundRectCallout">
            <a:avLst>
              <a:gd name="adj1" fmla="val 69213"/>
              <a:gd name="adj2" fmla="val -76427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lang="en-US" sz="2000" dirty="0" smtClean="0">
                <a:latin typeface="CG Omega" pitchFamily="34" charset="0"/>
              </a:rPr>
              <a:t>Increasing …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CG Omega" pitchFamily="34" charset="0"/>
              </a:rPr>
              <a:t>O(N) is an underestimate.</a:t>
            </a:r>
            <a:endParaRPr lang="en-US" sz="2000" dirty="0">
              <a:solidFill>
                <a:srgbClr val="0000FF"/>
              </a:solidFill>
              <a:latin typeface="CG Omega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276600" y="5715000"/>
            <a:ext cx="2133600" cy="1143000"/>
          </a:xfrm>
          <a:prstGeom prst="wedgeRoundRectCallout">
            <a:avLst>
              <a:gd name="adj1" fmla="val 20168"/>
              <a:gd name="adj2" fmla="val -69155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lang="en-US" sz="2000" dirty="0" smtClean="0">
                <a:latin typeface="CG Omega" pitchFamily="34" charset="0"/>
              </a:rPr>
              <a:t>Decreasing …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CG Omega" pitchFamily="34" charset="0"/>
              </a:rPr>
              <a:t>O(N</a:t>
            </a:r>
            <a:r>
              <a:rPr lang="en-US" sz="2000" baseline="30000" dirty="0" smtClean="0">
                <a:solidFill>
                  <a:srgbClr val="0000FF"/>
                </a:solidFill>
                <a:latin typeface="CG Omega" pitchFamily="34" charset="0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CG Omega" pitchFamily="34" charset="0"/>
              </a:rPr>
              <a:t>) is an overestimate.</a:t>
            </a:r>
            <a:endParaRPr lang="en-US" sz="2000" dirty="0">
              <a:solidFill>
                <a:srgbClr val="0000FF"/>
              </a:solidFill>
              <a:latin typeface="CG Omega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6477000" y="5715000"/>
            <a:ext cx="2590800" cy="1143000"/>
          </a:xfrm>
          <a:prstGeom prst="wedgeRoundRectCallout">
            <a:avLst>
              <a:gd name="adj1" fmla="val -43544"/>
              <a:gd name="adj2" fmla="val -127337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lang="en-US" sz="2000" dirty="0" smtClean="0">
                <a:latin typeface="CG Omega" pitchFamily="34" charset="0"/>
              </a:rPr>
              <a:t>Converging …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CG Omega" pitchFamily="34" charset="0"/>
              </a:rPr>
              <a:t>O(N log N) is about right.</a:t>
            </a:r>
            <a:endParaRPr lang="en-US" sz="2000" dirty="0">
              <a:solidFill>
                <a:srgbClr val="0000FF"/>
              </a:solidFill>
              <a:latin typeface="CG Omeg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smtClean="0"/>
              <a:t>CSCI 3333 Data Structures</a:t>
            </a:r>
            <a:endParaRPr lang="en-US" sz="18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9719D0B-6E3B-40E4-877A-FAE04F02C714}" type="slidenum">
              <a:rPr lang="en-US" sz="1800" smtClean="0"/>
              <a:pPr algn="ctr"/>
              <a:t>34</a:t>
            </a:fld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1219200" y="6858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Limitations of big-O analysis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752601"/>
            <a:ext cx="7391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Not appropriate for small data size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Large constants are ignored in the analysis, but they may affect the actual performance. </a:t>
            </a:r>
          </a:p>
          <a:p>
            <a:pPr marL="228600" indent="-228600"/>
            <a:r>
              <a:rPr lang="en-US" sz="2800" dirty="0" smtClean="0"/>
              <a:t>	e.g., 1000N vs 2 N log N</a:t>
            </a:r>
          </a:p>
          <a:p>
            <a:pPr marL="228600" indent="-228600"/>
            <a:r>
              <a:rPr lang="en-US" sz="2800" dirty="0" smtClean="0"/>
              <a:t>	</a:t>
            </a:r>
            <a:r>
              <a:rPr lang="en-US" sz="2800" b="1" dirty="0" smtClean="0"/>
              <a:t>Q: </a:t>
            </a:r>
            <a:r>
              <a:rPr lang="en-US" sz="2800" dirty="0" smtClean="0"/>
              <a:t>When will log N &gt; 500?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Cannot differentiate between memory access vs disk access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Infinite memory is assumed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Average-case running time can often be difficult to obtain.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28600"/>
            <a:ext cx="2438400" cy="914400"/>
          </a:xfrm>
        </p:spPr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295400"/>
            <a:ext cx="4876800" cy="190499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Ex 5.20: </a:t>
            </a:r>
            <a:r>
              <a:rPr lang="en-US" sz="2800" dirty="0" smtClean="0"/>
              <a:t>For each of the following program fragments, give a Big-O analysis of the running time.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362902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886200"/>
            <a:ext cx="42005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Ex 5.7:</a:t>
            </a:r>
            <a:r>
              <a:rPr lang="en-US" sz="2800" dirty="0" smtClean="0"/>
              <a:t> Solving a problem requires running an O(N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 algorithm and then afterwards an O(N) algorithm. What is the total cost of solving the problem?</a:t>
            </a:r>
          </a:p>
          <a:p>
            <a:endParaRPr lang="en-US" sz="2800" dirty="0" smtClean="0"/>
          </a:p>
          <a:p>
            <a:r>
              <a:rPr lang="en-US" sz="2800" b="1" dirty="0" smtClean="0"/>
              <a:t>Ex 5.8: </a:t>
            </a:r>
            <a:r>
              <a:rPr lang="en-US" sz="2800" dirty="0" smtClean="0"/>
              <a:t>Solving a problem requires running an O(N) algorithm, and then performing N binary searches on an N-element array, and then running another O(N) algorithm. What is the total cost of solving the problem?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Ex 5.14: </a:t>
            </a:r>
            <a:r>
              <a:rPr lang="en-US" sz="2800" dirty="0" smtClean="0"/>
              <a:t>An algorithm take 0.5 ms for input size 100. How long will it take for input size 500 (assuming that low-order terms are negligible) if the running time is as follow: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linear: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O(N </a:t>
            </a:r>
            <a:r>
              <a:rPr lang="en-US" sz="2400" dirty="0" err="1" smtClean="0"/>
              <a:t>logN</a:t>
            </a:r>
            <a:r>
              <a:rPr lang="en-US" sz="2400" dirty="0" smtClean="0"/>
              <a:t>):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Quadratic: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Cubic: </a:t>
            </a:r>
            <a:endParaRPr lang="en-US" sz="2400" dirty="0" smtClean="0"/>
          </a:p>
          <a:p>
            <a:pPr>
              <a:buNone/>
            </a:pPr>
            <a:endParaRPr lang="en-US" sz="1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CSCI 3333 Data Structures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Ex </a:t>
            </a:r>
            <a:r>
              <a:rPr lang="en-US" sz="2800" b="1" dirty="0" smtClean="0"/>
              <a:t>5.16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CSCI 3333 Data Structures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Exercises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819400" y="3429000"/>
          <a:ext cx="60960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O(N log 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O(N^2)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O(N^3)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N1 (100)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 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r>
                        <a:rPr lang="en-US" baseline="0" dirty="0" smtClean="0"/>
                        <a:t> 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 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 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N2 (500)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N2/N1*0.5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N2*logN2/N1*logN1*0.5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N2^2/N1^2*0.5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N2^3/N1^3*0.5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1143000"/>
            <a:ext cx="8382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Four </a:t>
            </a:r>
            <a:r>
              <a:rPr lang="en-US" sz="2400" b="1" dirty="0" smtClean="0"/>
              <a:t>separate questions</a:t>
            </a:r>
            <a:r>
              <a:rPr lang="en-US" sz="2400" b="1" dirty="0" smtClean="0"/>
              <a:t>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/>
              <a:t>If an algorithm with running time of O(N) takes 0.5 ms when N = 100, how much time would it take when N = 500?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/>
              <a:t>…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/>
              <a:t>…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/>
              <a:t>…</a:t>
            </a:r>
          </a:p>
          <a:p>
            <a:pPr marL="914400" lvl="1" indent="-457200"/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Hint</a:t>
            </a:r>
            <a:r>
              <a:rPr lang="en-US" sz="2400" b="1" dirty="0" smtClean="0"/>
              <a:t>: </a:t>
            </a:r>
            <a:r>
              <a:rPr lang="en-US" sz="2400" dirty="0" smtClean="0"/>
              <a:t>Use Excel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2286000"/>
            <a:ext cx="84582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 smtClean="0"/>
              <a:t>To find a correlation between </a:t>
            </a:r>
            <a:r>
              <a:rPr lang="en-US" sz="3200" u="sng" dirty="0" smtClean="0"/>
              <a:t>the size of the data</a:t>
            </a:r>
            <a:r>
              <a:rPr lang="en-US" sz="3200" dirty="0" smtClean="0"/>
              <a:t>, N, and </a:t>
            </a:r>
            <a:r>
              <a:rPr lang="en-US" sz="3200" u="sng" dirty="0" smtClean="0"/>
              <a:t>the cost</a:t>
            </a:r>
            <a:r>
              <a:rPr lang="en-US" sz="3200" dirty="0" smtClean="0"/>
              <a:t> of running an algorithm given the data.</a:t>
            </a:r>
          </a:p>
          <a:p>
            <a:pPr marL="749300" lvl="1" indent="-292100">
              <a:buFontTx/>
              <a:buChar char="-"/>
            </a:pPr>
            <a:r>
              <a:rPr lang="en-US" sz="2800" dirty="0" smtClean="0"/>
              <a:t>The correlation is typically represented as a function.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914400"/>
            <a:ext cx="762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+mj-lt"/>
                <a:ea typeface="+mj-ea"/>
                <a:cs typeface="+mj-cs"/>
              </a:rPr>
              <a:t>Approach for algorithm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Example algorithm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Given a program </a:t>
            </a:r>
            <a:r>
              <a:rPr lang="en-US" sz="2400" i="1" dirty="0" smtClean="0"/>
              <a:t>p</a:t>
            </a:r>
            <a:r>
              <a:rPr lang="en-US" sz="2400" dirty="0" smtClean="0"/>
              <a:t> that implements an algorithm </a:t>
            </a:r>
            <a:r>
              <a:rPr lang="en-US" sz="2400" i="1" dirty="0" smtClean="0"/>
              <a:t>a</a:t>
            </a:r>
            <a:r>
              <a:rPr lang="en-US" sz="2400" dirty="0" smtClean="0"/>
              <a:t>, which connects to a file server and download a file specified by the user:</a:t>
            </a:r>
          </a:p>
          <a:p>
            <a:pPr lvl="1"/>
            <a:r>
              <a:rPr lang="en-US" sz="2000" dirty="0" smtClean="0"/>
              <a:t>Initial network connection to the server: 2 sec.</a:t>
            </a:r>
          </a:p>
          <a:p>
            <a:pPr lvl="1"/>
            <a:r>
              <a:rPr lang="en-US" sz="2000" dirty="0" smtClean="0"/>
              <a:t>Download speed: 160 K/sec</a:t>
            </a:r>
          </a:p>
          <a:p>
            <a:pPr lvl="1"/>
            <a:r>
              <a:rPr lang="en-US" sz="2000" dirty="0" smtClean="0"/>
              <a:t>Cost formula: T(N) = N/160 + 2 (seconds)</a:t>
            </a:r>
          </a:p>
          <a:p>
            <a:pPr lvl="1"/>
            <a:r>
              <a:rPr lang="en-US" sz="2000" dirty="0" smtClean="0"/>
              <a:t>If data size is 8,000K, T (8000) = 52 sec.</a:t>
            </a:r>
          </a:p>
          <a:p>
            <a:pPr lvl="1"/>
            <a:r>
              <a:rPr lang="en-US" sz="2000" dirty="0" smtClean="0"/>
              <a:t>If data size is 1,000,000K, T = 6,252 sec.</a:t>
            </a:r>
          </a:p>
          <a:p>
            <a:r>
              <a:rPr lang="en-US" sz="2400" b="1" dirty="0" smtClean="0"/>
              <a:t>Q: </a:t>
            </a:r>
            <a:r>
              <a:rPr lang="en-US" sz="2400" dirty="0" smtClean="0"/>
              <a:t>How would the download time be reduced?</a:t>
            </a:r>
          </a:p>
          <a:p>
            <a:r>
              <a:rPr lang="en-US" sz="2400" b="1" dirty="0" smtClean="0"/>
              <a:t>A ?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762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0637"/>
            <a:ext cx="8229600" cy="1935163"/>
          </a:xfrm>
        </p:spPr>
        <p:txBody>
          <a:bodyPr/>
          <a:lstStyle/>
          <a:p>
            <a:r>
              <a:rPr lang="en-US" dirty="0" smtClean="0"/>
              <a:t>Review of functions</a:t>
            </a:r>
          </a:p>
          <a:p>
            <a:r>
              <a:rPr lang="en-US" dirty="0" smtClean="0"/>
              <a:t>Functions representing the cost of algorithms</a:t>
            </a:r>
          </a:p>
          <a:p>
            <a:r>
              <a:rPr lang="en-US" dirty="0" smtClean="0"/>
              <a:t>Example algorithm analysis: </a:t>
            </a:r>
            <a:r>
              <a:rPr lang="en-US" i="1" dirty="0" smtClean="0"/>
              <a:t>MaxSumTest.java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D51B-D871-463B-B3C2-C1967B874C51}" type="slidenum">
              <a:rPr lang="en-US"/>
              <a:pPr/>
              <a:t>7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38200"/>
          </a:xfrm>
        </p:spPr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01000" cy="4876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Intuition: a function takes input and produces </a:t>
            </a:r>
            <a:r>
              <a:rPr lang="en-US" sz="2800" dirty="0">
                <a:solidFill>
                  <a:srgbClr val="0000FF"/>
                </a:solidFill>
              </a:rPr>
              <a:t>one</a:t>
            </a:r>
            <a:r>
              <a:rPr lang="en-US" sz="2800" dirty="0"/>
              <a:t> output: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400" dirty="0" smtClean="0"/>
              <a:t>e.g., f(x</a:t>
            </a:r>
            <a:r>
              <a:rPr lang="en-US" sz="2400" dirty="0"/>
              <a:t>) = </a:t>
            </a:r>
            <a:r>
              <a:rPr lang="en-US" sz="2400" dirty="0" smtClean="0"/>
              <a:t>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, f(x</a:t>
            </a:r>
            <a:r>
              <a:rPr lang="en-US" sz="2400" dirty="0"/>
              <a:t>) = sin(x)</a:t>
            </a:r>
          </a:p>
          <a:p>
            <a:pPr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sz="2800" dirty="0"/>
              <a:t>Formalism: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Domain </a:t>
            </a:r>
            <a:r>
              <a:rPr lang="en-US" sz="2400" dirty="0">
                <a:solidFill>
                  <a:srgbClr val="990000"/>
                </a:solidFill>
              </a:rPr>
              <a:t>type</a:t>
            </a:r>
            <a:r>
              <a:rPr lang="en-US" sz="2400" dirty="0"/>
              <a:t>:	</a:t>
            </a:r>
            <a:r>
              <a:rPr lang="en-US" sz="2400" dirty="0" err="1"/>
              <a:t>D</a:t>
            </a:r>
            <a:r>
              <a:rPr lang="en-US" sz="2400" baseline="-25000" dirty="0" err="1"/>
              <a:t>f</a:t>
            </a:r>
            <a:endParaRPr lang="en-US" sz="2400" baseline="-250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Range </a:t>
            </a:r>
            <a:r>
              <a:rPr lang="en-US" sz="2400" dirty="0">
                <a:solidFill>
                  <a:srgbClr val="990000"/>
                </a:solidFill>
              </a:rPr>
              <a:t>type</a:t>
            </a:r>
            <a:r>
              <a:rPr lang="en-US" sz="2400" dirty="0"/>
              <a:t>:	</a:t>
            </a:r>
            <a:r>
              <a:rPr lang="en-US" sz="2400" dirty="0" err="1"/>
              <a:t>R</a:t>
            </a:r>
            <a:r>
              <a:rPr lang="en-US" sz="2400" baseline="-25000" dirty="0" err="1"/>
              <a:t>f</a:t>
            </a:r>
            <a:endParaRPr lang="en-US" sz="2400" baseline="-250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[Mapping] Graph:	</a:t>
            </a:r>
          </a:p>
          <a:p>
            <a:pPr lvl="2">
              <a:lnSpc>
                <a:spcPct val="90000"/>
              </a:lnSpc>
            </a:pPr>
            <a:r>
              <a:rPr lang="en-US" sz="2000" b="1" dirty="0" err="1"/>
              <a:t>G</a:t>
            </a:r>
            <a:r>
              <a:rPr lang="en-US" sz="2000" b="1" baseline="-25000" dirty="0" err="1"/>
              <a:t>f</a:t>
            </a:r>
            <a:r>
              <a:rPr lang="en-US" sz="2000" b="1" dirty="0"/>
              <a:t> = { &lt;x, f(x)&gt; | </a:t>
            </a:r>
            <a:r>
              <a:rPr lang="en-US" sz="2000" b="1" dirty="0" err="1"/>
              <a:t>x</a:t>
            </a:r>
            <a:r>
              <a:rPr lang="en-US" sz="2000" b="1" dirty="0" err="1">
                <a:sym typeface="Symbol" pitchFamily="18" charset="2"/>
              </a:rPr>
              <a:t></a:t>
            </a:r>
            <a:r>
              <a:rPr lang="en-US" sz="2000" b="1" dirty="0" err="1" smtClean="0">
                <a:sym typeface="Symbol" pitchFamily="18" charset="2"/>
              </a:rPr>
              <a:t>D</a:t>
            </a:r>
            <a:r>
              <a:rPr lang="en-US" sz="2000" b="1" baseline="-25000" dirty="0" err="1" smtClean="0">
                <a:sym typeface="Symbol" pitchFamily="18" charset="2"/>
              </a:rPr>
              <a:t>f</a:t>
            </a:r>
            <a:r>
              <a:rPr lang="en-US" sz="2000" b="1" baseline="-25000" dirty="0" smtClean="0">
                <a:sym typeface="Symbol" pitchFamily="18" charset="2"/>
              </a:rPr>
              <a:t>  </a:t>
            </a:r>
            <a:r>
              <a:rPr lang="en-US" sz="2000" b="1" dirty="0" smtClean="0">
                <a:sym typeface="Symbol" pitchFamily="18" charset="2"/>
              </a:rPr>
              <a:t>, </a:t>
            </a:r>
            <a:r>
              <a:rPr lang="en-US" sz="2000" b="1" dirty="0">
                <a:sym typeface="Symbol" pitchFamily="18" charset="2"/>
              </a:rPr>
              <a:t>f(x)</a:t>
            </a:r>
            <a:r>
              <a:rPr lang="en-US" sz="2000" b="1" dirty="0" err="1" smtClean="0">
                <a:sym typeface="Symbol" pitchFamily="18" charset="2"/>
              </a:rPr>
              <a:t>R</a:t>
            </a:r>
            <a:r>
              <a:rPr lang="en-US" sz="2000" b="1" baseline="-25000" dirty="0" err="1" smtClean="0">
                <a:sym typeface="Symbol" pitchFamily="18" charset="2"/>
              </a:rPr>
              <a:t>f</a:t>
            </a:r>
            <a:r>
              <a:rPr lang="en-US" sz="2000" b="1" baseline="-25000" dirty="0" smtClean="0">
                <a:sym typeface="Symbol" pitchFamily="18" charset="2"/>
              </a:rPr>
              <a:t> </a:t>
            </a:r>
            <a:r>
              <a:rPr lang="en-US" sz="2000" b="1" dirty="0" smtClean="0"/>
              <a:t>} </a:t>
            </a:r>
            <a:r>
              <a:rPr lang="en-US" sz="2000" b="1" dirty="0">
                <a:sym typeface="Symbol" pitchFamily="18" charset="2"/>
              </a:rPr>
              <a:t> </a:t>
            </a:r>
            <a:r>
              <a:rPr lang="en-US" sz="2000" b="1" dirty="0" err="1">
                <a:sym typeface="Symbol" pitchFamily="18" charset="2"/>
              </a:rPr>
              <a:t>D</a:t>
            </a:r>
            <a:r>
              <a:rPr lang="en-US" sz="2000" b="1" baseline="-25000" dirty="0" err="1">
                <a:sym typeface="Symbol" pitchFamily="18" charset="2"/>
              </a:rPr>
              <a:t>f</a:t>
            </a:r>
            <a:r>
              <a:rPr lang="en-US" sz="2000" b="1" dirty="0">
                <a:sym typeface="Symbol" pitchFamily="18" charset="2"/>
              </a:rPr>
              <a:t> x </a:t>
            </a:r>
            <a:r>
              <a:rPr lang="en-US" sz="2000" b="1" dirty="0" err="1">
                <a:sym typeface="Symbol" pitchFamily="18" charset="2"/>
              </a:rPr>
              <a:t>R</a:t>
            </a:r>
            <a:r>
              <a:rPr lang="en-US" sz="2000" b="1" baseline="-25000" dirty="0" err="1">
                <a:sym typeface="Symbol" pitchFamily="18" charset="2"/>
              </a:rPr>
              <a:t>f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en-US" sz="2400" dirty="0"/>
              <a:t>For every </a:t>
            </a:r>
            <a:r>
              <a:rPr lang="en-US" sz="2400" dirty="0" err="1"/>
              <a:t>x</a:t>
            </a:r>
            <a:r>
              <a:rPr lang="en-US" sz="2400" dirty="0" err="1">
                <a:sym typeface="Symbol" pitchFamily="18" charset="2"/>
              </a:rPr>
              <a:t>D</a:t>
            </a:r>
            <a:r>
              <a:rPr lang="en-US" sz="2400" baseline="-25000" dirty="0" err="1">
                <a:sym typeface="Symbol" pitchFamily="18" charset="2"/>
              </a:rPr>
              <a:t>f</a:t>
            </a:r>
            <a:r>
              <a:rPr lang="en-US" sz="2400" dirty="0"/>
              <a:t> there is </a:t>
            </a:r>
            <a:r>
              <a:rPr lang="en-US" sz="2400" dirty="0">
                <a:solidFill>
                  <a:srgbClr val="0000FF"/>
                </a:solidFill>
              </a:rPr>
              <a:t>at most one</a:t>
            </a:r>
            <a:r>
              <a:rPr lang="en-US" sz="2400" dirty="0"/>
              <a:t> pair </a:t>
            </a:r>
            <a:r>
              <a:rPr lang="en-US" sz="2400" dirty="0" smtClean="0"/>
              <a:t> &lt;</a:t>
            </a:r>
            <a:r>
              <a:rPr lang="en-US" sz="2400" dirty="0"/>
              <a:t>x</a:t>
            </a:r>
            <a:r>
              <a:rPr lang="en-US" sz="2400" dirty="0" smtClean="0"/>
              <a:t>, f(x</a:t>
            </a:r>
            <a:r>
              <a:rPr lang="en-US" sz="2400" dirty="0"/>
              <a:t>)&gt; </a:t>
            </a:r>
            <a:r>
              <a:rPr lang="en-US" sz="2400" dirty="0">
                <a:sym typeface="Symbol" pitchFamily="18" charset="2"/>
              </a:rPr>
              <a:t> </a:t>
            </a:r>
            <a:r>
              <a:rPr lang="en-US" sz="2400" dirty="0" err="1">
                <a:sym typeface="Symbol" pitchFamily="18" charset="2"/>
              </a:rPr>
              <a:t>G</a:t>
            </a:r>
            <a:r>
              <a:rPr lang="en-US" sz="2400" baseline="-25000" dirty="0" err="1">
                <a:sym typeface="Symbol" pitchFamily="18" charset="2"/>
              </a:rPr>
              <a:t>f</a:t>
            </a:r>
            <a:endParaRPr lang="en-US" sz="2400" baseline="-25000" dirty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sz="2800" dirty="0"/>
              <a:t>Graphs of sample functions: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Symbol" pitchFamily="18" charset="2"/>
              </a:rPr>
              <a:t>Let D = {1,2,3,4,5}. </a:t>
            </a:r>
            <a:r>
              <a:rPr lang="en-US" sz="2400" dirty="0"/>
              <a:t>f(x) = x</a:t>
            </a:r>
            <a:r>
              <a:rPr lang="en-US" sz="2400" baseline="30000" dirty="0"/>
              <a:t>2</a:t>
            </a:r>
            <a:r>
              <a:rPr lang="en-US" sz="2400" dirty="0"/>
              <a:t>, x </a:t>
            </a:r>
            <a:r>
              <a:rPr lang="en-US" sz="2400" dirty="0">
                <a:sym typeface="Symbol" pitchFamily="18" charset="2"/>
              </a:rPr>
              <a:t> D.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f(x) = 1/x, x </a:t>
            </a:r>
            <a:r>
              <a:rPr lang="en-US" sz="2400" dirty="0">
                <a:sym typeface="Symbol" pitchFamily="18" charset="2"/>
              </a:rPr>
              <a:t> 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5E1F-300E-40F7-92AE-695A598241AB}" type="slidenum">
              <a:rPr lang="en-US"/>
              <a:pPr/>
              <a:t>8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/>
              <a:t>Example: f(x) = x</a:t>
            </a:r>
            <a:r>
              <a:rPr lang="en-US" baseline="30000"/>
              <a:t>2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292225"/>
            <a:ext cx="7539037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A397-89A2-4968-8812-10B0A11230DD}" type="slidenum">
              <a:rPr lang="en-US"/>
              <a:pPr/>
              <a:t>9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/>
              <a:t>Functional Property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1066800"/>
            <a:ext cx="8915400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1828800" y="4343400"/>
            <a:ext cx="2819400" cy="1143000"/>
          </a:xfrm>
          <a:prstGeom prst="wedgeRoundRectCallout">
            <a:avLst>
              <a:gd name="adj1" fmla="val 67963"/>
              <a:gd name="adj2" fmla="val 6902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lang="en-US" sz="2000">
                <a:latin typeface="CG Omega" pitchFamily="34" charset="0"/>
              </a:rPr>
              <a:t>For every </a:t>
            </a:r>
            <a:r>
              <a:rPr lang="en-US" sz="2000">
                <a:solidFill>
                  <a:srgbClr val="0000FF"/>
                </a:solidFill>
                <a:latin typeface="CG Omega" pitchFamily="34" charset="0"/>
              </a:rPr>
              <a:t>x</a:t>
            </a:r>
            <a:r>
              <a:rPr lang="en-US" sz="2000">
                <a:latin typeface="CG Omega" pitchFamily="34" charset="0"/>
              </a:rPr>
              <a:t> there is at most one </a:t>
            </a:r>
            <a:r>
              <a:rPr lang="en-US" sz="2000">
                <a:solidFill>
                  <a:srgbClr val="0000FF"/>
                </a:solidFill>
                <a:latin typeface="CG Omega" pitchFamily="34" charset="0"/>
              </a:rPr>
              <a:t>y</a:t>
            </a:r>
            <a:r>
              <a:rPr lang="en-US" sz="2000">
                <a:latin typeface="CG Omega" pitchFamily="34" charset="0"/>
              </a:rPr>
              <a:t> such that </a:t>
            </a:r>
            <a:r>
              <a:rPr lang="en-US" sz="2000">
                <a:solidFill>
                  <a:srgbClr val="0000FF"/>
                </a:solidFill>
                <a:latin typeface="CG Omega" pitchFamily="34" charset="0"/>
              </a:rPr>
              <a:t>y=f(x) [y=1/x]</a:t>
            </a:r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5029200" y="3733800"/>
            <a:ext cx="3886200" cy="1371600"/>
          </a:xfrm>
          <a:prstGeom prst="wedgeRoundRectCallout">
            <a:avLst>
              <a:gd name="adj1" fmla="val 28963"/>
              <a:gd name="adj2" fmla="val 134722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lang="en-US" sz="2000">
                <a:latin typeface="CG Omega" pitchFamily="34" charset="0"/>
              </a:rPr>
              <a:t>There is an </a:t>
            </a:r>
            <a:r>
              <a:rPr lang="en-US" sz="2000">
                <a:solidFill>
                  <a:srgbClr val="0000FF"/>
                </a:solidFill>
                <a:latin typeface="CG Omega" pitchFamily="34" charset="0"/>
              </a:rPr>
              <a:t>x</a:t>
            </a:r>
            <a:r>
              <a:rPr lang="en-US" sz="2000">
                <a:latin typeface="CG Omega" pitchFamily="34" charset="0"/>
              </a:rPr>
              <a:t> such that more than one </a:t>
            </a:r>
            <a:r>
              <a:rPr lang="en-US" sz="2000">
                <a:solidFill>
                  <a:srgbClr val="0000FF"/>
                </a:solidFill>
                <a:latin typeface="CG Omega" pitchFamily="34" charset="0"/>
              </a:rPr>
              <a:t>y</a:t>
            </a:r>
            <a:r>
              <a:rPr lang="en-US" sz="2000">
                <a:latin typeface="CG Omega" pitchFamily="34" charset="0"/>
              </a:rPr>
              <a:t> satisfy </a:t>
            </a:r>
            <a:r>
              <a:rPr lang="en-US" sz="2000">
                <a:solidFill>
                  <a:srgbClr val="0000FF"/>
                </a:solidFill>
                <a:latin typeface="CG Omega" pitchFamily="34" charset="0"/>
              </a:rPr>
              <a:t>y=f(x)</a:t>
            </a:r>
            <a:r>
              <a:rPr lang="en-US" sz="2000">
                <a:latin typeface="CG Omega" pitchFamily="34" charset="0"/>
              </a:rPr>
              <a:t> </a:t>
            </a:r>
            <a:r>
              <a:rPr lang="en-US" sz="2000">
                <a:solidFill>
                  <a:srgbClr val="0000FF"/>
                </a:solidFill>
                <a:latin typeface="CG Omega" pitchFamily="34" charset="0"/>
              </a:rPr>
              <a:t>[x</a:t>
            </a:r>
            <a:r>
              <a:rPr lang="en-US" sz="2000" baseline="30000">
                <a:solidFill>
                  <a:srgbClr val="0000FF"/>
                </a:solidFill>
                <a:latin typeface="CG Omega" pitchFamily="34" charset="0"/>
              </a:rPr>
              <a:t>2</a:t>
            </a:r>
            <a:r>
              <a:rPr lang="en-US" sz="2000">
                <a:solidFill>
                  <a:srgbClr val="0000FF"/>
                </a:solidFill>
                <a:latin typeface="CG Omega" pitchFamily="34" charset="0"/>
              </a:rPr>
              <a:t>+y</a:t>
            </a:r>
            <a:r>
              <a:rPr lang="en-US" sz="2000" baseline="30000">
                <a:solidFill>
                  <a:srgbClr val="0000FF"/>
                </a:solidFill>
                <a:latin typeface="CG Omega" pitchFamily="34" charset="0"/>
              </a:rPr>
              <a:t>2</a:t>
            </a:r>
            <a:r>
              <a:rPr lang="en-US" sz="2000">
                <a:solidFill>
                  <a:srgbClr val="0000FF"/>
                </a:solidFill>
                <a:latin typeface="CG Omega" pitchFamily="34" charset="0"/>
              </a:rPr>
              <a:t>=25]</a:t>
            </a:r>
          </a:p>
          <a:p>
            <a:pPr algn="ctr"/>
            <a:r>
              <a:rPr lang="en-US" sz="2000">
                <a:latin typeface="CG Omega" pitchFamily="34" charset="0"/>
              </a:rPr>
              <a:t>Example: </a:t>
            </a:r>
            <a:r>
              <a:rPr lang="en-US" sz="2000">
                <a:solidFill>
                  <a:srgbClr val="0000FF"/>
                </a:solidFill>
                <a:latin typeface="CG Omega" pitchFamily="34" charset="0"/>
              </a:rPr>
              <a:t>x=0, y</a:t>
            </a:r>
            <a:r>
              <a:rPr lang="en-US" sz="2000" baseline="-25000">
                <a:solidFill>
                  <a:srgbClr val="0000FF"/>
                </a:solidFill>
                <a:latin typeface="CG Omega" pitchFamily="34" charset="0"/>
              </a:rPr>
              <a:t>1</a:t>
            </a:r>
            <a:r>
              <a:rPr lang="en-US" sz="2000">
                <a:solidFill>
                  <a:srgbClr val="0000FF"/>
                </a:solidFill>
                <a:latin typeface="CG Omega" pitchFamily="34" charset="0"/>
              </a:rPr>
              <a:t>=5, y</a:t>
            </a:r>
            <a:r>
              <a:rPr lang="en-US" sz="2000" baseline="-25000">
                <a:solidFill>
                  <a:srgbClr val="0000FF"/>
                </a:solidFill>
                <a:latin typeface="CG Omega" pitchFamily="34" charset="0"/>
              </a:rPr>
              <a:t>2</a:t>
            </a:r>
            <a:r>
              <a:rPr lang="en-US" sz="2000">
                <a:solidFill>
                  <a:srgbClr val="0000FF"/>
                </a:solidFill>
                <a:latin typeface="CG Omega" pitchFamily="34" charset="0"/>
              </a:rPr>
              <a:t>=-5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 autoUpdateAnimBg="0"/>
      <p:bldP spid="55301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2684</TotalTime>
  <Words>1518</Words>
  <Application>Microsoft Office PowerPoint</Application>
  <PresentationFormat>On-screen Show (4:3)</PresentationFormat>
  <Paragraphs>278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Equation</vt:lpstr>
      <vt:lpstr>Chapter 5</vt:lpstr>
      <vt:lpstr>Analysis of Algorithms</vt:lpstr>
      <vt:lpstr>Performance factors</vt:lpstr>
      <vt:lpstr>Slide 4</vt:lpstr>
      <vt:lpstr>Example algorithm analysis</vt:lpstr>
      <vt:lpstr>Outline</vt:lpstr>
      <vt:lpstr>Functions</vt:lpstr>
      <vt:lpstr>Example: f(x) = x2</vt:lpstr>
      <vt:lpstr>Functional Property</vt:lpstr>
      <vt:lpstr>Domain &amp; Range</vt:lpstr>
      <vt:lpstr>Why is the efficiency of an algorithm important?</vt:lpstr>
      <vt:lpstr>Efficiency of Algorithms</vt:lpstr>
      <vt:lpstr>Notations</vt:lpstr>
      <vt:lpstr>Big O Notation</vt:lpstr>
      <vt:lpstr>Orders of Power Functions</vt:lpstr>
      <vt:lpstr>Big Omega Ω</vt:lpstr>
      <vt:lpstr>Big Theta Θ</vt:lpstr>
      <vt:lpstr>Slide 18</vt:lpstr>
      <vt:lpstr>Proof of theorem 5.4:  For any constant B &gt; 1, logBN = O(log N).</vt:lpstr>
      <vt:lpstr>Slide 20</vt:lpstr>
      <vt:lpstr>Slide 21</vt:lpstr>
      <vt:lpstr>Note: log2X = logx / log2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Exercises</vt:lpstr>
      <vt:lpstr>Exercises</vt:lpstr>
      <vt:lpstr>Exercises</vt:lpstr>
      <vt:lpstr>Exercises</vt:lpstr>
    </vt:vector>
  </TitlesOfParts>
  <Company>UHCL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Yang, T. Andrew</dc:creator>
  <cp:lastModifiedBy>Yang, T. Andrew</cp:lastModifiedBy>
  <cp:revision>183</cp:revision>
  <dcterms:created xsi:type="dcterms:W3CDTF">2011-01-18T01:12:11Z</dcterms:created>
  <dcterms:modified xsi:type="dcterms:W3CDTF">2011-02-09T19:37:08Z</dcterms:modified>
</cp:coreProperties>
</file>