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93" r:id="rId3"/>
    <p:sldId id="294" r:id="rId4"/>
    <p:sldId id="295" r:id="rId5"/>
    <p:sldId id="296" r:id="rId6"/>
    <p:sldId id="303" r:id="rId7"/>
    <p:sldId id="297" r:id="rId8"/>
    <p:sldId id="309" r:id="rId9"/>
    <p:sldId id="310" r:id="rId10"/>
    <p:sldId id="304" r:id="rId11"/>
    <p:sldId id="305" r:id="rId12"/>
    <p:sldId id="308" r:id="rId13"/>
    <p:sldId id="306" r:id="rId14"/>
    <p:sldId id="311" r:id="rId15"/>
    <p:sldId id="312" r:id="rId16"/>
    <p:sldId id="313" r:id="rId17"/>
    <p:sldId id="299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4/21/2011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version_(discrete_mathematic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sertion_sor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leepoint.net/notes-java/data/arrays/32arraybubblesor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leepoint.net/notes-java/data/arrays/31arrayselectionsor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wrt 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Theorem 8.1:</a:t>
            </a:r>
            <a:r>
              <a:rPr lang="en-US" dirty="0" smtClean="0"/>
              <a:t> The </a:t>
            </a:r>
            <a:r>
              <a:rPr lang="en-US" b="1" dirty="0" smtClean="0"/>
              <a:t>average</a:t>
            </a:r>
            <a:r>
              <a:rPr lang="en-US" dirty="0" smtClean="0"/>
              <a:t> number of inversions in an array of N distinct numbers is </a:t>
            </a:r>
            <a:r>
              <a:rPr lang="en-US" b="1" dirty="0" smtClean="0"/>
              <a:t>N(N-1)/4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inversion </a:t>
            </a:r>
            <a:r>
              <a:rPr lang="en-US" dirty="0" smtClean="0"/>
              <a:t>is a pair of elements that are out of order in an array.</a:t>
            </a:r>
          </a:p>
          <a:p>
            <a:pPr lvl="1"/>
            <a:r>
              <a:rPr lang="en-US" dirty="0" smtClean="0"/>
              <a:t>Formally, let </a:t>
            </a:r>
            <a:r>
              <a:rPr lang="en-US" i="1" dirty="0" smtClean="0"/>
              <a:t>A</a:t>
            </a:r>
            <a:r>
              <a:rPr lang="en-US" dirty="0" smtClean="0"/>
              <a:t>[1..</a:t>
            </a:r>
            <a:r>
              <a:rPr lang="en-US" i="1" dirty="0" smtClean="0"/>
              <a:t>n</a:t>
            </a:r>
            <a:r>
              <a:rPr lang="en-US" dirty="0" smtClean="0"/>
              <a:t>] be an array of </a:t>
            </a:r>
            <a:r>
              <a:rPr lang="en-US" i="1" dirty="0" smtClean="0"/>
              <a:t>n</a:t>
            </a:r>
            <a:r>
              <a:rPr lang="en-US" dirty="0" smtClean="0"/>
              <a:t> distinct numbers. If </a:t>
            </a:r>
            <a:r>
              <a:rPr lang="en-US" i="1" dirty="0" smtClean="0"/>
              <a:t>i</a:t>
            </a:r>
            <a:r>
              <a:rPr lang="en-US" dirty="0" smtClean="0"/>
              <a:t> &lt; </a:t>
            </a:r>
            <a:r>
              <a:rPr lang="en-US" i="1" dirty="0" smtClean="0"/>
              <a:t>j</a:t>
            </a:r>
            <a:r>
              <a:rPr lang="en-US" dirty="0" smtClean="0"/>
              <a:t> and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i</a:t>
            </a:r>
            <a:r>
              <a:rPr lang="en-US" dirty="0" smtClean="0"/>
              <a:t>] &gt;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j</a:t>
            </a:r>
            <a:r>
              <a:rPr lang="en-US" dirty="0" smtClean="0"/>
              <a:t>], then the pair (</a:t>
            </a:r>
            <a:r>
              <a:rPr lang="en-US" i="1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j</a:t>
            </a:r>
            <a:r>
              <a:rPr lang="en-US" dirty="0" smtClean="0"/>
              <a:t>) is called an </a:t>
            </a:r>
            <a:r>
              <a:rPr lang="en-US" b="1" dirty="0" smtClean="0"/>
              <a:t>inversion</a:t>
            </a:r>
            <a:r>
              <a:rPr lang="en-US" dirty="0" smtClean="0"/>
              <a:t> of </a:t>
            </a:r>
            <a:r>
              <a:rPr lang="en-US" i="1" dirty="0" smtClean="0"/>
              <a:t>A</a:t>
            </a:r>
            <a:r>
              <a:rPr lang="en-US" dirty="0" smtClean="0"/>
              <a:t>. (</a:t>
            </a:r>
            <a:r>
              <a:rPr lang="en-US" sz="1600" dirty="0" smtClean="0">
                <a:hlinkClick r:id="rId2"/>
              </a:rPr>
              <a:t>http://en.wikipedia.org/wiki/Inversion_%28discrete_mathematics%29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number of inversions in an array measures its unsortedness.</a:t>
            </a:r>
          </a:p>
          <a:p>
            <a:r>
              <a:rPr lang="en-US" dirty="0" smtClean="0"/>
              <a:t>For data sets that are already substantially sorted, the time complexity of insertion sort is O(</a:t>
            </a:r>
            <a:r>
              <a:rPr lang="en-US" i="1" dirty="0" smtClean="0"/>
              <a:t>n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), where </a:t>
            </a:r>
            <a:r>
              <a:rPr lang="en-US" i="1" dirty="0" smtClean="0"/>
              <a:t>d</a:t>
            </a:r>
            <a:r>
              <a:rPr lang="en-US" dirty="0" smtClean="0"/>
              <a:t> is the number of inversions. That is, the </a:t>
            </a:r>
            <a:r>
              <a:rPr lang="en-US" b="1" dirty="0" smtClean="0"/>
              <a:t>average</a:t>
            </a:r>
            <a:r>
              <a:rPr lang="en-US" dirty="0" smtClean="0"/>
              <a:t> cost is still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wrt 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Theorem 8.2:</a:t>
            </a:r>
            <a:r>
              <a:rPr lang="en-US" dirty="0" smtClean="0"/>
              <a:t> Any algorithm that sorts by exchanging adjacent elements requires           time </a:t>
            </a:r>
            <a:r>
              <a:rPr lang="en-US" u="sng" dirty="0" smtClean="0"/>
              <a:t>on average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True for insertion, bubble, and selection sorts, all of which perform adjacent exchanges.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77875" y="2181100"/>
          <a:ext cx="939800" cy="457200"/>
        </p:xfrm>
        <a:graphic>
          <a:graphicData uri="http://schemas.openxmlformats.org/presentationml/2006/ole">
            <p:oleObj spid="_x0000_s3074" name="Equation" r:id="rId3" imgW="4698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vs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http://en.wikipedia.org/wiki/Insertion_sort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While </a:t>
            </a:r>
            <a:r>
              <a:rPr lang="en-US" b="1" dirty="0" smtClean="0"/>
              <a:t>insertion</a:t>
            </a:r>
            <a:r>
              <a:rPr lang="en-US" dirty="0" smtClean="0"/>
              <a:t> sort typically makes fewer comparisons than </a:t>
            </a:r>
            <a:r>
              <a:rPr lang="en-US" b="1" dirty="0" smtClean="0"/>
              <a:t>selection</a:t>
            </a:r>
            <a:r>
              <a:rPr lang="en-US" dirty="0" smtClean="0"/>
              <a:t> sort, it requires more writes because the inner loop can require shifting large sections of the sorted portion of the array. </a:t>
            </a:r>
          </a:p>
          <a:p>
            <a:pPr lvl="1"/>
            <a:r>
              <a:rPr lang="en-US" dirty="0" smtClean="0"/>
              <a:t>In general, insertion sort will write to the array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times, whereas selection sort will write only O(</a:t>
            </a:r>
            <a:r>
              <a:rPr lang="en-US" i="1" dirty="0" smtClean="0"/>
              <a:t>n</a:t>
            </a:r>
            <a:r>
              <a:rPr lang="en-US" dirty="0" smtClean="0"/>
              <a:t>) times. </a:t>
            </a:r>
          </a:p>
          <a:p>
            <a:pPr lvl="1">
              <a:buNone/>
            </a:pPr>
            <a:r>
              <a:rPr lang="en-US" b="1" dirty="0" smtClean="0"/>
              <a:t>Question: </a:t>
            </a:r>
            <a:r>
              <a:rPr lang="en-US" dirty="0" smtClean="0"/>
              <a:t>Do you agree with the above statement? Is there a way of verifying it?</a:t>
            </a:r>
            <a:endParaRPr lang="en-US" b="1" dirty="0" smtClean="0"/>
          </a:p>
          <a:p>
            <a:pPr lvl="1"/>
            <a:r>
              <a:rPr lang="en-US" dirty="0" smtClean="0"/>
              <a:t>For this reason selection sort may be preferable in cases where writing to memory is significantly more expensive than reading, such as with EEPROM or flash memory.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2057400" cy="914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Shellsort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381000"/>
            <a:ext cx="5562600" cy="167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Discovered in 1959 by Donald Shell</a:t>
            </a:r>
          </a:p>
          <a:p>
            <a:r>
              <a:rPr lang="en-US" sz="2800" dirty="0" smtClean="0"/>
              <a:t>First algorithm to improve on the insertion sort substantially</a:t>
            </a:r>
          </a:p>
          <a:p>
            <a:r>
              <a:rPr lang="en-US" sz="2800" dirty="0" smtClean="0"/>
              <a:t>A subquadratic algorithm – o(N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 descr="weiss08-07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14039"/>
            <a:ext cx="8458200" cy="472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Shellsort uses a sequence called the </a:t>
            </a:r>
            <a:r>
              <a:rPr lang="en-US" i="1" dirty="0" smtClean="0"/>
              <a:t>increment sequence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After a phase, using some increment </a:t>
            </a:r>
            <a:r>
              <a:rPr lang="en-US" b="1" dirty="0" smtClean="0"/>
              <a:t>h</a:t>
            </a:r>
            <a:r>
              <a:rPr lang="en-US" b="1" baseline="-25000" dirty="0" smtClean="0"/>
              <a:t>k</a:t>
            </a:r>
            <a:r>
              <a:rPr lang="en-US" dirty="0" smtClean="0"/>
              <a:t>, we have for every i where </a:t>
            </a:r>
            <a:r>
              <a:rPr lang="en-US" b="1" dirty="0" smtClean="0"/>
              <a:t>i + h</a:t>
            </a:r>
            <a:r>
              <a:rPr lang="en-US" b="1" baseline="-25000" dirty="0" smtClean="0"/>
              <a:t>k</a:t>
            </a:r>
            <a:r>
              <a:rPr lang="en-US" dirty="0" smtClean="0"/>
              <a:t> is a valid index; all elements spaced </a:t>
            </a:r>
            <a:r>
              <a:rPr lang="en-US" b="1" dirty="0" smtClean="0"/>
              <a:t>h</a:t>
            </a:r>
            <a:r>
              <a:rPr lang="en-US" b="1" baseline="-25000" dirty="0" smtClean="0"/>
              <a:t>k</a:t>
            </a:r>
            <a:r>
              <a:rPr lang="en-US" dirty="0" smtClean="0"/>
              <a:t> apart are sorted. </a:t>
            </a:r>
          </a:p>
          <a:p>
            <a:pPr lvl="1"/>
            <a:r>
              <a:rPr lang="en-US" dirty="0" smtClean="0"/>
              <a:t>The array is then said to be </a:t>
            </a:r>
            <a:r>
              <a:rPr lang="en-US" b="1" i="1" dirty="0" smtClean="0"/>
              <a:t>h</a:t>
            </a:r>
            <a:r>
              <a:rPr lang="en-US" b="1" i="1" baseline="-25000" dirty="0" smtClean="0"/>
              <a:t>k</a:t>
            </a:r>
            <a:r>
              <a:rPr lang="en-US" b="1" i="1" dirty="0" smtClean="0"/>
              <a:t>-sorted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Exercise 1: </a:t>
            </a:r>
            <a:r>
              <a:rPr lang="en-US" dirty="0" smtClean="0"/>
              <a:t>Shellsort the array below using the </a:t>
            </a:r>
            <a:r>
              <a:rPr lang="en-US" dirty="0" err="1" smtClean="0"/>
              <a:t>shellsort</a:t>
            </a:r>
            <a:r>
              <a:rPr lang="en-US" dirty="0" smtClean="0"/>
              <a:t>() method shown above. </a:t>
            </a:r>
          </a:p>
          <a:p>
            <a:r>
              <a:rPr lang="en-US" b="1" dirty="0" smtClean="0"/>
              <a:t>Exercise </a:t>
            </a:r>
            <a:r>
              <a:rPr lang="en-US" b="1" dirty="0" smtClean="0"/>
              <a:t>2: </a:t>
            </a:r>
            <a:r>
              <a:rPr lang="en-US" dirty="0" smtClean="0"/>
              <a:t>Repeat the </a:t>
            </a:r>
            <a:r>
              <a:rPr lang="en-US" dirty="0" err="1" smtClean="0"/>
              <a:t>shellsort</a:t>
            </a:r>
            <a:r>
              <a:rPr lang="en-US" dirty="0" smtClean="0"/>
              <a:t> but use the sequence {1,3,5}. Compare their performance.</a:t>
            </a:r>
          </a:p>
          <a:p>
            <a:r>
              <a:rPr lang="en-US" b="1" dirty="0" smtClean="0"/>
              <a:t>Exercise </a:t>
            </a:r>
            <a:r>
              <a:rPr lang="en-US" b="1" dirty="0" smtClean="0"/>
              <a:t>3: </a:t>
            </a:r>
            <a:r>
              <a:rPr lang="en-US" dirty="0" smtClean="0"/>
              <a:t>Would the sequence {1,3,7} be better?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weiss08-0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866325"/>
            <a:ext cx="82296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i="1" dirty="0" smtClean="0"/>
              <a:t>diminishing gap sort</a:t>
            </a:r>
          </a:p>
          <a:p>
            <a:pPr lvl="1"/>
            <a:r>
              <a:rPr lang="en-US" dirty="0" smtClean="0"/>
              <a:t>For each </a:t>
            </a:r>
            <a:r>
              <a:rPr lang="en-US" i="1" dirty="0" smtClean="0"/>
              <a:t>gap</a:t>
            </a:r>
            <a:r>
              <a:rPr lang="en-US" dirty="0" smtClean="0"/>
              <a:t>, it performs a </a:t>
            </a:r>
            <a:r>
              <a:rPr lang="en-US" i="1" dirty="0" smtClean="0"/>
              <a:t>gap insertion sort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When </a:t>
            </a:r>
            <a:r>
              <a:rPr lang="en-US" dirty="0" smtClean="0"/>
              <a:t>gap </a:t>
            </a:r>
            <a:r>
              <a:rPr lang="en-US" i="1" dirty="0" smtClean="0"/>
              <a:t>becomes 1, it performs exactly the insertion sort.</a:t>
            </a:r>
          </a:p>
          <a:p>
            <a:r>
              <a:rPr lang="en-US" b="1" dirty="0" smtClean="0"/>
              <a:t>Question: </a:t>
            </a:r>
            <a:r>
              <a:rPr lang="en-US" dirty="0" smtClean="0"/>
              <a:t>The shell sort contains three loops. How can it be possible that it’s more efficient than the insertion sort, which contains only two loops?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Shellsort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running time of Shellsort depends heavily on the choice of </a:t>
            </a:r>
            <a:r>
              <a:rPr lang="en-US" i="1" dirty="0" smtClean="0"/>
              <a:t>increment sequences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Better sequences (than what Shell proposed) are known.</a:t>
            </a:r>
          </a:p>
          <a:p>
            <a:pPr lvl="1"/>
            <a:r>
              <a:rPr lang="en-US" dirty="0" smtClean="0"/>
              <a:t>Odd gaps only: When the gap is even, add 1 to it.</a:t>
            </a:r>
          </a:p>
          <a:p>
            <a:pPr lvl="1"/>
            <a:r>
              <a:rPr lang="en-US" dirty="0" smtClean="0"/>
              <a:t>Divide the gap by 2.2, instead of 2 as in the Shell’s increments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2" descr="weiss08-06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82296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Quicksort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divide-and-conquer </a:t>
            </a:r>
            <a:r>
              <a:rPr lang="en-US" dirty="0" smtClean="0"/>
              <a:t>algorithm</a:t>
            </a:r>
          </a:p>
          <a:p>
            <a:r>
              <a:rPr lang="en-US" dirty="0" smtClean="0"/>
              <a:t>Average running time is O(N logN)</a:t>
            </a:r>
          </a:p>
          <a:p>
            <a:r>
              <a:rPr lang="en-US" dirty="0" smtClean="0"/>
              <a:t>Worst case: O(N</a:t>
            </a:r>
            <a:r>
              <a:rPr lang="en-US" baseline="30000" dirty="0" smtClean="0"/>
              <a:t>2</a:t>
            </a:r>
            <a:r>
              <a:rPr lang="en-US" dirty="0" smtClean="0"/>
              <a:t>), but can be avoided by choosing the pivot right</a:t>
            </a:r>
          </a:p>
          <a:p>
            <a:endParaRPr lang="en-US" dirty="0" smtClean="0"/>
          </a:p>
          <a:p>
            <a:r>
              <a:rPr lang="en-US" dirty="0" smtClean="0"/>
              <a:t>The basic idea: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Given a set of items, choose one of them as the pivot, p.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Partition the items into three groups: those that are larger than p (L), those that are smaller than p (R), and those that are the same as p (S).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Continue the same process with L and R to sort them.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When done, combine L, S, and 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26670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Basic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2" descr="weiss08-10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64770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28956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Quicksort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Quicksort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The basic algorithm Quicksort(S):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the number of elements in S is 0 or 1, then return.  //base condition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Pick an element v in S. It is called the </a:t>
            </a:r>
            <a:r>
              <a:rPr lang="en-US" i="1" dirty="0" smtClean="0"/>
              <a:t>pivot</a:t>
            </a:r>
            <a:r>
              <a:rPr lang="en-US" dirty="0" smtClean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Partition S – { v} ( the remaining elements in S) into two disjoint groups: L = {x in S-{v} &lt;= v} and R = {x in S-{v} &gt;= v}.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the result of Quicksort(L) + v + Quicksort(R).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 definitions</a:t>
            </a:r>
          </a:p>
          <a:p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Shell sort</a:t>
            </a:r>
          </a:p>
          <a:p>
            <a:pPr lvl="1"/>
            <a:r>
              <a:rPr lang="en-US" dirty="0" smtClean="0"/>
              <a:t>Merge sort</a:t>
            </a:r>
          </a:p>
          <a:p>
            <a:r>
              <a:rPr lang="en-US" dirty="0" smtClean="0"/>
              <a:t>Example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2819400" cy="838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 implementation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Picture 2" descr="weiss08-21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9247" y="0"/>
            <a:ext cx="5452303" cy="68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648200" cy="495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Quicksort (a[ ], low, high)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 size(a) &lt; CUTOFF then insertionSort (a,low,high);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Else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Sort the low, middle, high elements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Choose the middle as the pivot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Place the pivot at the high-1 position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Partitioning the range from low to pivot-1:</a:t>
            </a:r>
          </a:p>
          <a:p>
            <a:pPr marL="852488" lvl="2" indent="-288925">
              <a:buFont typeface="+mj-lt"/>
              <a:buAutoNum type="romanLcPeriod"/>
            </a:pP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Search from low toward the pivot until an item &gt;= the pivot is found (let i = the index of that item)</a:t>
            </a:r>
          </a:p>
          <a:p>
            <a:pPr marL="852488" lvl="2" indent="-288925">
              <a:buFont typeface="+mj-lt"/>
              <a:buAutoNum type="romanLcPeriod"/>
            </a:pPr>
            <a:r>
              <a:rPr lang="en-US" sz="1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Search from the pivot down toward low until an item &lt;= the pivot is found (let j = the index of that item)</a:t>
            </a:r>
            <a:endParaRPr lang="en-US" sz="800" dirty="0" smtClean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Place the pivot to the right position, i.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Quicksort (a, low, i-1)</a:t>
            </a:r>
          </a:p>
          <a:p>
            <a:pPr marL="688975" lvl="1" indent="-288925">
              <a:buFont typeface="+mj-lt"/>
              <a:buAutoNum type="arabicParenR"/>
            </a:pPr>
            <a:r>
              <a:rPr lang="en-US" sz="16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Quicksort (a, i+1, high)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Quicksort: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[ 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Quicksort: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001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  <a:gridCol w="889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[ 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Mid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Pivot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 =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case: O(N logN)</a:t>
            </a:r>
          </a:p>
          <a:p>
            <a:pPr lvl="1"/>
            <a:r>
              <a:rPr lang="en-US" dirty="0" smtClean="0"/>
              <a:t>In each phase, the pivot partitions the set into two equally sized subsets (logN)</a:t>
            </a:r>
          </a:p>
          <a:p>
            <a:pPr lvl="1"/>
            <a:r>
              <a:rPr lang="en-US" dirty="0" smtClean="0"/>
              <a:t>Each phase incurs linear overhead (N)</a:t>
            </a:r>
          </a:p>
          <a:p>
            <a:r>
              <a:rPr lang="en-US" dirty="0" smtClean="0"/>
              <a:t>Worst case: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the smallest (or the largest) element is chosen as the pivot</a:t>
            </a:r>
          </a:p>
          <a:p>
            <a:r>
              <a:rPr lang="en-US" dirty="0" smtClean="0"/>
              <a:t>Average case: O(N logN)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8.1: Sort the sequence 8,1,4,1,5,9,2,6,5 using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Insertion sort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Shellsort for the increments {1,3,5}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Quicksort, with the middle element as the pivot and no cutoff (show all steps)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Quicksort, with median-of-three pivot selection and a cutoff of 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14400"/>
          </a:xfrm>
        </p:spPr>
        <p:txBody>
          <a:bodyPr/>
          <a:lstStyle/>
          <a:p>
            <a:r>
              <a:rPr lang="en-US" dirty="0" smtClean="0"/>
              <a:t>Sorting &amp; 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Sorting</a:t>
            </a:r>
            <a:r>
              <a:rPr lang="en-US" dirty="0" smtClean="0"/>
              <a:t>: A process of arranging the data items in a data structure to support ascending or descending order of the items.</a:t>
            </a:r>
          </a:p>
          <a:p>
            <a:r>
              <a:rPr lang="en-US" dirty="0" smtClean="0"/>
              <a:t>Typically the data structure is an array.</a:t>
            </a:r>
          </a:p>
          <a:p>
            <a:r>
              <a:rPr lang="en-US" dirty="0" smtClean="0"/>
              <a:t>Why sorting?</a:t>
            </a:r>
          </a:p>
          <a:p>
            <a:endParaRPr lang="en-US" sz="1200" dirty="0" smtClean="0"/>
          </a:p>
          <a:p>
            <a:r>
              <a:rPr lang="en-US" b="1" dirty="0" smtClean="0"/>
              <a:t>Key</a:t>
            </a:r>
            <a:r>
              <a:rPr lang="en-US" dirty="0" smtClean="0"/>
              <a:t>: When each data item is composed of multiple attributes, one of the attributes must be selected as the “key”.</a:t>
            </a:r>
          </a:p>
          <a:p>
            <a:pPr lvl="1"/>
            <a:r>
              <a:rPr lang="en-US" dirty="0" smtClean="0"/>
              <a:t>Sorting is based on comparing the </a:t>
            </a:r>
            <a:r>
              <a:rPr lang="en-US" i="1" dirty="0" smtClean="0"/>
              <a:t>key </a:t>
            </a:r>
            <a:r>
              <a:rPr lang="en-US" dirty="0" smtClean="0"/>
              <a:t>values of the data items.</a:t>
            </a:r>
          </a:p>
          <a:p>
            <a:r>
              <a:rPr lang="en-US" b="1" dirty="0" smtClean="0"/>
              <a:t>Comparability</a:t>
            </a:r>
            <a:r>
              <a:rPr lang="en-US" dirty="0" smtClean="0"/>
              <a:t> : The key values must be comparable.</a:t>
            </a:r>
          </a:p>
          <a:p>
            <a:endParaRPr lang="en-US" sz="13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/>
          <a:lstStyle/>
          <a:p>
            <a:r>
              <a:rPr lang="en-US" dirty="0" smtClean="0"/>
              <a:t>Sorting &amp; related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There exist various sorting algorithms</a:t>
            </a:r>
            <a:endParaRPr lang="en-US" sz="1300" dirty="0" smtClean="0"/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Shell sort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33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Bubble 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83058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Source: </a:t>
            </a:r>
            <a:r>
              <a:rPr lang="en-US" sz="1600" dirty="0" smtClean="0">
                <a:hlinkClick r:id="rId2"/>
              </a:rPr>
              <a:t>http://www.leepoint.net/notes-java/data/arrays/32arraybubblesort.html</a:t>
            </a:r>
            <a:r>
              <a:rPr lang="en-US" sz="1600" dirty="0" smtClean="0"/>
              <a:t> </a:t>
            </a:r>
            <a:endParaRPr lang="en-US" dirty="0" smtClean="0"/>
          </a:p>
          <a:p>
            <a:r>
              <a:rPr lang="en-US" dirty="0" smtClean="0"/>
              <a:t>A simple sorting algorithm of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Also called ‘sink sort’. Why?</a:t>
            </a:r>
          </a:p>
          <a:p>
            <a:r>
              <a:rPr lang="en-US" b="1" dirty="0" smtClean="0"/>
              <a:t>Exercise: </a:t>
            </a:r>
            <a:r>
              <a:rPr lang="en-US" dirty="0" smtClean="0"/>
              <a:t>Sort an array of the five items with bubble sort and count the number of comparisons.</a:t>
            </a:r>
          </a:p>
          <a:p>
            <a:r>
              <a:rPr lang="en-US" b="1" dirty="0" smtClean="0"/>
              <a:t>Question: </a:t>
            </a:r>
            <a:r>
              <a:rPr lang="en-US" dirty="0" smtClean="0"/>
              <a:t>How does the ‘sorted section’ grow with each pass?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8371676" cy="344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572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Selection 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84582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Source: </a:t>
            </a:r>
            <a:r>
              <a:rPr lang="en-US" sz="1600" dirty="0" smtClean="0">
                <a:hlinkClick r:id="rId2"/>
              </a:rPr>
              <a:t>http://www.leepoint.net/notes-java/data/arrays/31arrayselectionsort.html</a:t>
            </a:r>
            <a:r>
              <a:rPr lang="en-US" sz="1600" dirty="0" smtClean="0"/>
              <a:t> </a:t>
            </a:r>
          </a:p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Exercise: </a:t>
            </a:r>
            <a:r>
              <a:rPr lang="en-US" dirty="0" smtClean="0"/>
              <a:t>Sort an array of the five items with selection sort and count the number of comparisons.</a:t>
            </a:r>
          </a:p>
          <a:p>
            <a:r>
              <a:rPr lang="en-US" b="1" dirty="0" smtClean="0"/>
              <a:t>Question: </a:t>
            </a:r>
            <a:r>
              <a:rPr lang="en-US" dirty="0" smtClean="0"/>
              <a:t>How does the ‘sorted section’ grow with each pass? Where is the ‘sorted section’ located?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498" y="838200"/>
            <a:ext cx="8313302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Insertion sort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19600"/>
            <a:ext cx="84582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Only appropriate for small N.</a:t>
            </a:r>
          </a:p>
          <a:p>
            <a:r>
              <a:rPr lang="en-US" dirty="0" smtClean="0"/>
              <a:t>A good algorithm when most items are already sorted.</a:t>
            </a:r>
          </a:p>
          <a:p>
            <a:r>
              <a:rPr lang="en-US" dirty="0" smtClean="0"/>
              <a:t>More efficient in practice than most other simple quadratic algorithms such as selection sort or bubble sort; the best case (nearly sorted input) is O(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weiss08-0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001000" cy="354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 descr="weiss08-03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828800"/>
            <a:ext cx="8696841" cy="315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sort: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2" descr="weiss08-0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980" y="1752600"/>
            <a:ext cx="875742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1412</Words>
  <Application>Microsoft Office PowerPoint</Application>
  <PresentationFormat>On-screen Show (4:3)</PresentationFormat>
  <Paragraphs>219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Chapter 8</vt:lpstr>
      <vt:lpstr>Outline</vt:lpstr>
      <vt:lpstr>Sorting &amp; related concepts</vt:lpstr>
      <vt:lpstr>Sorting &amp; related concepts</vt:lpstr>
      <vt:lpstr>Bubble sort</vt:lpstr>
      <vt:lpstr>Selection sort</vt:lpstr>
      <vt:lpstr>Insertion sort</vt:lpstr>
      <vt:lpstr>Insertion sort: example</vt:lpstr>
      <vt:lpstr>Insertion sort: example</vt:lpstr>
      <vt:lpstr>Theorems wrt insertion sort</vt:lpstr>
      <vt:lpstr>Theorems wrt insertion sort</vt:lpstr>
      <vt:lpstr>Insertion vs Selection sort</vt:lpstr>
      <vt:lpstr>Shellsort</vt:lpstr>
      <vt:lpstr>Shellsort</vt:lpstr>
      <vt:lpstr>Shellsort</vt:lpstr>
      <vt:lpstr>Shellsort</vt:lpstr>
      <vt:lpstr>Quicksort</vt:lpstr>
      <vt:lpstr>Quicksort</vt:lpstr>
      <vt:lpstr>Quicksort</vt:lpstr>
      <vt:lpstr>Example implementation</vt:lpstr>
      <vt:lpstr>Quicksort: example</vt:lpstr>
      <vt:lpstr>Quicksort: example</vt:lpstr>
      <vt:lpstr>Analysis of quicksort</vt:lpstr>
      <vt:lpstr>Exercises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649</cp:revision>
  <dcterms:created xsi:type="dcterms:W3CDTF">2011-01-18T01:12:11Z</dcterms:created>
  <dcterms:modified xsi:type="dcterms:W3CDTF">2011-04-21T05:54:24Z</dcterms:modified>
</cp:coreProperties>
</file>