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92186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117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e5b30df0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e5b30df09_0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4e5b30df09_0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4125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e5b30df0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e5b30df09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4e5b30df09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0417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e5b30df0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e5b30df09_0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4e5b30df09_0_1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6732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e5b30df0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e5b30df09_0_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4e5b30df09_0_1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7718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e5b30df0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e5b30df09_0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4e5b30df09_0_1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7095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e5b30df09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e5b30df09_0_1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4e5b30df09_0_1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6830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e6acf7a7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e6acf7a71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4e6acf7a71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3397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e6acf7a7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e6acf7a71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4e6acf7a71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2844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e6acf7a7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e6acf7a71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4e6acf7a71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3836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e6acf7a7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e6acf7a71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4e6acf7a71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770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e5b30df0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e5b30df0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4e5b30df0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4018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e6acf7a7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e6acf7a71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4e6acf7a71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371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e6acf7a7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e6acf7a71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4e6acf7a71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535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e6acf7a7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e6acf7a71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4e6acf7a71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390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e6acf7a7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e6acf7a71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4e6acf7a71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0918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e6acf7a7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e6acf7a71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4e6acf7a71_0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01141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e6acf7a7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4e6acf7a71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4e6acf7a71_0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69406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e6acf7a7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e6acf7a71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4e6acf7a71_0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56242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e6acf7a7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e6acf7a71_0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4e6acf7a71_0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61002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e6acf7a71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e6acf7a71_0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4e6acf7a71_0_1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36947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e6acf7a71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4e6acf7a71_0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4e6acf7a71_0_1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2555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e5b30df0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e5b30df09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4e5b30df09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14070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e6acf7a71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4e6acf7a71_0_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4e6acf7a71_0_1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48978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e6acf7a71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e6acf7a71_0_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4e6acf7a71_0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51814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e6acf7a71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4e6acf7a71_0_1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4e6acf7a71_0_1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69460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4e6acf7a71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4e6acf7a71_0_1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4e6acf7a71_0_1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05302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4e6acf7a71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4e6acf7a71_0_1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4e6acf7a71_0_1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55017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4e6acf7a7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4e6acf7a71_0_1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4e6acf7a71_0_1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24805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4e6acf7a71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4e6acf7a71_0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4e6acf7a71_0_1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36612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4e6acf7a71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4e6acf7a71_0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4e6acf7a71_0_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7722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4e6acf7a71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4e6acf7a71_0_1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4e6acf7a71_0_1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78845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e6acf7a71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4e6acf7a71_0_2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4e6acf7a71_0_2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5369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e5b30df0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e5b30df09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4e5b30df09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04980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4e6acf7a71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4e6acf7a71_0_2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g4e6acf7a71_0_2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10917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e6acf7a71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4e6acf7a71_0_2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g4e6acf7a71_0_2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5730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4e6acf7a71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4e6acf7a71_0_2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4e6acf7a71_0_2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68519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4e6acf7a71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4e6acf7a71_0_2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g4e6acf7a71_0_2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9037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4e6acf7a71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4e6acf7a71_0_2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g4e6acf7a71_0_2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76697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4e6acf7a7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4e6acf7a71_0_2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g4e6acf7a71_0_2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08183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4e6acf7a7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4e6acf7a71_0_2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g4e6acf7a71_0_2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04069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4e6acf7a71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4e6acf7a71_0_2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4e6acf7a71_0_2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31962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4e6acf7a71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4e6acf7a71_0_2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g4e6acf7a71_0_2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89576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4e6acf7a71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4e6acf7a71_0_2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g4e6acf7a71_0_2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0671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e5b30df0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e5b30df09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4e5b30df0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7927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4e6acf7a7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4e6acf7a71_0_2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g4e6acf7a71_0_2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16019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4e6acf7a71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4e6acf7a71_0_3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g4e6acf7a71_0_3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18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4e6acf7a71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4e6acf7a71_0_3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4e6acf7a71_0_3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71226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4e6acf7a7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4e6acf7a71_0_3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g4e6acf7a71_0_3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08152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4e6acf7a71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4e6acf7a71_0_3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g4e6acf7a71_0_3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37814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4e6acf7a71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4e6acf7a71_0_3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g4e6acf7a71_0_3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8714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4e5b30df0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4e5b30df09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g4e5b30df09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97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e5b30df0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e5b30df09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4e5b30df09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6705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e5b30df09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e5b30df09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4e5b30df09_0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988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e5b30df09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e5b30df09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e5b30df09_0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3412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e5b30df0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e5b30df09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4e5b30df09_0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536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595900" y="1416149"/>
            <a:ext cx="9144000" cy="137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Public Key Cryptography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757CC7-4509-4849-9C47-84881E3BEBEB}"/>
              </a:ext>
            </a:extLst>
          </p:cNvPr>
          <p:cNvSpPr/>
          <p:nvPr/>
        </p:nvSpPr>
        <p:spPr>
          <a:xfrm>
            <a:off x="2558761" y="4631931"/>
            <a:ext cx="6026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</a:rPr>
              <a:t>From notes accompanying the book </a:t>
            </a:r>
            <a:r>
              <a:rPr lang="en-US" i="1" dirty="0">
                <a:solidFill>
                  <a:srgbClr val="111111"/>
                </a:solidFill>
                <a:latin typeface="Times New Roman" panose="02020603050405020304" pitchFamily="18" charset="0"/>
              </a:rPr>
              <a:t>Computer &amp; Internet Security: A Hands-on Approach</a:t>
            </a:r>
            <a:r>
              <a:rPr lang="en-US" i="1" dirty="0">
                <a:solidFill>
                  <a:srgbClr val="333333"/>
                </a:solidFill>
                <a:latin typeface="Times New Roman" panose="02020603050405020304" pitchFamily="18" charset="0"/>
              </a:rPr>
              <a:t>,</a:t>
            </a:r>
            <a:r>
              <a:rPr lang="en-US" i="1" dirty="0">
                <a:solidFill>
                  <a:srgbClr val="111111"/>
                </a:solidFill>
                <a:latin typeface="Times New Roman" panose="02020603050405020304" pitchFamily="18" charset="0"/>
              </a:rPr>
              <a:t> 2nd Edition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</a:rPr>
              <a:t>, by Wenliang 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Operation</a:t>
            </a:r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The RSA algorithm is based on modulo operations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a mod n </a:t>
            </a:r>
            <a:r>
              <a:rPr lang="en-US"/>
              <a:t> is the remainder after division of a by the modulus n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Second number is called modulus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For example, (10 mod 3) equals to 1 and (15 mod 5) equals to 0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Modulo operations are distributive: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3163" y="4503253"/>
            <a:ext cx="8225675" cy="137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396F09-B78A-4725-94FE-EFB10C6DB5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Euler’s Theorem</a:t>
            </a: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8958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Euler’s totient function </a:t>
            </a:r>
            <a:r>
              <a:rPr lang="en-US" sz="2600" dirty="0">
                <a:latin typeface="Courier New"/>
                <a:ea typeface="Courier New"/>
                <a:cs typeface="Courier New"/>
                <a:sym typeface="Courier New"/>
              </a:rPr>
              <a:t>φ(n)</a:t>
            </a:r>
            <a:r>
              <a:rPr lang="en-US" dirty="0"/>
              <a:t> counts the positive integers up to a given integer n that are relatively prime to n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600" dirty="0">
                <a:latin typeface="Courier New"/>
                <a:ea typeface="Courier New"/>
                <a:cs typeface="Courier New"/>
                <a:sym typeface="Courier New"/>
              </a:rPr>
              <a:t>φ(n) = n − 1</a:t>
            </a:r>
            <a:r>
              <a:rPr lang="en-US" dirty="0"/>
              <a:t>, if n is a prime number.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Euler’s totient function property: 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if m and n are relatively prime, </a:t>
            </a:r>
            <a:r>
              <a:rPr lang="en-US" sz="2600" dirty="0">
                <a:latin typeface="Courier New"/>
                <a:ea typeface="Courier New"/>
                <a:cs typeface="Courier New"/>
                <a:sym typeface="Courier New"/>
              </a:rPr>
              <a:t>φ(</a:t>
            </a:r>
            <a:r>
              <a:rPr lang="en-US" sz="2600" dirty="0" err="1">
                <a:latin typeface="Courier New"/>
                <a:ea typeface="Courier New"/>
                <a:cs typeface="Courier New"/>
                <a:sym typeface="Courier New"/>
              </a:rPr>
              <a:t>mn</a:t>
            </a:r>
            <a:r>
              <a:rPr lang="en-US" sz="2600" dirty="0">
                <a:latin typeface="Courier New"/>
                <a:ea typeface="Courier New"/>
                <a:cs typeface="Courier New"/>
                <a:sym typeface="Courier New"/>
              </a:rPr>
              <a:t>) = φ(m) ∗ φ(n)</a:t>
            </a:r>
            <a:endParaRPr sz="2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Euler’s theorem states:</a:t>
            </a:r>
            <a:endParaRPr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b="1" dirty="0" err="1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sz="2600" b="1" baseline="30000" dirty="0" err="1">
                <a:latin typeface="Courier New"/>
                <a:ea typeface="Courier New"/>
                <a:cs typeface="Courier New"/>
                <a:sym typeface="Courier New"/>
              </a:rPr>
              <a:t>φ</a:t>
            </a:r>
            <a:r>
              <a:rPr lang="en-US" sz="2600" b="1" baseline="30000" dirty="0">
                <a:latin typeface="Courier New"/>
                <a:ea typeface="Courier New"/>
                <a:cs typeface="Courier New"/>
                <a:sym typeface="Courier New"/>
              </a:rPr>
              <a:t>(n) </a:t>
            </a:r>
            <a:r>
              <a:rPr lang="en-US" sz="2600" b="1" dirty="0">
                <a:latin typeface="Courier New"/>
                <a:ea typeface="Courier New"/>
                <a:cs typeface="Courier New"/>
                <a:sym typeface="Courier New"/>
              </a:rPr>
              <a:t>= 1 (mod n)</a:t>
            </a:r>
            <a:r>
              <a:rPr lang="en-US" sz="2600" dirty="0">
                <a:latin typeface="Courier New"/>
                <a:ea typeface="Courier New"/>
                <a:cs typeface="Courier New"/>
                <a:sym typeface="Courier New"/>
              </a:rPr>
              <a:t>, where a and n are coprime.</a:t>
            </a:r>
          </a:p>
          <a:p>
            <a:pPr marL="520700" lvl="1" indent="0">
              <a:lnSpc>
                <a:spcPct val="115000"/>
              </a:lnSpc>
              <a:spcBef>
                <a:spcPts val="0"/>
              </a:spcBef>
              <a:buSzPts val="2600"/>
              <a:buNone/>
            </a:pPr>
            <a:endParaRPr lang="en-US" sz="11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520700" lvl="1" indent="0">
              <a:lnSpc>
                <a:spcPct val="115000"/>
              </a:lnSpc>
              <a:spcBef>
                <a:spcPts val="0"/>
              </a:spcBef>
              <a:buSzPts val="2600"/>
              <a:buNone/>
            </a:pPr>
            <a:r>
              <a:rPr lang="en-US" sz="2600" dirty="0">
                <a:latin typeface="Courier New"/>
                <a:ea typeface="Courier New"/>
                <a:cs typeface="Courier New"/>
                <a:sym typeface="Courier New"/>
              </a:rPr>
              <a:t>e.g., a = 7, n = 15. Then φ(n)= 8.</a:t>
            </a:r>
          </a:p>
          <a:p>
            <a:pPr marL="520700" lvl="1" indent="0">
              <a:lnSpc>
                <a:spcPct val="115000"/>
              </a:lnSpc>
              <a:spcBef>
                <a:spcPts val="0"/>
              </a:spcBef>
              <a:buSzPts val="2600"/>
              <a:buNone/>
            </a:pPr>
            <a:r>
              <a:rPr lang="en-US" sz="2600" dirty="0" err="1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sz="2600" baseline="30000" dirty="0" err="1">
                <a:latin typeface="Courier New"/>
                <a:ea typeface="Courier New"/>
                <a:cs typeface="Courier New"/>
                <a:sym typeface="Courier New"/>
              </a:rPr>
              <a:t>φ</a:t>
            </a:r>
            <a:r>
              <a:rPr lang="en-US" sz="2600" baseline="30000" dirty="0">
                <a:latin typeface="Courier New"/>
                <a:ea typeface="Courier New"/>
                <a:cs typeface="Courier New"/>
                <a:sym typeface="Courier New"/>
              </a:rPr>
              <a:t>(n) </a:t>
            </a:r>
            <a:r>
              <a:rPr lang="en-US" sz="2600" dirty="0">
                <a:latin typeface="Courier New"/>
                <a:ea typeface="Courier New"/>
                <a:cs typeface="Courier New"/>
                <a:sym typeface="Courier New"/>
              </a:rPr>
              <a:t>mod n = 7</a:t>
            </a:r>
            <a:r>
              <a:rPr lang="en-US" sz="2600" baseline="30000" dirty="0">
                <a:latin typeface="Courier New"/>
                <a:ea typeface="Courier New"/>
                <a:cs typeface="Courier New"/>
                <a:sym typeface="Courier New"/>
              </a:rPr>
              <a:t>8 </a:t>
            </a:r>
            <a:r>
              <a:rPr lang="en-US" sz="2600" dirty="0">
                <a:latin typeface="Courier New"/>
                <a:ea typeface="Courier New"/>
                <a:cs typeface="Courier New"/>
                <a:sym typeface="Courier New"/>
              </a:rPr>
              <a:t>mod 15 = 1</a:t>
            </a:r>
            <a:endParaRPr sz="2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1CA3AC-CF1A-4A33-9DE4-C9F60B9C4E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Euler’s Theorem (Contd.)</a:t>
            </a:r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Example: to calculate   </a:t>
            </a:r>
            <a:r>
              <a:rPr lang="en-US" sz="2600" dirty="0">
                <a:latin typeface="Courier New"/>
                <a:ea typeface="Courier New"/>
                <a:cs typeface="Courier New"/>
                <a:sym typeface="Courier New"/>
              </a:rPr>
              <a:t>4 </a:t>
            </a:r>
            <a:r>
              <a:rPr lang="en-US" sz="2600" baseline="30000" dirty="0">
                <a:latin typeface="Courier New"/>
                <a:ea typeface="Courier New"/>
                <a:cs typeface="Courier New"/>
                <a:sym typeface="Courier New"/>
              </a:rPr>
              <a:t>100003 </a:t>
            </a:r>
            <a:r>
              <a:rPr lang="en-US" sz="2600" dirty="0">
                <a:latin typeface="Courier New"/>
                <a:ea typeface="Courier New"/>
                <a:cs typeface="Courier New"/>
                <a:sym typeface="Courier New"/>
              </a:rPr>
              <a:t>mod 33</a:t>
            </a:r>
            <a:endParaRPr sz="2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ourier New"/>
              <a:buChar char="•"/>
            </a:pPr>
            <a:r>
              <a:rPr lang="en-US" sz="2600" dirty="0">
                <a:latin typeface="Courier New"/>
                <a:ea typeface="Courier New"/>
                <a:cs typeface="Courier New"/>
                <a:sym typeface="Courier New"/>
              </a:rPr>
              <a:t>φ(33) = φ(3) ∗ φ(11) = (3 − 1) ∗ (11 − 1) = 20</a:t>
            </a:r>
            <a:endParaRPr sz="2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ourier New"/>
              <a:buChar char="•"/>
            </a:pPr>
            <a:r>
              <a:rPr lang="en-US" sz="2600" dirty="0">
                <a:latin typeface="Courier New"/>
                <a:ea typeface="Courier New"/>
                <a:cs typeface="Courier New"/>
                <a:sym typeface="Courier New"/>
              </a:rPr>
              <a:t>100003 = 5000φ(33) + 3</a:t>
            </a:r>
            <a:endParaRPr sz="26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3475" y="3633474"/>
            <a:ext cx="8485050" cy="26283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A8E606-E8DF-445E-A662-7170192164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Extended Euclidean Algorithm (EEA)</a:t>
            </a:r>
            <a:endParaRPr dirty="0"/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838200" y="1311275"/>
            <a:ext cx="10515600" cy="518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Euclid’s algorithm: efficient method for computing GCD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Extended Euclidean algorithm: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computes GCD of integers a and b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finds integers x and y, such that: </a:t>
            </a:r>
            <a:r>
              <a:rPr lang="en-US" sz="2600" dirty="0">
                <a:latin typeface="Courier New"/>
                <a:ea typeface="Courier New"/>
                <a:cs typeface="Courier New"/>
                <a:sym typeface="Courier New"/>
              </a:rPr>
              <a:t>ax + by = </a:t>
            </a:r>
            <a:r>
              <a:rPr lang="en-US" sz="2600" dirty="0" err="1">
                <a:latin typeface="Courier New"/>
                <a:ea typeface="Courier New"/>
                <a:cs typeface="Courier New"/>
                <a:sym typeface="Courier New"/>
              </a:rPr>
              <a:t>gcd</a:t>
            </a:r>
            <a:r>
              <a:rPr lang="en-US" sz="2600" dirty="0">
                <a:latin typeface="Courier New"/>
                <a:ea typeface="Courier New"/>
                <a:cs typeface="Courier New"/>
                <a:sym typeface="Courier New"/>
              </a:rPr>
              <a:t>(a, b)</a:t>
            </a:r>
            <a:endParaRPr sz="2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RSA uses extended Euclidean algorithm: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e and n are components of public key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Find solution to equation: </a:t>
            </a:r>
            <a:endParaRPr dirty="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Courier New"/>
                <a:ea typeface="Courier New"/>
                <a:cs typeface="Courier New"/>
                <a:sym typeface="Courier New"/>
              </a:rPr>
              <a:t>e ∗ x + φ(n) ∗ y = </a:t>
            </a:r>
            <a:r>
              <a:rPr lang="en-US" sz="2600" dirty="0" err="1">
                <a:latin typeface="Courier New"/>
                <a:ea typeface="Courier New"/>
                <a:cs typeface="Courier New"/>
                <a:sym typeface="Courier New"/>
              </a:rPr>
              <a:t>gcd</a:t>
            </a:r>
            <a:r>
              <a:rPr lang="en-US" sz="2600" dirty="0">
                <a:latin typeface="Courier New"/>
                <a:ea typeface="Courier New"/>
                <a:cs typeface="Courier New"/>
                <a:sym typeface="Courier New"/>
              </a:rPr>
              <a:t>(e, φ(n)) = 1</a:t>
            </a:r>
            <a:endParaRPr sz="2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1">
              <a:lnSpc>
                <a:spcPct val="115000"/>
              </a:lnSpc>
            </a:pPr>
            <a:r>
              <a:rPr lang="en-US" dirty="0"/>
              <a:t>x is private key (also referred to as </a:t>
            </a: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-US" dirty="0"/>
              <a:t>)</a:t>
            </a:r>
          </a:p>
          <a:p>
            <a:pPr lvl="1">
              <a:lnSpc>
                <a:spcPct val="115000"/>
              </a:lnSpc>
            </a:pP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e</a:t>
            </a:r>
            <a:r>
              <a:rPr lang="en-US" dirty="0"/>
              <a:t> is the public key (e and d form a </a:t>
            </a:r>
            <a:r>
              <a:rPr lang="en-US" u="sng" dirty="0"/>
              <a:t>key pair</a:t>
            </a:r>
            <a:r>
              <a:rPr lang="en-US" dirty="0"/>
              <a:t>)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Equation results: </a:t>
            </a:r>
            <a:r>
              <a:rPr lang="en-US" sz="2600" dirty="0">
                <a:latin typeface="Courier New"/>
                <a:ea typeface="Courier New"/>
                <a:cs typeface="Courier New"/>
                <a:sym typeface="Courier New"/>
              </a:rPr>
              <a:t>e ∗ d mod φ(n) = 1</a:t>
            </a:r>
            <a:endParaRPr sz="26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AED3B4-A796-4B13-AAB9-62BA9CF507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RSA Algorithm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We will cover: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Key generation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Encryption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Decryption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DD56BE-3180-4FF4-9D2C-0F6CB62D9C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RSA: Key Generation</a:t>
            </a:r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Need to generate: modulus n, public key exponent e, private key exponent d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Approach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Choose p, q (large random prime numbers)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200" dirty="0">
                <a:latin typeface="Courier New"/>
                <a:ea typeface="Courier New"/>
                <a:cs typeface="Courier New"/>
                <a:sym typeface="Courier New"/>
              </a:rPr>
              <a:t>n = </a:t>
            </a:r>
            <a:r>
              <a:rPr lang="en-US" sz="2200" dirty="0" err="1">
                <a:latin typeface="Courier New"/>
                <a:ea typeface="Courier New"/>
                <a:cs typeface="Courier New"/>
                <a:sym typeface="Courier New"/>
              </a:rPr>
              <a:t>pq</a:t>
            </a:r>
            <a:r>
              <a:rPr lang="en-US" dirty="0"/>
              <a:t> (should be large)</a:t>
            </a:r>
            <a:endParaRPr dirty="0"/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Choose e, </a:t>
            </a:r>
            <a:r>
              <a:rPr lang="en-US" sz="2200" dirty="0">
                <a:latin typeface="Courier New"/>
                <a:ea typeface="Courier New"/>
                <a:cs typeface="Courier New"/>
                <a:sym typeface="Courier New"/>
              </a:rPr>
              <a:t>1 &lt; e &lt; φ(n) </a:t>
            </a:r>
            <a:r>
              <a:rPr lang="en-US" dirty="0"/>
              <a:t>and e is relatively prime to </a:t>
            </a: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φ(n) </a:t>
            </a:r>
            <a:r>
              <a:rPr lang="en-US" dirty="0"/>
              <a:t>	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Find d, by solving </a:t>
            </a:r>
            <a:r>
              <a:rPr lang="en-US" sz="2200" dirty="0">
                <a:latin typeface="Courier New"/>
                <a:ea typeface="Courier New"/>
                <a:cs typeface="Courier New"/>
                <a:sym typeface="Courier New"/>
              </a:rPr>
              <a:t>ed mod φ(n) = 1 </a:t>
            </a:r>
            <a:r>
              <a:rPr lang="en-US" dirty="0">
                <a:sym typeface="Courier New"/>
              </a:rPr>
              <a:t>using the EEA</a:t>
            </a:r>
            <a:endParaRPr dirty="0">
              <a:sym typeface="Courier New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Result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(</a:t>
            </a:r>
            <a:r>
              <a:rPr lang="en-US" dirty="0" err="1"/>
              <a:t>e,n</a:t>
            </a:r>
            <a:r>
              <a:rPr lang="en-US" dirty="0"/>
              <a:t>) is public key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d is private key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BBBB43-47C2-462D-9E00-F6923337D2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RSA: Encryption and Decryption</a:t>
            </a:r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1"/>
          </p:nvPr>
        </p:nvSpPr>
        <p:spPr>
          <a:xfrm>
            <a:off x="838200" y="1254124"/>
            <a:ext cx="10515600" cy="5102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Encryption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treat the plaintext M as a number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assuming M &lt; n</a:t>
            </a:r>
            <a:endParaRPr dirty="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•"/>
            </a:pPr>
            <a:r>
              <a:rPr lang="en-US" sz="2200" dirty="0">
                <a:latin typeface="Courier New"/>
                <a:ea typeface="Courier New"/>
                <a:cs typeface="Courier New"/>
                <a:sym typeface="Courier New"/>
              </a:rPr>
              <a:t>C = M</a:t>
            </a:r>
            <a:r>
              <a:rPr lang="en-US" sz="2200" baseline="30000" dirty="0">
                <a:latin typeface="Courier New"/>
                <a:ea typeface="Courier New"/>
                <a:cs typeface="Courier New"/>
                <a:sym typeface="Courier New"/>
              </a:rPr>
              <a:t>e  </a:t>
            </a:r>
            <a:r>
              <a:rPr lang="en-US" sz="2200" dirty="0">
                <a:latin typeface="Courier New"/>
                <a:ea typeface="Courier New"/>
                <a:cs typeface="Courier New"/>
                <a:sym typeface="Courier New"/>
              </a:rPr>
              <a:t>mod n</a:t>
            </a:r>
            <a:endParaRPr sz="22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Decryption</a:t>
            </a:r>
            <a:endParaRPr dirty="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•"/>
            </a:pPr>
            <a:r>
              <a:rPr lang="en-US" sz="2200" dirty="0">
                <a:latin typeface="Courier New"/>
                <a:ea typeface="Courier New"/>
                <a:cs typeface="Courier New"/>
                <a:sym typeface="Courier New"/>
              </a:rPr>
              <a:t>M = C</a:t>
            </a:r>
            <a:r>
              <a:rPr lang="en-US" sz="2200" baseline="30000" dirty="0">
                <a:latin typeface="Courier New"/>
                <a:ea typeface="Courier New"/>
                <a:cs typeface="Courier New"/>
                <a:sym typeface="Courier New"/>
              </a:rPr>
              <a:t>d </a:t>
            </a:r>
            <a:r>
              <a:rPr lang="en-US" sz="2200" dirty="0">
                <a:latin typeface="Courier New"/>
                <a:ea typeface="Courier New"/>
                <a:cs typeface="Courier New"/>
                <a:sym typeface="Courier New"/>
              </a:rPr>
              <a:t> mod n</a:t>
            </a:r>
            <a:endParaRPr sz="22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98" name="Google Shape;19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200" y="4076825"/>
            <a:ext cx="7621600" cy="18972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F69827-AC80-4C60-9BAE-C0FEC21D12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RSA Exercise: Small Numbers</a:t>
            </a:r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Choose two prime numbers p = 13 and q = 17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Find e:</a:t>
            </a:r>
            <a:endParaRPr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•"/>
            </a:pP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n = pq = 221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•"/>
            </a:pP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φ(n) = (p − 1)(q − 1) = 192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choose e = 7 (7 is relatively prime to φ(n))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Find d:</a:t>
            </a:r>
            <a:endParaRPr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•"/>
            </a:pP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ed = 1 mod φ(n)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Solving the above equation is equivalent to: </a:t>
            </a: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7d + 192y = 1</a:t>
            </a:r>
            <a:endParaRPr sz="26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Using extended Euclidean algorithm, we get d = 55 and y = −2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F9C094-706F-4E04-8D2D-48ADB1664E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RSA Exercise: Small Numbers (Contd.)</a:t>
            </a:r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Encrypt M = 36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Cipher text ( C ) = 179 </a:t>
            </a:r>
            <a:endParaRPr/>
          </a:p>
        </p:txBody>
      </p:sp>
      <p:pic>
        <p:nvPicPr>
          <p:cNvPr id="213" name="Google Shape;21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3250" y="2706475"/>
            <a:ext cx="5705475" cy="1676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6BA1C6-47EB-4658-A698-68BF2B8CFD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RSA Exercise: Small Numbers (Contd.)</a:t>
            </a:r>
            <a:endParaRPr/>
          </a:p>
        </p:txBody>
      </p:sp>
      <p:pic>
        <p:nvPicPr>
          <p:cNvPr id="221" name="Google Shape;22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8000" y="1700338"/>
            <a:ext cx="6604550" cy="44519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DBF6CC-9AA5-4290-9284-CAFD042AF9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Foundation of today’s secure communication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Allows communicating parties to obtain a shared secret key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Public key (for encryption) and Private key (for decryption)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Private key (for digital signature) and Public key (to verify signature)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D02468-B54B-479C-A2B5-889A3D1B50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Hybrid Encryption</a:t>
            </a:r>
            <a:endParaRPr dirty="0"/>
          </a:p>
        </p:txBody>
      </p:sp>
      <p:sp>
        <p:nvSpPr>
          <p:cNvPr id="228" name="Google Shape;228;p32"/>
          <p:cNvSpPr txBox="1">
            <a:spLocks noGrp="1"/>
          </p:cNvSpPr>
          <p:nvPr>
            <p:ph type="body" idx="1"/>
          </p:nvPr>
        </p:nvSpPr>
        <p:spPr>
          <a:xfrm>
            <a:off x="581025" y="1253400"/>
            <a:ext cx="1131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/>
              <a:t>Two phases: Start with pubic key crypto, and finish it with secret key crypto.</a:t>
            </a:r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/>
              <a:t>Rationale: High computation cost of public-key encryption/</a:t>
            </a:r>
            <a:r>
              <a:rPr lang="en-US" sz="2400"/>
              <a:t>decreytion</a:t>
            </a:r>
            <a:endParaRPr sz="2400"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/>
              <a:t>Public key algorithms used to exchange a secret session key</a:t>
            </a:r>
            <a:endParaRPr sz="2400"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/>
              <a:t>Key (content-encryption key) used to encrypt data using a symmetric-key algorithm</a:t>
            </a:r>
            <a:endParaRPr sz="24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229" name="Google Shape;22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0975" y="3388550"/>
            <a:ext cx="5604000" cy="30068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1F8BB-3ECD-47FB-800A-D789343C4A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OpenSSL Tools to Conduct RSA Operations</a:t>
            </a:r>
            <a:endParaRPr/>
          </a:p>
        </p:txBody>
      </p:sp>
      <p:sp>
        <p:nvSpPr>
          <p:cNvPr id="236" name="Google Shape;236;p33"/>
          <p:cNvSpPr txBox="1">
            <a:spLocks noGrp="1"/>
          </p:cNvSpPr>
          <p:nvPr>
            <p:ph type="body" idx="1"/>
          </p:nvPr>
        </p:nvSpPr>
        <p:spPr>
          <a:xfrm>
            <a:off x="838200" y="17494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We will cover: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Generating RSA keys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Extracting the public key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Encryption and Decryption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8F8CA8-9644-4CBF-9FA6-5DF09D77A2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OpenSSL Tools: Generating RSA keys </a:t>
            </a:r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Example: generate a 1024-bit public/private key pair</a:t>
            </a:r>
            <a:endParaRPr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Font typeface="Courier New"/>
              <a:buChar char="•"/>
            </a:pP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openssl genrsa -aes128 -out private.pem 1024</a:t>
            </a:r>
            <a:endParaRPr sz="26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private.pem:  Base64 encoding of DER generated binary output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" name="Google Shape;24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13" y="3865363"/>
            <a:ext cx="10239375" cy="17621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22DBE1-6373-4BA9-B50D-448D2157E7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OpenSSL Tools: Generating RSA keys (Contd.)</a:t>
            </a:r>
            <a:endParaRPr/>
          </a:p>
        </p:txBody>
      </p:sp>
      <p:sp>
        <p:nvSpPr>
          <p:cNvPr id="251" name="Google Shape;251;p35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Actual content of private.pem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Google Shape;25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6425" y="2379650"/>
            <a:ext cx="6719151" cy="41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82855B-1A58-4D99-84FC-1A7B0986D2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OpenSSL Tools: Extracting Public Key </a:t>
            </a:r>
            <a:endParaRPr/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ourier New"/>
              <a:buChar char="•"/>
            </a:pP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openssl rsa -in private.pem -pubout &gt; public.pem</a:t>
            </a:r>
            <a:endParaRPr sz="26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Content of public.pem: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0" name="Google Shape;26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613" y="2877275"/>
            <a:ext cx="10258425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4138" y="4801463"/>
            <a:ext cx="10239375" cy="1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562BF2-6155-4805-B9C9-23DED56419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OpenSSL Tools: Encryption and Decryption</a:t>
            </a:r>
            <a:endParaRPr/>
          </a:p>
        </p:txBody>
      </p:sp>
      <p:sp>
        <p:nvSpPr>
          <p:cNvPr id="268" name="Google Shape;268;p37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Plain Text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Encryption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Decryption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9" name="Google Shape;26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750" y="2390700"/>
            <a:ext cx="860107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8750" y="3546338"/>
            <a:ext cx="8441292" cy="6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8750" y="5137575"/>
            <a:ext cx="8441299" cy="8990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2FE8B4-7D81-46EF-A5C6-4E4CDE80C4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Paddings for RSA</a:t>
            </a:r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Secret-key encryption uses encryption modes to encrypt plaintext longer than block size. 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RSA used in hybrid approach (Content key length &lt;&lt; RSA key length)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 To encrypt: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short plaintext: treat it a number, raise it to the power of e (modulo n)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large plaintext: use hybrid approach (treat the content key as a number and raise it to the power of e (modulo n)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1"/>
              <a:t>Treating plaintext as a number and directly applying RSA is called plain RSA or textbook RSA</a:t>
            </a:r>
            <a:endParaRPr b="1"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1C2581-8A94-460E-9F3C-820DFF023F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Attacks Against Textbook RSA</a:t>
            </a:r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RSA is deterministic encryption algorithm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same plaintext encrypted using same public key gives same ciphertext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secret-key encryption uses randomized IV to have different ciphertext for same plaintext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For small e and m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if m</a:t>
            </a:r>
            <a:r>
              <a:rPr lang="en-US" baseline="30000"/>
              <a:t>e</a:t>
            </a:r>
            <a:r>
              <a:rPr lang="en-US"/>
              <a:t> &lt; modulus n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e-th root of ciphertext gives plaintext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If same plaintext is encrypted e times or more using the same e but different n, then it is easy to decrypt the original plaintext message via the Chinese remainder theorem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9F52A3-4392-4BCA-BFF0-DCD2CE7D1D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Paddings: PKCS#1 v1.5 and OAEP</a:t>
            </a:r>
            <a:endParaRPr/>
          </a:p>
        </p:txBody>
      </p:sp>
      <p:sp>
        <p:nvSpPr>
          <p:cNvPr id="292" name="Google Shape;292;p40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Simple fix to defend against previous attacks is to add randomness to the plaintext before encryption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Approach is called padding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 Types of padding: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PKCS#1 (up to version 1.5): weakness discovered since 1998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Optimal Asymmetric Encryption Padding (OAEP): prevents attacks on PKCS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rsautl</a:t>
            </a:r>
            <a:r>
              <a:rPr lang="en-US"/>
              <a:t> command provides options for both types of paddings (PKCS#1 v1.5 is default)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BFF731-8E31-48EF-A750-1CE4477334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PKCS Padding</a:t>
            </a:r>
            <a:endParaRPr/>
          </a:p>
        </p:txBody>
      </p:sp>
      <p:sp>
        <p:nvSpPr>
          <p:cNvPr id="299" name="Google Shape;299;p41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Plaintext is padded to 128 bytes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Original plaintext is placed at the end of the block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Data inside the block (except the first two bytes) are all random numbers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First byte of the padding is always 00 (so that padded plaintext as integer is less than modulus n)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Second byte is 00, 01, and 02 (different strings used for padding for different types)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6CE3E3-88B0-45BC-8F3B-DD31FBE8F9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Brief History Lesson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Historically same key was used for encryption and decryption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Challenge: exchanging the secret key (e.g. face-to-face meeting)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1976: Whitfield Diffie and Martin Hellman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key exchange protocol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proposed a new public-key cryptosystem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1978: Ron Rivest, Adi Shamir, and Leonard Adleman (all from MIT)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attempted to develop a cryptosystem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created RSA algorithm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EDE8FA-C045-4B78-B016-1F9C148F30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PKCS Padding (Contd.)</a:t>
            </a:r>
            <a:endParaRPr/>
          </a:p>
        </p:txBody>
      </p:sp>
      <p:pic>
        <p:nvPicPr>
          <p:cNvPr id="307" name="Google Shape;30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163" y="1816962"/>
            <a:ext cx="8969674" cy="39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1986" y="5749886"/>
            <a:ext cx="8928028" cy="26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9657CE-AE08-4FAA-83DA-B4DF5894D2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OAEP Padding</a:t>
            </a:r>
            <a:endParaRPr/>
          </a:p>
        </p:txBody>
      </p:sp>
      <p:sp>
        <p:nvSpPr>
          <p:cNvPr id="315" name="Google Shape;315;p43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Original plaintext is not directly copied into the encryption block 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Plaintext is XORed with a value derived from random padding data</a:t>
            </a:r>
            <a:endParaRPr/>
          </a:p>
        </p:txBody>
      </p:sp>
      <p:pic>
        <p:nvPicPr>
          <p:cNvPr id="316" name="Google Shape;31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2325" y="2942300"/>
            <a:ext cx="8267349" cy="3604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C46B8F-3313-4782-A020-260A9E8C54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4"/>
          <p:cNvSpPr txBox="1">
            <a:spLocks noGrp="1"/>
          </p:cNvSpPr>
          <p:nvPr>
            <p:ph type="title"/>
          </p:nvPr>
        </p:nvSpPr>
        <p:spPr>
          <a:xfrm>
            <a:off x="838200" y="2889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Digital Signature</a:t>
            </a:r>
            <a:endParaRPr/>
          </a:p>
        </p:txBody>
      </p:sp>
      <p:sp>
        <p:nvSpPr>
          <p:cNvPr id="323" name="Google Shape;323;p44"/>
          <p:cNvSpPr txBox="1">
            <a:spLocks noGrp="1"/>
          </p:cNvSpPr>
          <p:nvPr>
            <p:ph type="body" idx="1"/>
          </p:nvPr>
        </p:nvSpPr>
        <p:spPr>
          <a:xfrm>
            <a:off x="838200" y="1520825"/>
            <a:ext cx="10515600" cy="16526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Goal: provide an authenticity proof by signing digital documents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/>
              <a:t>Diffie</a:t>
            </a:r>
            <a:r>
              <a:rPr lang="en-US" dirty="0"/>
              <a:t>-Hellman authors proposed the idea, but no concrete solution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RSA authors developed the first digital signature algorithm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24" name="Google Shape;32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8125" y="3284437"/>
            <a:ext cx="4476651" cy="308946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190477-FE0F-4BBA-B5A0-C19BE62D7F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Digital Signature using RSA</a:t>
            </a:r>
            <a:endParaRPr/>
          </a:p>
        </p:txBody>
      </p:sp>
      <p:sp>
        <p:nvSpPr>
          <p:cNvPr id="331" name="Google Shape;331;p45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Apply private-key operation on m using private key, and get a number s, everybody can get the m back from s using our public key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For a message m that needs to be signed:</a:t>
            </a:r>
            <a:endParaRPr/>
          </a:p>
          <a:p>
            <a:pPr marL="9144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Digital signature = </a:t>
            </a: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-US" sz="2600" baseline="30000"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 mod n</a:t>
            </a:r>
            <a:endParaRPr sz="26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 practice, message may be long resulting in long signature and more computing time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Instead, we generate a cryptographic hash value from the original message, and only sign the hash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01271A-C738-43C6-9A7C-E04891C302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Digital Signature using RSA (Contd.)</a:t>
            </a:r>
            <a:endParaRPr/>
          </a:p>
        </p:txBody>
      </p:sp>
      <p:sp>
        <p:nvSpPr>
          <p:cNvPr id="338" name="Google Shape;338;p46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Generate message hash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9" name="Google Shape;33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025" y="2695575"/>
            <a:ext cx="10267950" cy="14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7657D-CC59-425E-88DD-D2A1165E33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Digital Signature using RSA (Contd.)</a:t>
            </a:r>
            <a:endParaRPr/>
          </a:p>
        </p:txBody>
      </p:sp>
      <p:sp>
        <p:nvSpPr>
          <p:cNvPr id="346" name="Google Shape;346;p47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Generate and verify the signature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7" name="Google Shape;34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1138" y="2485523"/>
            <a:ext cx="9009725" cy="36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2BAC3E-CDD1-4B1B-903E-AB83BE5500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Attack Experiment on Digital Signature </a:t>
            </a:r>
            <a:endParaRPr/>
          </a:p>
        </p:txBody>
      </p:sp>
      <p:sp>
        <p:nvSpPr>
          <p:cNvPr id="354" name="Google Shape;354;p48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Attackers cannot generate a valid signature from a modified message because they do not know the private key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If attackers modifies the message, the hash will change and it will not be able to match with the hash produced from the signature verification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Experiment: modify 1 bit of signature file msg.sig and verify the signature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1D0D35-6ADB-4DBD-A9C8-73FE341674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Attack Experiment on Digital Signature (Contd.)</a:t>
            </a:r>
            <a:endParaRPr/>
          </a:p>
        </p:txBody>
      </p:sp>
      <p:sp>
        <p:nvSpPr>
          <p:cNvPr id="361" name="Google Shape;361;p49"/>
          <p:cNvSpPr txBox="1">
            <a:spLocks noGrp="1"/>
          </p:cNvSpPr>
          <p:nvPr>
            <p:ph type="body" idx="1"/>
          </p:nvPr>
        </p:nvSpPr>
        <p:spPr>
          <a:xfrm>
            <a:off x="838200" y="17494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After applying the RSA public key on the signature, we get a block of data that is significantly different 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2" name="Google Shape;36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0" y="3253513"/>
            <a:ext cx="10287000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A5D740-DA45-4C1C-AB2D-55E016CCF9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Programming using Public-Key Cryptography APIs</a:t>
            </a:r>
            <a:endParaRPr/>
          </a:p>
        </p:txBody>
      </p:sp>
      <p:sp>
        <p:nvSpPr>
          <p:cNvPr id="369" name="Google Shape;369;p50"/>
          <p:cNvSpPr txBox="1">
            <a:spLocks noGrp="1"/>
          </p:cNvSpPr>
          <p:nvPr>
            <p:ph type="body" idx="1"/>
          </p:nvPr>
        </p:nvSpPr>
        <p:spPr>
          <a:xfrm>
            <a:off x="838200" y="17494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Languages, such as Python, Java, and C/C++, have well-developed libraries that implement the low-level cryptographic primitives for public-key operations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Python: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no built-in cryptographic library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use Python packages (e.g. PyCryptodome)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We will cover: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Key Generation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Encryption and Decryption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Digital Signature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A25539-9660-40E5-BCDA-2B6A05CDAC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Public-Key Cryptography APIs: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Key Generation</a:t>
            </a:r>
            <a:endParaRPr/>
          </a:p>
        </p:txBody>
      </p:sp>
      <p:sp>
        <p:nvSpPr>
          <p:cNvPr id="376" name="Google Shape;376;p51"/>
          <p:cNvSpPr txBox="1">
            <a:spLocks noGrp="1"/>
          </p:cNvSpPr>
          <p:nvPr>
            <p:ph type="body" idx="1"/>
          </p:nvPr>
        </p:nvSpPr>
        <p:spPr>
          <a:xfrm>
            <a:off x="838200" y="16732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Python example (next slide) using Python Crypto APIs to generate a RSA key and save it to a file 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Lines in code: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Line (1): generate a 2048-bit RSA key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Line (2): export key() API serializes the key using the ASN.1 structure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Line (3): extract public-key component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99C2BF-9488-4A97-97C2-A7E639DED2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Public-key algorithms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Diffie-Hellman key exchange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RSA algorithm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Digital signature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 Public-key infrastructure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 SSL/TLS protocol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316227-D199-4007-9C26-C97CF6A5B4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Public-Key Cryptography APIs: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Key Generation (Contd.)</a:t>
            </a:r>
            <a:endParaRPr/>
          </a:p>
        </p:txBody>
      </p:sp>
      <p:pic>
        <p:nvPicPr>
          <p:cNvPr id="384" name="Google Shape;38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2550" y="2101049"/>
            <a:ext cx="7893550" cy="418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58F195-CF87-4DE6-8DD6-8EB215AF92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Public-Key Cryptography APIs: Encryption</a:t>
            </a:r>
            <a:endParaRPr/>
          </a:p>
        </p:txBody>
      </p:sp>
      <p:sp>
        <p:nvSpPr>
          <p:cNvPr id="391" name="Google Shape;391;p53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To encrypt a message using public keys, we need to decide what padding scheme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For better security, it is recommended that OAEP is used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Lines in code (example on next slide):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Line (1): import the public key from the public-key file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Line (2): create a cipher object using the public key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FA2B2D-FC81-47FB-BB32-8115415F46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Public-Key Cryptography APIs: Encryption (Contd.)</a:t>
            </a:r>
            <a:endParaRPr/>
          </a:p>
        </p:txBody>
      </p:sp>
      <p:pic>
        <p:nvPicPr>
          <p:cNvPr id="399" name="Google Shape;39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1200" y="1981650"/>
            <a:ext cx="8029575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957FCF-4FF1-487B-A234-14EB3FDC86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Public-Key Cryptography APIs: Decryption</a:t>
            </a:r>
            <a:endParaRPr/>
          </a:p>
        </p:txBody>
      </p:sp>
      <p:sp>
        <p:nvSpPr>
          <p:cNvPr id="406" name="Google Shape;406;p55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Uses the private key and the decrypt() API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7" name="Google Shape;40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975" y="2582000"/>
            <a:ext cx="8020050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37687E-FFF9-41C1-BB9F-01AAB7DACF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Public-Key Cryptography APIs: Digital Signature</a:t>
            </a:r>
            <a:endParaRPr/>
          </a:p>
        </p:txBody>
      </p:sp>
      <p:sp>
        <p:nvSpPr>
          <p:cNvPr id="414" name="Google Shape;414;p56"/>
          <p:cNvSpPr txBox="1">
            <a:spLocks noGrp="1"/>
          </p:cNvSpPr>
          <p:nvPr>
            <p:ph type="body" idx="1"/>
          </p:nvPr>
        </p:nvSpPr>
        <p:spPr>
          <a:xfrm>
            <a:off x="838200" y="17494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 Python code, one canuse PyCryptodome library’s Crypto.Signature package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Four supported digital signature algorithms: 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RSASSA-PKCS1-v1_5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RSASSA-PSS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DSA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RSASSA-PSS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Show example with RSASSA-PSS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0FEAFD-D131-4EEF-850C-7C866AD314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Public-Key Cryptography APIs: Digital Signature using PSS</a:t>
            </a:r>
            <a:endParaRPr/>
          </a:p>
        </p:txBody>
      </p:sp>
      <p:sp>
        <p:nvSpPr>
          <p:cNvPr id="421" name="Google Shape;421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Probabilistic Signature Scheme (PSS) is a cryptographic signature scheme designed by Mihir Bellare and Phillip Rogaway 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RSA-PSS is standardized as part of PKCS#1 v2.1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Sign a message in combination with some random input. 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For same input: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two signatures are different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both can be used to verify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16D8CA-1E94-4F25-9953-63BC69B598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Public-Key Cryptography APIs: Digital Signature using PSS (Contd.)</a:t>
            </a:r>
            <a:endParaRPr/>
          </a:p>
        </p:txBody>
      </p:sp>
      <p:sp>
        <p:nvSpPr>
          <p:cNvPr id="428" name="Google Shape;428;p58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Lines in code example: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line (1): create a signature object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line (2): generate the signature for the hash of a message</a:t>
            </a:r>
            <a:endParaRPr/>
          </a:p>
        </p:txBody>
      </p:sp>
      <p:pic>
        <p:nvPicPr>
          <p:cNvPr id="429" name="Google Shape;42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8725" y="3110148"/>
            <a:ext cx="6214550" cy="33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F8F14F-E4F6-40B3-94CA-F39B0289D3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Applications</a:t>
            </a:r>
            <a:endParaRPr/>
          </a:p>
        </p:txBody>
      </p:sp>
      <p:sp>
        <p:nvSpPr>
          <p:cNvPr id="436" name="Google Shape;436;p59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We will cover: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Authentication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HTTPS and TLS/SSL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Chip Technology Used in Credit Cards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3266C3-5146-43DE-8D4D-E15B5B8398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Applications: Authentication</a:t>
            </a:r>
            <a:endParaRPr/>
          </a:p>
        </p:txBody>
      </p:sp>
      <p:sp>
        <p:nvSpPr>
          <p:cNvPr id="443" name="Google Shape;443;p60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Typical way to conduct authentication is to use passwords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Disadvantage: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 sends password to B: B can get hacked and A may use same password for multiple accounts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cannot be used for many parties to authenticate a single party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Fundamental problem: password authentication depends on a shared secret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383D5F-BB42-4ABC-B438-26B4818C7B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Applications: Authentication (Contd.)</a:t>
            </a:r>
            <a:endParaRPr/>
          </a:p>
        </p:txBody>
      </p:sp>
      <p:sp>
        <p:nvSpPr>
          <p:cNvPr id="450" name="Google Shape;450;p61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Solution: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Making the encryption and decryption keys different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generate the authentication data using one key, and verify the data using a different key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1" name="Google Shape;45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6650" y="3790449"/>
            <a:ext cx="8158709" cy="19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94D72E-8153-4DF9-807C-E2A7319E70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Diffie-Hellman Key Exchange</a:t>
            </a: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Allows communicating parties with no prior knowledge to exchange shared secret keys over an insecure channel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Alice and Bob want to communicate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Alice and Bob agree on: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Number p: big prime number (such as a 2048-bit number)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Generator g: small prime number (such as 2 and 3)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Alice picks a random positive integer x &lt; p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Bob picks a random positive integer y &lt; p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848DAE-B538-4B1C-9C4E-3F9F76B7E4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Applications: Authentication (Contd.)</a:t>
            </a:r>
            <a:endParaRPr/>
          </a:p>
        </p:txBody>
      </p:sp>
      <p:sp>
        <p:nvSpPr>
          <p:cNvPr id="458" name="Google Shape;458;p62"/>
          <p:cNvSpPr txBox="1">
            <a:spLocks noGrp="1"/>
          </p:cNvSpPr>
          <p:nvPr>
            <p:ph type="body" idx="1"/>
          </p:nvPr>
        </p:nvSpPr>
        <p:spPr>
          <a:xfrm>
            <a:off x="780750" y="1597025"/>
            <a:ext cx="106305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SSH Case Study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SSH uses public-key based authentication to authenticate users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Generate a pair of public and private keys: </a:t>
            </a: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ssh-keygen -t rsa</a:t>
            </a:r>
            <a:endParaRPr sz="26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/>
              <a:t>private key: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/home/seed/.ssh/id_rsa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/>
              <a:t>public key: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/home/seed/.ssh/id_rsa.pub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/>
              <a:t>For Server</a:t>
            </a:r>
            <a:r>
              <a:rPr lang="en-US" sz="2600"/>
              <a:t>: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/>
              <a:t>send the public key file to the remote server using a secure channel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/>
              <a:t>add public key to the authorization file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~/.ssh/authorized_keys</a:t>
            </a:r>
            <a:r>
              <a:rPr lang="en-US" sz="2600"/>
              <a:t> 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/>
              <a:t>Server can use key to authenticate clients</a:t>
            </a:r>
            <a:endParaRPr sz="26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24CCEE-5B35-4266-A0A8-BE3C90DE44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Applications: HTTPS and TLS/SSL</a:t>
            </a:r>
            <a:endParaRPr/>
          </a:p>
        </p:txBody>
      </p:sp>
      <p:sp>
        <p:nvSpPr>
          <p:cNvPr id="465" name="Google Shape;465;p63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HTTPS protocol is used to secure web services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HTTPS is based on the TLS/SSL protocol (uses both public key encryption and signature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encryption using secret-key encryption algorithms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public key algorithms are mainly used for key exchange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F7F841-36C0-4E36-BFD0-876AA196F1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Applications: HTTPS and TLS/SSL (Contd.)</a:t>
            </a:r>
            <a:endParaRPr/>
          </a:p>
        </p:txBody>
      </p:sp>
      <p:sp>
        <p:nvSpPr>
          <p:cNvPr id="472" name="Google Shape;472;p64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3" name="Google Shape;47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5586" y="2275425"/>
            <a:ext cx="6920825" cy="354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531CCD-A3CB-46CB-8A81-891CBCAD4D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Applications: Credit Card Chip</a:t>
            </a:r>
            <a:endParaRPr/>
          </a:p>
        </p:txBody>
      </p:sp>
      <p:sp>
        <p:nvSpPr>
          <p:cNvPr id="480" name="Google Shape;480;p65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Past: cards store card information in magnetic stripe (easy to clone)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With Chip: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chips can conduct computations and store data (not disclosed to outside)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EMV standard (Europay, MasterCard, and Visa)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 We will cover how public key technologies are used for: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Card authentication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Transaction authentication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1" name="Google Shape;48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5424" y="4461324"/>
            <a:ext cx="3408750" cy="215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979F35-D3E6-436B-A8CF-0BCA574FC9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6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Applications: Credit Card Chip Authentication</a:t>
            </a:r>
            <a:endParaRPr/>
          </a:p>
        </p:txBody>
      </p:sp>
      <p:sp>
        <p:nvSpPr>
          <p:cNvPr id="488" name="Google Shape;488;p66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Card contains a unique public and private key pair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Private key is protected and will never be disclosed to the outside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Public key is digitally signed by the issuer, so its authenticity can be verified by readers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9" name="Google Shape;48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6725" y="3211550"/>
            <a:ext cx="7356874" cy="344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555C09-4880-448E-AA26-3210F91A0C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7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Applications: Credit Card Transaction Authentication</a:t>
            </a:r>
            <a:endParaRPr/>
          </a:p>
        </p:txBody>
      </p:sp>
      <p:sp>
        <p:nvSpPr>
          <p:cNvPr id="496" name="Google Shape;496;p67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Issuer needs to know whether the transaction is authentic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Transaction needs to be signed by the card using its private key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 Verified Signature: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To issuers: card owner has approved the transaction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To honest vendor: enables the vendor to save the transactions and submit them later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7" name="Google Shape;497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6275" y="3917725"/>
            <a:ext cx="8013676" cy="270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51C99A-E632-41FF-A7A1-DD4915C6BA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504" name="Google Shape;504;p68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We covered: 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the basics of public key cryptography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both theoretical and practical sides of public key cryptography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RSA algorithm and the Diffie-Hellman Key Exchange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tools and programming libraries to conduct public-key operations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how public key is used in real-world applications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F12096-1F76-49F6-8DBB-0D90470A12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56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Diffie-Hellman Key Exchange (Contd.)</a:t>
            </a:r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763" y="1616838"/>
            <a:ext cx="9678475" cy="431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C6F8AF-3634-41A0-B76D-ACC6BD212F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Turn DH Key Exchange into a Public-Key Encryption Algorithm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838200" y="17494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DH key exchange protocol allows exchange of a secret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Protocol can be tweaked to turn into a public-key encryption scheme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Need: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Public key: known to the public and used for encryption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Private key: known only to the owner, and used for decryption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Algorithm for encryption and decryption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312C72-3C94-40A5-939E-B6BB31898D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Turn DH Key Exchange into a Public-Key Encryption Algorithm (Contd.)</a:t>
            </a:r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6850" y="1837625"/>
            <a:ext cx="9258300" cy="44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86FE25-70BC-490E-8A94-D044A21634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RSA Algorithm</a:t>
            </a:r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We will cover: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Modulo Operation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Euler’s Theorem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Extended Euclidean Algorithm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RSA Algorithm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Algorithm example on small and large number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1476BE-B258-4E01-8062-838F14A719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2560</Words>
  <Application>Microsoft Office PowerPoint</Application>
  <PresentationFormat>Widescreen</PresentationFormat>
  <Paragraphs>410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Courier New</vt:lpstr>
      <vt:lpstr>Times New Roman</vt:lpstr>
      <vt:lpstr>Office Theme</vt:lpstr>
      <vt:lpstr>Public Key Cryptography</vt:lpstr>
      <vt:lpstr>Introduction</vt:lpstr>
      <vt:lpstr>Brief History Lesson</vt:lpstr>
      <vt:lpstr>Outline</vt:lpstr>
      <vt:lpstr>Diffie-Hellman Key Exchange</vt:lpstr>
      <vt:lpstr>Diffie-Hellman Key Exchange (Contd.)</vt:lpstr>
      <vt:lpstr>Turn DH Key Exchange into a Public-Key Encryption Algorithm</vt:lpstr>
      <vt:lpstr>Turn DH Key Exchange into a Public-Key Encryption Algorithm (Contd.)</vt:lpstr>
      <vt:lpstr>RSA Algorithm</vt:lpstr>
      <vt:lpstr>Modulo Operation</vt:lpstr>
      <vt:lpstr>Euler’s Theorem</vt:lpstr>
      <vt:lpstr>Euler’s Theorem (Contd.)</vt:lpstr>
      <vt:lpstr>Extended Euclidean Algorithm (EEA)</vt:lpstr>
      <vt:lpstr>RSA Algorithm</vt:lpstr>
      <vt:lpstr>RSA: Key Generation</vt:lpstr>
      <vt:lpstr>RSA: Encryption and Decryption</vt:lpstr>
      <vt:lpstr>RSA Exercise: Small Numbers</vt:lpstr>
      <vt:lpstr>RSA Exercise: Small Numbers (Contd.)</vt:lpstr>
      <vt:lpstr>RSA Exercise: Small Numbers (Contd.)</vt:lpstr>
      <vt:lpstr>Hybrid Encryption</vt:lpstr>
      <vt:lpstr>Using OpenSSL Tools to Conduct RSA Operations</vt:lpstr>
      <vt:lpstr>OpenSSL Tools: Generating RSA keys </vt:lpstr>
      <vt:lpstr>OpenSSL Tools: Generating RSA keys (Contd.)</vt:lpstr>
      <vt:lpstr>OpenSSL Tools: Extracting Public Key </vt:lpstr>
      <vt:lpstr>OpenSSL Tools: Encryption and Decryption</vt:lpstr>
      <vt:lpstr>Paddings for RSA</vt:lpstr>
      <vt:lpstr>Attacks Against Textbook RSA</vt:lpstr>
      <vt:lpstr>Paddings: PKCS#1 v1.5 and OAEP</vt:lpstr>
      <vt:lpstr>PKCS Padding</vt:lpstr>
      <vt:lpstr>PKCS Padding (Contd.)</vt:lpstr>
      <vt:lpstr>OAEP Padding</vt:lpstr>
      <vt:lpstr>Digital Signature</vt:lpstr>
      <vt:lpstr>Digital Signature using RSA</vt:lpstr>
      <vt:lpstr>Digital Signature using RSA (Contd.)</vt:lpstr>
      <vt:lpstr>Digital Signature using RSA (Contd.)</vt:lpstr>
      <vt:lpstr>Attack Experiment on Digital Signature </vt:lpstr>
      <vt:lpstr>Attack Experiment on Digital Signature (Contd.)</vt:lpstr>
      <vt:lpstr>Programming using Public-Key Cryptography APIs</vt:lpstr>
      <vt:lpstr>Public-Key Cryptography APIs:  Key Generation</vt:lpstr>
      <vt:lpstr>Public-Key Cryptography APIs:  Key Generation (Contd.)</vt:lpstr>
      <vt:lpstr>Public-Key Cryptography APIs: Encryption</vt:lpstr>
      <vt:lpstr>Public-Key Cryptography APIs: Encryption (Contd.)</vt:lpstr>
      <vt:lpstr>Public-Key Cryptography APIs: Decryption</vt:lpstr>
      <vt:lpstr>Public-Key Cryptography APIs: Digital Signature</vt:lpstr>
      <vt:lpstr>Public-Key Cryptography APIs: Digital Signature using PSS</vt:lpstr>
      <vt:lpstr>Public-Key Cryptography APIs: Digital Signature using PSS (Contd.)</vt:lpstr>
      <vt:lpstr>Applications</vt:lpstr>
      <vt:lpstr>Applications: Authentication</vt:lpstr>
      <vt:lpstr>Applications: Authentication (Contd.)</vt:lpstr>
      <vt:lpstr>Applications: Authentication (Contd.)</vt:lpstr>
      <vt:lpstr>Applications: HTTPS and TLS/SSL</vt:lpstr>
      <vt:lpstr>Applications: HTTPS and TLS/SSL (Contd.)</vt:lpstr>
      <vt:lpstr>Applications: Credit Card Chip</vt:lpstr>
      <vt:lpstr>Applications: Credit Card Chip Authentication</vt:lpstr>
      <vt:lpstr>Applications: Credit Card Transaction Authentication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Key Cryptography</dc:title>
  <dc:creator>Yang, T. Andrew</dc:creator>
  <cp:lastModifiedBy>Yang, T. Andrew</cp:lastModifiedBy>
  <cp:revision>27</cp:revision>
  <dcterms:modified xsi:type="dcterms:W3CDTF">2020-03-04T21:26:37Z</dcterms:modified>
</cp:coreProperties>
</file>