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9" r:id="rId4"/>
    <p:sldMasterId id="2147483721" r:id="rId5"/>
  </p:sldMasterIdLst>
  <p:notesMasterIdLst>
    <p:notesMasterId r:id="rId48"/>
  </p:notesMasterIdLst>
  <p:handoutMasterIdLst>
    <p:handoutMasterId r:id="rId49"/>
  </p:handoutMasterIdLst>
  <p:sldIdLst>
    <p:sldId id="326" r:id="rId6"/>
    <p:sldId id="327" r:id="rId7"/>
    <p:sldId id="346" r:id="rId8"/>
    <p:sldId id="347" r:id="rId9"/>
    <p:sldId id="348" r:id="rId10"/>
    <p:sldId id="351" r:id="rId11"/>
    <p:sldId id="349" r:id="rId12"/>
    <p:sldId id="299" r:id="rId13"/>
    <p:sldId id="300" r:id="rId14"/>
    <p:sldId id="301" r:id="rId15"/>
    <p:sldId id="303" r:id="rId16"/>
    <p:sldId id="331" r:id="rId17"/>
    <p:sldId id="332" r:id="rId18"/>
    <p:sldId id="330" r:id="rId19"/>
    <p:sldId id="333" r:id="rId20"/>
    <p:sldId id="334" r:id="rId21"/>
    <p:sldId id="335" r:id="rId22"/>
    <p:sldId id="306" r:id="rId23"/>
    <p:sldId id="336" r:id="rId24"/>
    <p:sldId id="337" r:id="rId25"/>
    <p:sldId id="338" r:id="rId26"/>
    <p:sldId id="339" r:id="rId27"/>
    <p:sldId id="310" r:id="rId28"/>
    <p:sldId id="311" r:id="rId29"/>
    <p:sldId id="340" r:id="rId30"/>
    <p:sldId id="342" r:id="rId31"/>
    <p:sldId id="352" r:id="rId32"/>
    <p:sldId id="315" r:id="rId33"/>
    <p:sldId id="316" r:id="rId34"/>
    <p:sldId id="317" r:id="rId35"/>
    <p:sldId id="343" r:id="rId36"/>
    <p:sldId id="344" r:id="rId37"/>
    <p:sldId id="345" r:id="rId38"/>
    <p:sldId id="319" r:id="rId39"/>
    <p:sldId id="320" r:id="rId40"/>
    <p:sldId id="321" r:id="rId41"/>
    <p:sldId id="322" r:id="rId42"/>
    <p:sldId id="350" r:id="rId43"/>
    <p:sldId id="323" r:id="rId44"/>
    <p:sldId id="324" r:id="rId45"/>
    <p:sldId id="325" r:id="rId46"/>
    <p:sldId id="329" r:id="rId47"/>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49" autoAdjust="0"/>
  </p:normalViewPr>
  <p:slideViewPr>
    <p:cSldViewPr>
      <p:cViewPr varScale="1">
        <p:scale>
          <a:sx n="81" d="100"/>
          <a:sy n="81" d="100"/>
        </p:scale>
        <p:origin x="1498"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1546"/>
    </p:cViewPr>
  </p:notesTextViewPr>
  <p:sorterViewPr>
    <p:cViewPr>
      <p:scale>
        <a:sx n="66" d="100"/>
        <a:sy n="66" d="100"/>
      </p:scale>
      <p:origin x="0" y="0"/>
    </p:cViewPr>
  </p:sorterViewPr>
  <p:notesViewPr>
    <p:cSldViewPr>
      <p:cViewPr varScale="1">
        <p:scale>
          <a:sx n="122" d="100"/>
          <a:sy n="122" d="100"/>
        </p:scale>
        <p:origin x="-376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T. Andrew" userId="eff186eb-56df-45f2-9ca9-ccec608ed918" providerId="ADAL" clId="{E3A70863-44FB-488F-B2A5-A1823CA87E83}"/>
    <pc:docChg chg="undo custSel addSld delSld modSld sldOrd">
      <pc:chgData name="Yang, T. Andrew" userId="eff186eb-56df-45f2-9ca9-ccec608ed918" providerId="ADAL" clId="{E3A70863-44FB-488F-B2A5-A1823CA87E83}" dt="2022-09-07T03:44:00.687" v="1643" actId="20577"/>
      <pc:docMkLst>
        <pc:docMk/>
      </pc:docMkLst>
      <pc:sldChg chg="modSp">
        <pc:chgData name="Yang, T. Andrew" userId="eff186eb-56df-45f2-9ca9-ccec608ed918" providerId="ADAL" clId="{E3A70863-44FB-488F-B2A5-A1823CA87E83}" dt="2022-09-07T02:16:02.676" v="549" actId="115"/>
        <pc:sldMkLst>
          <pc:docMk/>
          <pc:sldMk cId="0" sldId="301"/>
        </pc:sldMkLst>
        <pc:spChg chg="mod">
          <ac:chgData name="Yang, T. Andrew" userId="eff186eb-56df-45f2-9ca9-ccec608ed918" providerId="ADAL" clId="{E3A70863-44FB-488F-B2A5-A1823CA87E83}" dt="2022-09-07T02:16:02.676" v="549" actId="115"/>
          <ac:spMkLst>
            <pc:docMk/>
            <pc:sldMk cId="0" sldId="301"/>
            <ac:spMk id="47107" creationId="{00000000-0000-0000-0000-000000000000}"/>
          </ac:spMkLst>
        </pc:spChg>
      </pc:sldChg>
      <pc:sldChg chg="modSp">
        <pc:chgData name="Yang, T. Andrew" userId="eff186eb-56df-45f2-9ca9-ccec608ed918" providerId="ADAL" clId="{E3A70863-44FB-488F-B2A5-A1823CA87E83}" dt="2022-09-07T02:18:00.452" v="569" actId="115"/>
        <pc:sldMkLst>
          <pc:docMk/>
          <pc:sldMk cId="0" sldId="303"/>
        </pc:sldMkLst>
        <pc:spChg chg="mod">
          <ac:chgData name="Yang, T. Andrew" userId="eff186eb-56df-45f2-9ca9-ccec608ed918" providerId="ADAL" clId="{E3A70863-44FB-488F-B2A5-A1823CA87E83}" dt="2022-09-07T02:18:00.452" v="569" actId="115"/>
          <ac:spMkLst>
            <pc:docMk/>
            <pc:sldMk cId="0" sldId="303"/>
            <ac:spMk id="51203" creationId="{00000000-0000-0000-0000-000000000000}"/>
          </ac:spMkLst>
        </pc:spChg>
      </pc:sldChg>
      <pc:sldChg chg="modSp">
        <pc:chgData name="Yang, T. Andrew" userId="eff186eb-56df-45f2-9ca9-ccec608ed918" providerId="ADAL" clId="{E3A70863-44FB-488F-B2A5-A1823CA87E83}" dt="2022-09-07T02:36:37.279" v="746" actId="1038"/>
        <pc:sldMkLst>
          <pc:docMk/>
          <pc:sldMk cId="0" sldId="310"/>
        </pc:sldMkLst>
        <pc:picChg chg="mod">
          <ac:chgData name="Yang, T. Andrew" userId="eff186eb-56df-45f2-9ca9-ccec608ed918" providerId="ADAL" clId="{E3A70863-44FB-488F-B2A5-A1823CA87E83}" dt="2022-09-07T02:36:37.279" v="746" actId="1038"/>
          <ac:picMkLst>
            <pc:docMk/>
            <pc:sldMk cId="0" sldId="310"/>
            <ac:picMk id="4" creationId="{00000000-0000-0000-0000-000000000000}"/>
          </ac:picMkLst>
        </pc:picChg>
      </pc:sldChg>
      <pc:sldChg chg="addSp delSp modSp">
        <pc:chgData name="Yang, T. Andrew" userId="eff186eb-56df-45f2-9ca9-ccec608ed918" providerId="ADAL" clId="{E3A70863-44FB-488F-B2A5-A1823CA87E83}" dt="2022-09-07T03:42:46.182" v="1616" actId="1037"/>
        <pc:sldMkLst>
          <pc:docMk/>
          <pc:sldMk cId="0" sldId="315"/>
        </pc:sldMkLst>
        <pc:spChg chg="add mod ord">
          <ac:chgData name="Yang, T. Andrew" userId="eff186eb-56df-45f2-9ca9-ccec608ed918" providerId="ADAL" clId="{E3A70863-44FB-488F-B2A5-A1823CA87E83}" dt="2022-09-07T03:42:46.182" v="1616" actId="1037"/>
          <ac:spMkLst>
            <pc:docMk/>
            <pc:sldMk cId="0" sldId="315"/>
            <ac:spMk id="6" creationId="{1D4A833A-197E-4D16-AE70-3DA159616FAB}"/>
          </ac:spMkLst>
        </pc:spChg>
        <pc:spChg chg="add del mod">
          <ac:chgData name="Yang, T. Andrew" userId="eff186eb-56df-45f2-9ca9-ccec608ed918" providerId="ADAL" clId="{E3A70863-44FB-488F-B2A5-A1823CA87E83}" dt="2022-09-07T03:40:03.413" v="1600"/>
          <ac:spMkLst>
            <pc:docMk/>
            <pc:sldMk cId="0" sldId="315"/>
            <ac:spMk id="7" creationId="{754D4714-7D18-43BD-8882-5AB16DB9EEE4}"/>
          </ac:spMkLst>
        </pc:spChg>
        <pc:picChg chg="mod">
          <ac:chgData name="Yang, T. Andrew" userId="eff186eb-56df-45f2-9ca9-ccec608ed918" providerId="ADAL" clId="{E3A70863-44FB-488F-B2A5-A1823CA87E83}" dt="2022-09-07T03:41:11.694" v="1607" actId="207"/>
          <ac:picMkLst>
            <pc:docMk/>
            <pc:sldMk cId="0" sldId="315"/>
            <ac:picMk id="4" creationId="{00000000-0000-0000-0000-000000000000}"/>
          </ac:picMkLst>
        </pc:picChg>
        <pc:picChg chg="add mod">
          <ac:chgData name="Yang, T. Andrew" userId="eff186eb-56df-45f2-9ca9-ccec608ed918" providerId="ADAL" clId="{E3A70863-44FB-488F-B2A5-A1823CA87E83}" dt="2022-09-07T03:41:43.338" v="1614" actId="1036"/>
          <ac:picMkLst>
            <pc:docMk/>
            <pc:sldMk cId="0" sldId="315"/>
            <ac:picMk id="1026" creationId="{25CF3F38-FFB8-449C-8C84-F52B22BDF92C}"/>
          </ac:picMkLst>
        </pc:picChg>
      </pc:sldChg>
      <pc:sldChg chg="modSp">
        <pc:chgData name="Yang, T. Andrew" userId="eff186eb-56df-45f2-9ca9-ccec608ed918" providerId="ADAL" clId="{E3A70863-44FB-488F-B2A5-A1823CA87E83}" dt="2022-09-07T03:18:24.033" v="1009" actId="113"/>
        <pc:sldMkLst>
          <pc:docMk/>
          <pc:sldMk cId="0" sldId="321"/>
        </pc:sldMkLst>
        <pc:spChg chg="mod">
          <ac:chgData name="Yang, T. Andrew" userId="eff186eb-56df-45f2-9ca9-ccec608ed918" providerId="ADAL" clId="{E3A70863-44FB-488F-B2A5-A1823CA87E83}" dt="2022-09-07T03:18:24.033" v="1009" actId="113"/>
          <ac:spMkLst>
            <pc:docMk/>
            <pc:sldMk cId="0" sldId="321"/>
            <ac:spMk id="264195" creationId="{00000000-0000-0000-0000-000000000000}"/>
          </ac:spMkLst>
        </pc:spChg>
      </pc:sldChg>
      <pc:sldChg chg="modSp">
        <pc:chgData name="Yang, T. Andrew" userId="eff186eb-56df-45f2-9ca9-ccec608ed918" providerId="ADAL" clId="{E3A70863-44FB-488F-B2A5-A1823CA87E83}" dt="2022-09-07T03:15:41.135" v="1008" actId="1036"/>
        <pc:sldMkLst>
          <pc:docMk/>
          <pc:sldMk cId="0" sldId="325"/>
        </pc:sldMkLst>
        <pc:picChg chg="mod">
          <ac:chgData name="Yang, T. Andrew" userId="eff186eb-56df-45f2-9ca9-ccec608ed918" providerId="ADAL" clId="{E3A70863-44FB-488F-B2A5-A1823CA87E83}" dt="2022-09-07T03:15:41.135" v="1008" actId="1036"/>
          <ac:picMkLst>
            <pc:docMk/>
            <pc:sldMk cId="0" sldId="325"/>
            <ac:picMk id="3" creationId="{00000000-0000-0000-0000-000000000000}"/>
          </ac:picMkLst>
        </pc:picChg>
      </pc:sldChg>
      <pc:sldChg chg="modSp ord">
        <pc:chgData name="Yang, T. Andrew" userId="eff186eb-56df-45f2-9ca9-ccec608ed918" providerId="ADAL" clId="{E3A70863-44FB-488F-B2A5-A1823CA87E83}" dt="2022-09-07T02:23:06.050" v="595" actId="1035"/>
        <pc:sldMkLst>
          <pc:docMk/>
          <pc:sldMk cId="0" sldId="330"/>
        </pc:sldMkLst>
        <pc:picChg chg="mod">
          <ac:chgData name="Yang, T. Andrew" userId="eff186eb-56df-45f2-9ca9-ccec608ed918" providerId="ADAL" clId="{E3A70863-44FB-488F-B2A5-A1823CA87E83}" dt="2022-09-07T02:23:06.050" v="595" actId="1035"/>
          <ac:picMkLst>
            <pc:docMk/>
            <pc:sldMk cId="0" sldId="330"/>
            <ac:picMk id="4" creationId="{00000000-0000-0000-0000-000000000000}"/>
          </ac:picMkLst>
        </pc:picChg>
      </pc:sldChg>
      <pc:sldChg chg="addSp modSp">
        <pc:chgData name="Yang, T. Andrew" userId="eff186eb-56df-45f2-9ca9-ccec608ed918" providerId="ADAL" clId="{E3A70863-44FB-488F-B2A5-A1823CA87E83}" dt="2022-09-07T02:21:22.913" v="587" actId="1038"/>
        <pc:sldMkLst>
          <pc:docMk/>
          <pc:sldMk cId="0" sldId="331"/>
        </pc:sldMkLst>
        <pc:spChg chg="add mod">
          <ac:chgData name="Yang, T. Andrew" userId="eff186eb-56df-45f2-9ca9-ccec608ed918" providerId="ADAL" clId="{E3A70863-44FB-488F-B2A5-A1823CA87E83}" dt="2022-09-07T02:21:22.913" v="587" actId="1038"/>
          <ac:spMkLst>
            <pc:docMk/>
            <pc:sldMk cId="0" sldId="331"/>
            <ac:spMk id="6" creationId="{12FF6663-DA94-4560-AE88-1FD5D1AEFF07}"/>
          </ac:spMkLst>
        </pc:spChg>
        <pc:picChg chg="mod">
          <ac:chgData name="Yang, T. Andrew" userId="eff186eb-56df-45f2-9ca9-ccec608ed918" providerId="ADAL" clId="{E3A70863-44FB-488F-B2A5-A1823CA87E83}" dt="2022-09-07T02:21:15.772" v="584" actId="1035"/>
          <ac:picMkLst>
            <pc:docMk/>
            <pc:sldMk cId="0" sldId="331"/>
            <ac:picMk id="4" creationId="{00000000-0000-0000-0000-000000000000}"/>
          </ac:picMkLst>
        </pc:picChg>
      </pc:sldChg>
      <pc:sldChg chg="ord">
        <pc:chgData name="Yang, T. Andrew" userId="eff186eb-56df-45f2-9ca9-ccec608ed918" providerId="ADAL" clId="{E3A70863-44FB-488F-B2A5-A1823CA87E83}" dt="2022-09-07T02:22:45.427" v="589"/>
        <pc:sldMkLst>
          <pc:docMk/>
          <pc:sldMk cId="0" sldId="332"/>
        </pc:sldMkLst>
      </pc:sldChg>
      <pc:sldChg chg="modSp">
        <pc:chgData name="Yang, T. Andrew" userId="eff186eb-56df-45f2-9ca9-ccec608ed918" providerId="ADAL" clId="{E3A70863-44FB-488F-B2A5-A1823CA87E83}" dt="2022-09-07T02:23:34.029" v="597" actId="1036"/>
        <pc:sldMkLst>
          <pc:docMk/>
          <pc:sldMk cId="0" sldId="333"/>
        </pc:sldMkLst>
        <pc:picChg chg="mod">
          <ac:chgData name="Yang, T. Andrew" userId="eff186eb-56df-45f2-9ca9-ccec608ed918" providerId="ADAL" clId="{E3A70863-44FB-488F-B2A5-A1823CA87E83}" dt="2022-09-07T02:23:34.029" v="597" actId="1036"/>
          <ac:picMkLst>
            <pc:docMk/>
            <pc:sldMk cId="0" sldId="333"/>
            <ac:picMk id="2" creationId="{00000000-0000-0000-0000-000000000000}"/>
          </ac:picMkLst>
        </pc:picChg>
      </pc:sldChg>
      <pc:sldChg chg="modNotes">
        <pc:chgData name="Yang, T. Andrew" userId="eff186eb-56df-45f2-9ca9-ccec608ed918" providerId="ADAL" clId="{E3A70863-44FB-488F-B2A5-A1823CA87E83}" dt="2022-09-07T01:43:56.947" v="96" actId="27636"/>
        <pc:sldMkLst>
          <pc:docMk/>
          <pc:sldMk cId="0" sldId="337"/>
        </pc:sldMkLst>
      </pc:sldChg>
      <pc:sldChg chg="modNotes">
        <pc:chgData name="Yang, T. Andrew" userId="eff186eb-56df-45f2-9ca9-ccec608ed918" providerId="ADAL" clId="{E3A70863-44FB-488F-B2A5-A1823CA87E83}" dt="2022-09-07T01:43:56.978" v="97" actId="27636"/>
        <pc:sldMkLst>
          <pc:docMk/>
          <pc:sldMk cId="0" sldId="338"/>
        </pc:sldMkLst>
      </pc:sldChg>
      <pc:sldChg chg="modSp modNotes">
        <pc:chgData name="Yang, T. Andrew" userId="eff186eb-56df-45f2-9ca9-ccec608ed918" providerId="ADAL" clId="{E3A70863-44FB-488F-B2A5-A1823CA87E83}" dt="2022-09-07T02:47:32.735" v="777" actId="20577"/>
        <pc:sldMkLst>
          <pc:docMk/>
          <pc:sldMk cId="0" sldId="339"/>
        </pc:sldMkLst>
        <pc:spChg chg="mod">
          <ac:chgData name="Yang, T. Andrew" userId="eff186eb-56df-45f2-9ca9-ccec608ed918" providerId="ADAL" clId="{E3A70863-44FB-488F-B2A5-A1823CA87E83}" dt="2022-09-07T02:47:32.735" v="777" actId="20577"/>
          <ac:spMkLst>
            <pc:docMk/>
            <pc:sldMk cId="0" sldId="339"/>
            <ac:spMk id="7" creationId="{00000000-0000-0000-0000-000000000000}"/>
          </ac:spMkLst>
        </pc:spChg>
      </pc:sldChg>
      <pc:sldChg chg="modSp modNotes">
        <pc:chgData name="Yang, T. Andrew" userId="eff186eb-56df-45f2-9ca9-ccec608ed918" providerId="ADAL" clId="{E3A70863-44FB-488F-B2A5-A1823CA87E83}" dt="2022-09-07T02:44:47.600" v="753" actId="1036"/>
        <pc:sldMkLst>
          <pc:docMk/>
          <pc:sldMk cId="0" sldId="340"/>
        </pc:sldMkLst>
        <pc:picChg chg="mod">
          <ac:chgData name="Yang, T. Andrew" userId="eff186eb-56df-45f2-9ca9-ccec608ed918" providerId="ADAL" clId="{E3A70863-44FB-488F-B2A5-A1823CA87E83}" dt="2022-09-07T02:44:47.600" v="753" actId="1036"/>
          <ac:picMkLst>
            <pc:docMk/>
            <pc:sldMk cId="0" sldId="340"/>
            <ac:picMk id="5" creationId="{00000000-0000-0000-0000-000000000000}"/>
          </ac:picMkLst>
        </pc:picChg>
      </pc:sldChg>
      <pc:sldChg chg="modSp modNotes">
        <pc:chgData name="Yang, T. Andrew" userId="eff186eb-56df-45f2-9ca9-ccec608ed918" providerId="ADAL" clId="{E3A70863-44FB-488F-B2A5-A1823CA87E83}" dt="2022-09-07T02:48:54.049" v="780" actId="115"/>
        <pc:sldMkLst>
          <pc:docMk/>
          <pc:sldMk cId="0" sldId="342"/>
        </pc:sldMkLst>
        <pc:spChg chg="mod">
          <ac:chgData name="Yang, T. Andrew" userId="eff186eb-56df-45f2-9ca9-ccec608ed918" providerId="ADAL" clId="{E3A70863-44FB-488F-B2A5-A1823CA87E83}" dt="2022-09-07T02:48:54.049" v="780" actId="115"/>
          <ac:spMkLst>
            <pc:docMk/>
            <pc:sldMk cId="0" sldId="342"/>
            <ac:spMk id="5" creationId="{00000000-0000-0000-0000-000000000000}"/>
          </ac:spMkLst>
        </pc:spChg>
      </pc:sldChg>
      <pc:sldChg chg="modSp modNotes">
        <pc:chgData name="Yang, T. Andrew" userId="eff186eb-56df-45f2-9ca9-ccec608ed918" providerId="ADAL" clId="{E3A70863-44FB-488F-B2A5-A1823CA87E83}" dt="2022-09-07T01:43:57.037" v="101" actId="27636"/>
        <pc:sldMkLst>
          <pc:docMk/>
          <pc:sldMk cId="0" sldId="343"/>
        </pc:sldMkLst>
        <pc:spChg chg="mod">
          <ac:chgData name="Yang, T. Andrew" userId="eff186eb-56df-45f2-9ca9-ccec608ed918" providerId="ADAL" clId="{E3A70863-44FB-488F-B2A5-A1823CA87E83}" dt="2022-09-07T01:43:56.898" v="94" actId="27636"/>
          <ac:spMkLst>
            <pc:docMk/>
            <pc:sldMk cId="0" sldId="343"/>
            <ac:spMk id="7" creationId="{00000000-0000-0000-0000-000000000000}"/>
          </ac:spMkLst>
        </pc:spChg>
      </pc:sldChg>
      <pc:sldChg chg="modNotes">
        <pc:chgData name="Yang, T. Andrew" userId="eff186eb-56df-45f2-9ca9-ccec608ed918" providerId="ADAL" clId="{E3A70863-44FB-488F-B2A5-A1823CA87E83}" dt="2022-09-07T01:43:57.041" v="102" actId="27636"/>
        <pc:sldMkLst>
          <pc:docMk/>
          <pc:sldMk cId="0" sldId="344"/>
        </pc:sldMkLst>
      </pc:sldChg>
      <pc:sldChg chg="modSp">
        <pc:chgData name="Yang, T. Andrew" userId="eff186eb-56df-45f2-9ca9-ccec608ed918" providerId="ADAL" clId="{E3A70863-44FB-488F-B2A5-A1823CA87E83}" dt="2022-09-07T01:39:13.338" v="3" actId="113"/>
        <pc:sldMkLst>
          <pc:docMk/>
          <pc:sldMk cId="0" sldId="346"/>
        </pc:sldMkLst>
        <pc:spChg chg="mod">
          <ac:chgData name="Yang, T. Andrew" userId="eff186eb-56df-45f2-9ca9-ccec608ed918" providerId="ADAL" clId="{E3A70863-44FB-488F-B2A5-A1823CA87E83}" dt="2022-09-07T01:39:13.338" v="3" actId="113"/>
          <ac:spMkLst>
            <pc:docMk/>
            <pc:sldMk cId="0" sldId="346"/>
            <ac:spMk id="3" creationId="{00000000-0000-0000-0000-000000000000}"/>
          </ac:spMkLst>
        </pc:spChg>
      </pc:sldChg>
      <pc:sldChg chg="modSp">
        <pc:chgData name="Yang, T. Andrew" userId="eff186eb-56df-45f2-9ca9-ccec608ed918" providerId="ADAL" clId="{E3A70863-44FB-488F-B2A5-A1823CA87E83}" dt="2022-09-07T01:43:24.888" v="92" actId="27636"/>
        <pc:sldMkLst>
          <pc:docMk/>
          <pc:sldMk cId="0" sldId="347"/>
        </pc:sldMkLst>
        <pc:spChg chg="mod">
          <ac:chgData name="Yang, T. Andrew" userId="eff186eb-56df-45f2-9ca9-ccec608ed918" providerId="ADAL" clId="{E3A70863-44FB-488F-B2A5-A1823CA87E83}" dt="2022-09-07T01:43:24.888" v="92" actId="27636"/>
          <ac:spMkLst>
            <pc:docMk/>
            <pc:sldMk cId="0" sldId="347"/>
            <ac:spMk id="3" creationId="{00000000-0000-0000-0000-000000000000}"/>
          </ac:spMkLst>
        </pc:spChg>
      </pc:sldChg>
      <pc:sldChg chg="addSp modSp">
        <pc:chgData name="Yang, T. Andrew" userId="eff186eb-56df-45f2-9ca9-ccec608ed918" providerId="ADAL" clId="{E3A70863-44FB-488F-B2A5-A1823CA87E83}" dt="2022-09-07T02:10:55.456" v="499" actId="113"/>
        <pc:sldMkLst>
          <pc:docMk/>
          <pc:sldMk cId="0" sldId="348"/>
        </pc:sldMkLst>
        <pc:spChg chg="add mod">
          <ac:chgData name="Yang, T. Andrew" userId="eff186eb-56df-45f2-9ca9-ccec608ed918" providerId="ADAL" clId="{E3A70863-44FB-488F-B2A5-A1823CA87E83}" dt="2022-09-07T02:10:55.456" v="499" actId="113"/>
          <ac:spMkLst>
            <pc:docMk/>
            <pc:sldMk cId="0" sldId="348"/>
            <ac:spMk id="8" creationId="{DE2915DE-EFDA-40EB-ABDE-43F4818BFC0F}"/>
          </ac:spMkLst>
        </pc:spChg>
        <pc:picChg chg="mod">
          <ac:chgData name="Yang, T. Andrew" userId="eff186eb-56df-45f2-9ca9-ccec608ed918" providerId="ADAL" clId="{E3A70863-44FB-488F-B2A5-A1823CA87E83}" dt="2022-09-07T02:07:59.857" v="466" actId="1036"/>
          <ac:picMkLst>
            <pc:docMk/>
            <pc:sldMk cId="0" sldId="348"/>
            <ac:picMk id="5" creationId="{00000000-0000-0000-0000-000000000000}"/>
          </ac:picMkLst>
        </pc:picChg>
        <pc:cxnChg chg="add mod">
          <ac:chgData name="Yang, T. Andrew" userId="eff186eb-56df-45f2-9ca9-ccec608ed918" providerId="ADAL" clId="{E3A70863-44FB-488F-B2A5-A1823CA87E83}" dt="2022-09-07T02:00:00.888" v="463" actId="13822"/>
          <ac:cxnSpMkLst>
            <pc:docMk/>
            <pc:sldMk cId="0" sldId="348"/>
            <ac:cxnSpMk id="7" creationId="{B7313F05-A2A7-4139-8E21-45B4D7B42158}"/>
          </ac:cxnSpMkLst>
        </pc:cxnChg>
      </pc:sldChg>
      <pc:sldChg chg="modSp modNotes">
        <pc:chgData name="Yang, T. Andrew" userId="eff186eb-56df-45f2-9ca9-ccec608ed918" providerId="ADAL" clId="{E3A70863-44FB-488F-B2A5-A1823CA87E83}" dt="2022-09-07T02:13:14.265" v="547" actId="115"/>
        <pc:sldMkLst>
          <pc:docMk/>
          <pc:sldMk cId="0" sldId="349"/>
        </pc:sldMkLst>
        <pc:spChg chg="mod">
          <ac:chgData name="Yang, T. Andrew" userId="eff186eb-56df-45f2-9ca9-ccec608ed918" providerId="ADAL" clId="{E3A70863-44FB-488F-B2A5-A1823CA87E83}" dt="2022-09-07T02:13:14.265" v="547" actId="115"/>
          <ac:spMkLst>
            <pc:docMk/>
            <pc:sldMk cId="0" sldId="349"/>
            <ac:spMk id="4" creationId="{00000000-0000-0000-0000-000000000000}"/>
          </ac:spMkLst>
        </pc:spChg>
      </pc:sldChg>
      <pc:sldChg chg="modNotes">
        <pc:chgData name="Yang, T. Andrew" userId="eff186eb-56df-45f2-9ca9-ccec608ed918" providerId="ADAL" clId="{E3A70863-44FB-488F-B2A5-A1823CA87E83}" dt="2022-09-07T01:43:57.047" v="103" actId="27636"/>
        <pc:sldMkLst>
          <pc:docMk/>
          <pc:sldMk cId="0" sldId="350"/>
        </pc:sldMkLst>
      </pc:sldChg>
      <pc:sldChg chg="addSp delSp modSp add del">
        <pc:chgData name="Yang, T. Andrew" userId="eff186eb-56df-45f2-9ca9-ccec608ed918" providerId="ADAL" clId="{E3A70863-44FB-488F-B2A5-A1823CA87E83}" dt="2022-09-07T02:11:13.785" v="500" actId="2696"/>
        <pc:sldMkLst>
          <pc:docMk/>
          <pc:sldMk cId="136316465" sldId="351"/>
        </pc:sldMkLst>
        <pc:spChg chg="mod">
          <ac:chgData name="Yang, T. Andrew" userId="eff186eb-56df-45f2-9ca9-ccec608ed918" providerId="ADAL" clId="{E3A70863-44FB-488F-B2A5-A1823CA87E83}" dt="2022-09-07T01:44:07.434" v="139" actId="20577"/>
          <ac:spMkLst>
            <pc:docMk/>
            <pc:sldMk cId="136316465" sldId="351"/>
            <ac:spMk id="2" creationId="{9EF9B3F3-F701-4C56-AD56-C259C919A643}"/>
          </ac:spMkLst>
        </pc:spChg>
        <pc:spChg chg="add del">
          <ac:chgData name="Yang, T. Andrew" userId="eff186eb-56df-45f2-9ca9-ccec608ed918" providerId="ADAL" clId="{E3A70863-44FB-488F-B2A5-A1823CA87E83}" dt="2022-09-07T01:44:16.918" v="141" actId="478"/>
          <ac:spMkLst>
            <pc:docMk/>
            <pc:sldMk cId="136316465" sldId="351"/>
            <ac:spMk id="3" creationId="{620B67D9-56F3-415B-8EEF-1625D8BB8299}"/>
          </ac:spMkLst>
        </pc:spChg>
        <pc:spChg chg="del">
          <ac:chgData name="Yang, T. Andrew" userId="eff186eb-56df-45f2-9ca9-ccec608ed918" providerId="ADAL" clId="{E3A70863-44FB-488F-B2A5-A1823CA87E83}" dt="2022-09-07T01:45:26.005" v="214" actId="478"/>
          <ac:spMkLst>
            <pc:docMk/>
            <pc:sldMk cId="136316465" sldId="351"/>
            <ac:spMk id="4" creationId="{66582250-9386-4FD0-8E4A-4ED27E6C5E49}"/>
          </ac:spMkLst>
        </pc:spChg>
        <pc:graphicFrameChg chg="mod modGraphic">
          <ac:chgData name="Yang, T. Andrew" userId="eff186eb-56df-45f2-9ca9-ccec608ed918" providerId="ADAL" clId="{E3A70863-44FB-488F-B2A5-A1823CA87E83}" dt="2022-09-07T01:58:03.933" v="461" actId="14734"/>
          <ac:graphicFrameMkLst>
            <pc:docMk/>
            <pc:sldMk cId="136316465" sldId="351"/>
            <ac:graphicFrameMk id="5" creationId="{D9E52266-A05E-4B79-AA27-35EBC14F3163}"/>
          </ac:graphicFrameMkLst>
        </pc:graphicFrameChg>
      </pc:sldChg>
      <pc:sldChg chg="modSp add">
        <pc:chgData name="Yang, T. Andrew" userId="eff186eb-56df-45f2-9ca9-ccec608ed918" providerId="ADAL" clId="{E3A70863-44FB-488F-B2A5-A1823CA87E83}" dt="2022-09-07T02:12:34.372" v="543" actId="115"/>
        <pc:sldMkLst>
          <pc:docMk/>
          <pc:sldMk cId="2363940708" sldId="351"/>
        </pc:sldMkLst>
        <pc:spChg chg="mod">
          <ac:chgData name="Yang, T. Andrew" userId="eff186eb-56df-45f2-9ca9-ccec608ed918" providerId="ADAL" clId="{E3A70863-44FB-488F-B2A5-A1823CA87E83}" dt="2022-09-07T02:11:30.079" v="503" actId="404"/>
          <ac:spMkLst>
            <pc:docMk/>
            <pc:sldMk cId="2363940708" sldId="351"/>
            <ac:spMk id="2" creationId="{9EF9B3F3-F701-4C56-AD56-C259C919A643}"/>
          </ac:spMkLst>
        </pc:spChg>
        <pc:graphicFrameChg chg="modGraphic">
          <ac:chgData name="Yang, T. Andrew" userId="eff186eb-56df-45f2-9ca9-ccec608ed918" providerId="ADAL" clId="{E3A70863-44FB-488F-B2A5-A1823CA87E83}" dt="2022-09-07T02:12:34.372" v="543" actId="115"/>
          <ac:graphicFrameMkLst>
            <pc:docMk/>
            <pc:sldMk cId="2363940708" sldId="351"/>
            <ac:graphicFrameMk id="5" creationId="{D9E52266-A05E-4B79-AA27-35EBC14F3163}"/>
          </ac:graphicFrameMkLst>
        </pc:graphicFrameChg>
      </pc:sldChg>
      <pc:sldChg chg="delSp modSp add">
        <pc:chgData name="Yang, T. Andrew" userId="eff186eb-56df-45f2-9ca9-ccec608ed918" providerId="ADAL" clId="{E3A70863-44FB-488F-B2A5-A1823CA87E83}" dt="2022-09-07T03:44:00.687" v="1643" actId="20577"/>
        <pc:sldMkLst>
          <pc:docMk/>
          <pc:sldMk cId="1034663429" sldId="352"/>
        </pc:sldMkLst>
        <pc:spChg chg="mod">
          <ac:chgData name="Yang, T. Andrew" userId="eff186eb-56df-45f2-9ca9-ccec608ed918" providerId="ADAL" clId="{E3A70863-44FB-488F-B2A5-A1823CA87E83}" dt="2022-09-07T03:20:52.537" v="1025" actId="20577"/>
          <ac:spMkLst>
            <pc:docMk/>
            <pc:sldMk cId="1034663429" sldId="352"/>
            <ac:spMk id="4" creationId="{00000000-0000-0000-0000-000000000000}"/>
          </ac:spMkLst>
        </pc:spChg>
        <pc:spChg chg="mod">
          <ac:chgData name="Yang, T. Andrew" userId="eff186eb-56df-45f2-9ca9-ccec608ed918" providerId="ADAL" clId="{E3A70863-44FB-488F-B2A5-A1823CA87E83}" dt="2022-09-07T03:44:00.687" v="1643" actId="20577"/>
          <ac:spMkLst>
            <pc:docMk/>
            <pc:sldMk cId="1034663429" sldId="352"/>
            <ac:spMk id="5" creationId="{00000000-0000-0000-0000-000000000000}"/>
          </ac:spMkLst>
        </pc:spChg>
        <pc:picChg chg="del">
          <ac:chgData name="Yang, T. Andrew" userId="eff186eb-56df-45f2-9ca9-ccec608ed918" providerId="ADAL" clId="{E3A70863-44FB-488F-B2A5-A1823CA87E83}" dt="2022-09-07T03:20:58.115" v="1026" actId="478"/>
          <ac:picMkLst>
            <pc:docMk/>
            <pc:sldMk cId="1034663429" sldId="352"/>
            <ac:picMk id="6" creationId="{00000000-0000-0000-0000-000000000000}"/>
          </ac:picMkLst>
        </pc:picChg>
      </pc:sld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56D553-0DF1-1849-B936-81F089E90AC3}"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9FACBC38-F8F2-C349-93BB-94B2FFFB9448}">
      <dgm:prSet phldrT="[Text]"/>
      <dgm:spPr/>
      <dgm:t>
        <a:bodyPr/>
        <a:lstStyle/>
        <a:p>
          <a:r>
            <a:rPr lang="en-US" dirty="0">
              <a:solidFill>
                <a:schemeClr val="tx1"/>
              </a:solidFill>
            </a:rPr>
            <a:t>1</a:t>
          </a:r>
        </a:p>
      </dgm:t>
    </dgm:pt>
    <dgm:pt modelId="{6AD1772D-AC5C-A540-AB62-6A284726ADAF}" type="parTrans" cxnId="{46BD07E3-7A30-9649-B57D-A69C1457B07C}">
      <dgm:prSet/>
      <dgm:spPr/>
      <dgm:t>
        <a:bodyPr/>
        <a:lstStyle/>
        <a:p>
          <a:endParaRPr lang="en-US"/>
        </a:p>
      </dgm:t>
    </dgm:pt>
    <dgm:pt modelId="{F80E987C-6BBF-C341-9608-93C0E11CFD83}" type="sibTrans" cxnId="{46BD07E3-7A30-9649-B57D-A69C1457B07C}">
      <dgm:prSet/>
      <dgm:spPr/>
      <dgm:t>
        <a:bodyPr/>
        <a:lstStyle/>
        <a:p>
          <a:endParaRPr lang="en-US"/>
        </a:p>
      </dgm:t>
    </dgm:pt>
    <dgm:pt modelId="{085950ED-F2C0-8949-951A-9EEC9660FB5F}">
      <dgm:prSet/>
      <dgm:spPr/>
      <dgm:t>
        <a:bodyPr/>
        <a:lstStyle/>
        <a:p>
          <a:r>
            <a:rPr lang="en-US" dirty="0">
              <a:solidFill>
                <a:srgbClr val="FFFFFF"/>
              </a:solidFill>
            </a:rPr>
            <a:t>2</a:t>
          </a:r>
        </a:p>
      </dgm:t>
    </dgm:pt>
    <dgm:pt modelId="{DB65BF68-75ED-A841-B26D-FB96B3E02B03}" type="parTrans" cxnId="{3E3CDBDF-FDDA-624A-8A5E-F9935597DF9B}">
      <dgm:prSet/>
      <dgm:spPr/>
      <dgm:t>
        <a:bodyPr/>
        <a:lstStyle/>
        <a:p>
          <a:endParaRPr lang="en-US"/>
        </a:p>
      </dgm:t>
    </dgm:pt>
    <dgm:pt modelId="{D9F13C50-9CBC-4340-B5A0-1D787F5EB7BA}" type="sibTrans" cxnId="{3E3CDBDF-FDDA-624A-8A5E-F9935597DF9B}">
      <dgm:prSet/>
      <dgm:spPr/>
      <dgm:t>
        <a:bodyPr/>
        <a:lstStyle/>
        <a:p>
          <a:endParaRPr lang="en-US"/>
        </a:p>
      </dgm:t>
    </dgm:pt>
    <dgm:pt modelId="{9A482FFA-A453-F544-8C32-EF081FFBD9AB}">
      <dgm:prSet/>
      <dgm:spPr/>
      <dgm:t>
        <a:bodyPr/>
        <a:lstStyle/>
        <a:p>
          <a:r>
            <a:rPr lang="en-US" dirty="0">
              <a:solidFill>
                <a:srgbClr val="FFFFFF"/>
              </a:solidFill>
            </a:rPr>
            <a:t>3</a:t>
          </a:r>
        </a:p>
      </dgm:t>
    </dgm:pt>
    <dgm:pt modelId="{78A25DEC-C1B9-EE4E-8FE0-843FADF25C18}" type="parTrans" cxnId="{77C14E65-23ED-F444-BE23-DE66E5D3F1BD}">
      <dgm:prSet/>
      <dgm:spPr/>
      <dgm:t>
        <a:bodyPr/>
        <a:lstStyle/>
        <a:p>
          <a:endParaRPr lang="en-US"/>
        </a:p>
      </dgm:t>
    </dgm:pt>
    <dgm:pt modelId="{839717B1-FD53-2945-82C9-36A8707208AE}" type="sibTrans" cxnId="{77C14E65-23ED-F444-BE23-DE66E5D3F1BD}">
      <dgm:prSet/>
      <dgm:spPr/>
      <dgm:t>
        <a:bodyPr/>
        <a:lstStyle/>
        <a:p>
          <a:endParaRPr lang="en-US"/>
        </a:p>
      </dgm:t>
    </dgm:pt>
    <dgm:pt modelId="{B9E3CBC1-C6AE-6347-840E-60A88DD7E0E7}">
      <dgm:prSet/>
      <dgm:spPr/>
      <dgm:t>
        <a:bodyPr/>
        <a:lstStyle/>
        <a:p>
          <a:r>
            <a:rPr lang="en-US" dirty="0">
              <a:solidFill>
                <a:srgbClr val="FFFFFF"/>
              </a:solidFill>
            </a:rPr>
            <a:t>4</a:t>
          </a:r>
          <a:endParaRPr lang="en-AU" dirty="0">
            <a:solidFill>
              <a:srgbClr val="FFFFFF"/>
            </a:solidFill>
          </a:endParaRPr>
        </a:p>
      </dgm:t>
    </dgm:pt>
    <dgm:pt modelId="{DB987E51-85F8-DD43-B6E0-02D490C177F5}" type="parTrans" cxnId="{CEDD9316-3100-5647-85ED-43CA152D0F89}">
      <dgm:prSet/>
      <dgm:spPr/>
      <dgm:t>
        <a:bodyPr/>
        <a:lstStyle/>
        <a:p>
          <a:endParaRPr lang="en-US"/>
        </a:p>
      </dgm:t>
    </dgm:pt>
    <dgm:pt modelId="{B235BBE1-8810-5243-B06C-AC682E60BFD1}" type="sibTrans" cxnId="{CEDD9316-3100-5647-85ED-43CA152D0F89}">
      <dgm:prSet/>
      <dgm:spPr/>
      <dgm:t>
        <a:bodyPr/>
        <a:lstStyle/>
        <a:p>
          <a:endParaRPr lang="en-US"/>
        </a:p>
      </dgm:t>
    </dgm:pt>
    <dgm:pt modelId="{0BDD9338-788E-F240-89CE-405BCA5D4A4C}">
      <dgm:prSet phldrT="[Text]"/>
      <dgm:spPr/>
      <dgm:t>
        <a:bodyPr/>
        <a:lstStyle/>
        <a:p>
          <a:r>
            <a:rPr lang="en-US" dirty="0">
              <a:solidFill>
                <a:schemeClr val="tx2">
                  <a:lumMod val="10000"/>
                </a:schemeClr>
              </a:solidFill>
            </a:rPr>
            <a:t>A key can be selected by A and physically delivered to B</a:t>
          </a:r>
          <a:endParaRPr lang="en-US" dirty="0"/>
        </a:p>
      </dgm:t>
    </dgm:pt>
    <dgm:pt modelId="{F4C164E8-984E-5A46-8EBA-D3596FFEEC9B}" type="parTrans" cxnId="{B97855DB-B132-FC41-8BD1-0563C0BB673D}">
      <dgm:prSet/>
      <dgm:spPr/>
      <dgm:t>
        <a:bodyPr/>
        <a:lstStyle/>
        <a:p>
          <a:endParaRPr lang="en-US"/>
        </a:p>
      </dgm:t>
    </dgm:pt>
    <dgm:pt modelId="{070B32B8-1A8F-C64B-B0E4-854E6748DCF1}" type="sibTrans" cxnId="{B97855DB-B132-FC41-8BD1-0563C0BB673D}">
      <dgm:prSet/>
      <dgm:spPr/>
      <dgm:t>
        <a:bodyPr/>
        <a:lstStyle/>
        <a:p>
          <a:endParaRPr lang="en-US"/>
        </a:p>
      </dgm:t>
    </dgm:pt>
    <dgm:pt modelId="{B23B3F66-2A80-B04D-9EF6-F95A62A81E53}">
      <dgm:prSet/>
      <dgm:spPr/>
      <dgm:t>
        <a:bodyPr/>
        <a:lstStyle/>
        <a:p>
          <a:r>
            <a:rPr lang="en-US" dirty="0">
              <a:solidFill>
                <a:schemeClr val="tx2">
                  <a:lumMod val="10000"/>
                </a:schemeClr>
              </a:solidFill>
            </a:rPr>
            <a:t>A third party can select the key and physically deliver it to A and B</a:t>
          </a:r>
        </a:p>
      </dgm:t>
    </dgm:pt>
    <dgm:pt modelId="{4EE20763-B29C-8E49-9D6E-D003BC472BBC}" type="parTrans" cxnId="{3687D756-9FF0-1947-A31B-D48E6F2C78C3}">
      <dgm:prSet/>
      <dgm:spPr/>
      <dgm:t>
        <a:bodyPr/>
        <a:lstStyle/>
        <a:p>
          <a:endParaRPr lang="en-US"/>
        </a:p>
      </dgm:t>
    </dgm:pt>
    <dgm:pt modelId="{2AB00AED-1D5A-8141-8ED5-EB434132C45A}" type="sibTrans" cxnId="{3687D756-9FF0-1947-A31B-D48E6F2C78C3}">
      <dgm:prSet/>
      <dgm:spPr/>
      <dgm:t>
        <a:bodyPr/>
        <a:lstStyle/>
        <a:p>
          <a:endParaRPr lang="en-US"/>
        </a:p>
      </dgm:t>
    </dgm:pt>
    <dgm:pt modelId="{A922FB43-F624-894A-9F63-0B925E3695CF}">
      <dgm:prSet/>
      <dgm:spPr/>
      <dgm:t>
        <a:bodyPr/>
        <a:lstStyle/>
        <a:p>
          <a:r>
            <a:rPr lang="en-US" dirty="0">
              <a:solidFill>
                <a:schemeClr val="tx2">
                  <a:lumMod val="10000"/>
                </a:schemeClr>
              </a:solidFill>
            </a:rPr>
            <a:t>If A and B have previously and recently used a key, one party could transmit the new key to the other, using the old key to encrypt the new key</a:t>
          </a:r>
        </a:p>
      </dgm:t>
    </dgm:pt>
    <dgm:pt modelId="{92AC4073-37EB-2247-83AD-32ECECEA3508}" type="parTrans" cxnId="{23271096-D40F-694B-95D9-8FA4A342BDCF}">
      <dgm:prSet/>
      <dgm:spPr/>
      <dgm:t>
        <a:bodyPr/>
        <a:lstStyle/>
        <a:p>
          <a:endParaRPr lang="en-US"/>
        </a:p>
      </dgm:t>
    </dgm:pt>
    <dgm:pt modelId="{6BB1CA4F-AA06-1948-B06A-87FDB9DD27AF}" type="sibTrans" cxnId="{23271096-D40F-694B-95D9-8FA4A342BDCF}">
      <dgm:prSet/>
      <dgm:spPr/>
      <dgm:t>
        <a:bodyPr/>
        <a:lstStyle/>
        <a:p>
          <a:endParaRPr lang="en-US"/>
        </a:p>
      </dgm:t>
    </dgm:pt>
    <dgm:pt modelId="{0EB5F934-D2BA-D149-8370-94EC7937CE73}">
      <dgm:prSet/>
      <dgm:spPr/>
      <dgm:t>
        <a:bodyPr/>
        <a:lstStyle/>
        <a:p>
          <a:r>
            <a:rPr lang="en-US" dirty="0">
              <a:solidFill>
                <a:schemeClr val="tx2">
                  <a:lumMod val="10000"/>
                </a:schemeClr>
              </a:solidFill>
            </a:rPr>
            <a:t>If A and B each have an encrypted connection to a third party C, C could deliver a key on the encrypted links to A and B</a:t>
          </a:r>
          <a:endParaRPr lang="en-AU" dirty="0">
            <a:solidFill>
              <a:schemeClr val="tx2">
                <a:lumMod val="10000"/>
              </a:schemeClr>
            </a:solidFill>
          </a:endParaRPr>
        </a:p>
      </dgm:t>
    </dgm:pt>
    <dgm:pt modelId="{417BB25F-75AF-DC49-A683-ACD2088B1D1C}" type="parTrans" cxnId="{77C8F6B1-AE04-A84A-98B7-786197D40479}">
      <dgm:prSet/>
      <dgm:spPr/>
      <dgm:t>
        <a:bodyPr/>
        <a:lstStyle/>
        <a:p>
          <a:endParaRPr lang="en-US"/>
        </a:p>
      </dgm:t>
    </dgm:pt>
    <dgm:pt modelId="{F0647B37-0CB4-CD45-87FA-043F8DAFCEE7}" type="sibTrans" cxnId="{77C8F6B1-AE04-A84A-98B7-786197D40479}">
      <dgm:prSet/>
      <dgm:spPr/>
      <dgm:t>
        <a:bodyPr/>
        <a:lstStyle/>
        <a:p>
          <a:endParaRPr lang="en-US"/>
        </a:p>
      </dgm:t>
    </dgm:pt>
    <dgm:pt modelId="{D151F3AD-D1F7-A344-BB7C-B9DDCF014BAA}" type="pres">
      <dgm:prSet presAssocID="{B356D553-0DF1-1849-B936-81F089E90AC3}" presName="linearFlow" presStyleCnt="0">
        <dgm:presLayoutVars>
          <dgm:dir/>
          <dgm:animLvl val="lvl"/>
          <dgm:resizeHandles val="exact"/>
        </dgm:presLayoutVars>
      </dgm:prSet>
      <dgm:spPr/>
    </dgm:pt>
    <dgm:pt modelId="{3BF0079F-F46A-5149-BD1D-85DABBF0F04B}" type="pres">
      <dgm:prSet presAssocID="{9FACBC38-F8F2-C349-93BB-94B2FFFB9448}" presName="composite" presStyleCnt="0"/>
      <dgm:spPr/>
    </dgm:pt>
    <dgm:pt modelId="{020A2BA2-7472-124E-BE72-8990A48475AE}" type="pres">
      <dgm:prSet presAssocID="{9FACBC38-F8F2-C349-93BB-94B2FFFB9448}" presName="parentText" presStyleLbl="alignNode1" presStyleIdx="0" presStyleCnt="4">
        <dgm:presLayoutVars>
          <dgm:chMax val="1"/>
          <dgm:bulletEnabled val="1"/>
        </dgm:presLayoutVars>
      </dgm:prSet>
      <dgm:spPr/>
    </dgm:pt>
    <dgm:pt modelId="{9FC08B60-5E3F-0E49-9791-EF2F83E1A70E}" type="pres">
      <dgm:prSet presAssocID="{9FACBC38-F8F2-C349-93BB-94B2FFFB9448}" presName="descendantText" presStyleLbl="alignAcc1" presStyleIdx="0" presStyleCnt="4">
        <dgm:presLayoutVars>
          <dgm:bulletEnabled val="1"/>
        </dgm:presLayoutVars>
      </dgm:prSet>
      <dgm:spPr/>
    </dgm:pt>
    <dgm:pt modelId="{EDA502AA-1C76-EE47-A604-09E21C4D8DA1}" type="pres">
      <dgm:prSet presAssocID="{F80E987C-6BBF-C341-9608-93C0E11CFD83}" presName="sp" presStyleCnt="0"/>
      <dgm:spPr/>
    </dgm:pt>
    <dgm:pt modelId="{74D3427A-1455-594F-A156-4C67B512FB3B}" type="pres">
      <dgm:prSet presAssocID="{085950ED-F2C0-8949-951A-9EEC9660FB5F}" presName="composite" presStyleCnt="0"/>
      <dgm:spPr/>
    </dgm:pt>
    <dgm:pt modelId="{068549D1-A582-6B41-957B-036194975C33}" type="pres">
      <dgm:prSet presAssocID="{085950ED-F2C0-8949-951A-9EEC9660FB5F}" presName="parentText" presStyleLbl="alignNode1" presStyleIdx="1" presStyleCnt="4">
        <dgm:presLayoutVars>
          <dgm:chMax val="1"/>
          <dgm:bulletEnabled val="1"/>
        </dgm:presLayoutVars>
      </dgm:prSet>
      <dgm:spPr/>
    </dgm:pt>
    <dgm:pt modelId="{F811FB3C-3361-D042-A6C7-853FE2BFF8DC}" type="pres">
      <dgm:prSet presAssocID="{085950ED-F2C0-8949-951A-9EEC9660FB5F}" presName="descendantText" presStyleLbl="alignAcc1" presStyleIdx="1" presStyleCnt="4">
        <dgm:presLayoutVars>
          <dgm:bulletEnabled val="1"/>
        </dgm:presLayoutVars>
      </dgm:prSet>
      <dgm:spPr/>
    </dgm:pt>
    <dgm:pt modelId="{CA2CB664-16D5-AD40-B31A-ECCC0EFA7392}" type="pres">
      <dgm:prSet presAssocID="{D9F13C50-9CBC-4340-B5A0-1D787F5EB7BA}" presName="sp" presStyleCnt="0"/>
      <dgm:spPr/>
    </dgm:pt>
    <dgm:pt modelId="{6028F952-9167-C64F-A2CA-16F0BAF6E393}" type="pres">
      <dgm:prSet presAssocID="{9A482FFA-A453-F544-8C32-EF081FFBD9AB}" presName="composite" presStyleCnt="0"/>
      <dgm:spPr/>
    </dgm:pt>
    <dgm:pt modelId="{4A9A17AF-0C7B-A340-B7D3-0C109B44908D}" type="pres">
      <dgm:prSet presAssocID="{9A482FFA-A453-F544-8C32-EF081FFBD9AB}" presName="parentText" presStyleLbl="alignNode1" presStyleIdx="2" presStyleCnt="4">
        <dgm:presLayoutVars>
          <dgm:chMax val="1"/>
          <dgm:bulletEnabled val="1"/>
        </dgm:presLayoutVars>
      </dgm:prSet>
      <dgm:spPr/>
    </dgm:pt>
    <dgm:pt modelId="{3087D1CD-7ACB-4741-94E2-73E9941287B0}" type="pres">
      <dgm:prSet presAssocID="{9A482FFA-A453-F544-8C32-EF081FFBD9AB}" presName="descendantText" presStyleLbl="alignAcc1" presStyleIdx="2" presStyleCnt="4">
        <dgm:presLayoutVars>
          <dgm:bulletEnabled val="1"/>
        </dgm:presLayoutVars>
      </dgm:prSet>
      <dgm:spPr/>
    </dgm:pt>
    <dgm:pt modelId="{43CF8689-66F6-C24C-9150-750556BB0E4C}" type="pres">
      <dgm:prSet presAssocID="{839717B1-FD53-2945-82C9-36A8707208AE}" presName="sp" presStyleCnt="0"/>
      <dgm:spPr/>
    </dgm:pt>
    <dgm:pt modelId="{8AC4B856-2EE2-D546-8A74-D642E353650D}" type="pres">
      <dgm:prSet presAssocID="{B9E3CBC1-C6AE-6347-840E-60A88DD7E0E7}" presName="composite" presStyleCnt="0"/>
      <dgm:spPr/>
    </dgm:pt>
    <dgm:pt modelId="{224B5349-0D08-C243-9BC3-4E3DD9AE0CF6}" type="pres">
      <dgm:prSet presAssocID="{B9E3CBC1-C6AE-6347-840E-60A88DD7E0E7}" presName="parentText" presStyleLbl="alignNode1" presStyleIdx="3" presStyleCnt="4">
        <dgm:presLayoutVars>
          <dgm:chMax val="1"/>
          <dgm:bulletEnabled val="1"/>
        </dgm:presLayoutVars>
      </dgm:prSet>
      <dgm:spPr/>
    </dgm:pt>
    <dgm:pt modelId="{89EDF869-0E09-2148-B6D2-F87E9B656F74}" type="pres">
      <dgm:prSet presAssocID="{B9E3CBC1-C6AE-6347-840E-60A88DD7E0E7}" presName="descendantText" presStyleLbl="alignAcc1" presStyleIdx="3" presStyleCnt="4">
        <dgm:presLayoutVars>
          <dgm:bulletEnabled val="1"/>
        </dgm:presLayoutVars>
      </dgm:prSet>
      <dgm:spPr/>
    </dgm:pt>
  </dgm:ptLst>
  <dgm:cxnLst>
    <dgm:cxn modelId="{CEDD9316-3100-5647-85ED-43CA152D0F89}" srcId="{B356D553-0DF1-1849-B936-81F089E90AC3}" destId="{B9E3CBC1-C6AE-6347-840E-60A88DD7E0E7}" srcOrd="3" destOrd="0" parTransId="{DB987E51-85F8-DD43-B6E0-02D490C177F5}" sibTransId="{B235BBE1-8810-5243-B06C-AC682E60BFD1}"/>
    <dgm:cxn modelId="{0796151C-1475-BA44-B285-9A44A04A3CEF}" type="presOf" srcId="{0BDD9338-788E-F240-89CE-405BCA5D4A4C}" destId="{9FC08B60-5E3F-0E49-9791-EF2F83E1A70E}" srcOrd="0" destOrd="0" presId="urn:microsoft.com/office/officeart/2005/8/layout/chevron2"/>
    <dgm:cxn modelId="{333FE42E-86E1-1B46-97D9-0767B4EA5256}" type="presOf" srcId="{B23B3F66-2A80-B04D-9EF6-F95A62A81E53}" destId="{F811FB3C-3361-D042-A6C7-853FE2BFF8DC}" srcOrd="0" destOrd="0" presId="urn:microsoft.com/office/officeart/2005/8/layout/chevron2"/>
    <dgm:cxn modelId="{AF67173C-9A11-E64C-9B00-101757BF104C}" type="presOf" srcId="{A922FB43-F624-894A-9F63-0B925E3695CF}" destId="{3087D1CD-7ACB-4741-94E2-73E9941287B0}" srcOrd="0" destOrd="0" presId="urn:microsoft.com/office/officeart/2005/8/layout/chevron2"/>
    <dgm:cxn modelId="{77C14E65-23ED-F444-BE23-DE66E5D3F1BD}" srcId="{B356D553-0DF1-1849-B936-81F089E90AC3}" destId="{9A482FFA-A453-F544-8C32-EF081FFBD9AB}" srcOrd="2" destOrd="0" parTransId="{78A25DEC-C1B9-EE4E-8FE0-843FADF25C18}" sibTransId="{839717B1-FD53-2945-82C9-36A8707208AE}"/>
    <dgm:cxn modelId="{B2CA1E4C-0718-D34E-BD9D-A3B664F11149}" type="presOf" srcId="{9A482FFA-A453-F544-8C32-EF081FFBD9AB}" destId="{4A9A17AF-0C7B-A340-B7D3-0C109B44908D}" srcOrd="0" destOrd="0" presId="urn:microsoft.com/office/officeart/2005/8/layout/chevron2"/>
    <dgm:cxn modelId="{D0D5CB76-A2A5-7F4A-B8B9-69EB4A5F3481}" type="presOf" srcId="{B9E3CBC1-C6AE-6347-840E-60A88DD7E0E7}" destId="{224B5349-0D08-C243-9BC3-4E3DD9AE0CF6}" srcOrd="0" destOrd="0" presId="urn:microsoft.com/office/officeart/2005/8/layout/chevron2"/>
    <dgm:cxn modelId="{3687D756-9FF0-1947-A31B-D48E6F2C78C3}" srcId="{085950ED-F2C0-8949-951A-9EEC9660FB5F}" destId="{B23B3F66-2A80-B04D-9EF6-F95A62A81E53}" srcOrd="0" destOrd="0" parTransId="{4EE20763-B29C-8E49-9D6E-D003BC472BBC}" sibTransId="{2AB00AED-1D5A-8141-8ED5-EB434132C45A}"/>
    <dgm:cxn modelId="{9583A583-C71A-6544-AEDB-31ABA64ADBA6}" type="presOf" srcId="{9FACBC38-F8F2-C349-93BB-94B2FFFB9448}" destId="{020A2BA2-7472-124E-BE72-8990A48475AE}" srcOrd="0" destOrd="0" presId="urn:microsoft.com/office/officeart/2005/8/layout/chevron2"/>
    <dgm:cxn modelId="{23271096-D40F-694B-95D9-8FA4A342BDCF}" srcId="{9A482FFA-A453-F544-8C32-EF081FFBD9AB}" destId="{A922FB43-F624-894A-9F63-0B925E3695CF}" srcOrd="0" destOrd="0" parTransId="{92AC4073-37EB-2247-83AD-32ECECEA3508}" sibTransId="{6BB1CA4F-AA06-1948-B06A-87FDB9DD27AF}"/>
    <dgm:cxn modelId="{77C8F6B1-AE04-A84A-98B7-786197D40479}" srcId="{B9E3CBC1-C6AE-6347-840E-60A88DD7E0E7}" destId="{0EB5F934-D2BA-D149-8370-94EC7937CE73}" srcOrd="0" destOrd="0" parTransId="{417BB25F-75AF-DC49-A683-ACD2088B1D1C}" sibTransId="{F0647B37-0CB4-CD45-87FA-043F8DAFCEE7}"/>
    <dgm:cxn modelId="{1B16A8C9-EB25-AC4E-B5D5-3D504C2FA270}" type="presOf" srcId="{085950ED-F2C0-8949-951A-9EEC9660FB5F}" destId="{068549D1-A582-6B41-957B-036194975C33}" srcOrd="0" destOrd="0" presId="urn:microsoft.com/office/officeart/2005/8/layout/chevron2"/>
    <dgm:cxn modelId="{B97855DB-B132-FC41-8BD1-0563C0BB673D}" srcId="{9FACBC38-F8F2-C349-93BB-94B2FFFB9448}" destId="{0BDD9338-788E-F240-89CE-405BCA5D4A4C}" srcOrd="0" destOrd="0" parTransId="{F4C164E8-984E-5A46-8EBA-D3596FFEEC9B}" sibTransId="{070B32B8-1A8F-C64B-B0E4-854E6748DCF1}"/>
    <dgm:cxn modelId="{45D138DC-3A1D-4B43-9750-1694C406F3B3}" type="presOf" srcId="{0EB5F934-D2BA-D149-8370-94EC7937CE73}" destId="{89EDF869-0E09-2148-B6D2-F87E9B656F74}" srcOrd="0" destOrd="0" presId="urn:microsoft.com/office/officeart/2005/8/layout/chevron2"/>
    <dgm:cxn modelId="{3E3CDBDF-FDDA-624A-8A5E-F9935597DF9B}" srcId="{B356D553-0DF1-1849-B936-81F089E90AC3}" destId="{085950ED-F2C0-8949-951A-9EEC9660FB5F}" srcOrd="1" destOrd="0" parTransId="{DB65BF68-75ED-A841-B26D-FB96B3E02B03}" sibTransId="{D9F13C50-9CBC-4340-B5A0-1D787F5EB7BA}"/>
    <dgm:cxn modelId="{46BD07E3-7A30-9649-B57D-A69C1457B07C}" srcId="{B356D553-0DF1-1849-B936-81F089E90AC3}" destId="{9FACBC38-F8F2-C349-93BB-94B2FFFB9448}" srcOrd="0" destOrd="0" parTransId="{6AD1772D-AC5C-A540-AB62-6A284726ADAF}" sibTransId="{F80E987C-6BBF-C341-9608-93C0E11CFD83}"/>
    <dgm:cxn modelId="{0815F7E7-FACA-A64B-AF44-C7A5290E3403}" type="presOf" srcId="{B356D553-0DF1-1849-B936-81F089E90AC3}" destId="{D151F3AD-D1F7-A344-BB7C-B9DDCF014BAA}" srcOrd="0" destOrd="0" presId="urn:microsoft.com/office/officeart/2005/8/layout/chevron2"/>
    <dgm:cxn modelId="{2E872142-3A77-E642-9EE4-4C0E1122B046}" type="presParOf" srcId="{D151F3AD-D1F7-A344-BB7C-B9DDCF014BAA}" destId="{3BF0079F-F46A-5149-BD1D-85DABBF0F04B}" srcOrd="0" destOrd="0" presId="urn:microsoft.com/office/officeart/2005/8/layout/chevron2"/>
    <dgm:cxn modelId="{BDA3C279-E512-5644-956B-08441DD420AA}" type="presParOf" srcId="{3BF0079F-F46A-5149-BD1D-85DABBF0F04B}" destId="{020A2BA2-7472-124E-BE72-8990A48475AE}" srcOrd="0" destOrd="0" presId="urn:microsoft.com/office/officeart/2005/8/layout/chevron2"/>
    <dgm:cxn modelId="{5B3E5D72-1C6B-634F-B3D7-79C061E8E793}" type="presParOf" srcId="{3BF0079F-F46A-5149-BD1D-85DABBF0F04B}" destId="{9FC08B60-5E3F-0E49-9791-EF2F83E1A70E}" srcOrd="1" destOrd="0" presId="urn:microsoft.com/office/officeart/2005/8/layout/chevron2"/>
    <dgm:cxn modelId="{613BE900-7E87-7B4A-9D84-B6D3A0E2DA06}" type="presParOf" srcId="{D151F3AD-D1F7-A344-BB7C-B9DDCF014BAA}" destId="{EDA502AA-1C76-EE47-A604-09E21C4D8DA1}" srcOrd="1" destOrd="0" presId="urn:microsoft.com/office/officeart/2005/8/layout/chevron2"/>
    <dgm:cxn modelId="{C87A80E2-530F-4A4C-A480-EF2061DDCDD1}" type="presParOf" srcId="{D151F3AD-D1F7-A344-BB7C-B9DDCF014BAA}" destId="{74D3427A-1455-594F-A156-4C67B512FB3B}" srcOrd="2" destOrd="0" presId="urn:microsoft.com/office/officeart/2005/8/layout/chevron2"/>
    <dgm:cxn modelId="{02CE0395-5EC1-DB47-8659-A88257E0C58F}" type="presParOf" srcId="{74D3427A-1455-594F-A156-4C67B512FB3B}" destId="{068549D1-A582-6B41-957B-036194975C33}" srcOrd="0" destOrd="0" presId="urn:microsoft.com/office/officeart/2005/8/layout/chevron2"/>
    <dgm:cxn modelId="{A9534437-EBAD-8A41-9745-8D0A4D15D00F}" type="presParOf" srcId="{74D3427A-1455-594F-A156-4C67B512FB3B}" destId="{F811FB3C-3361-D042-A6C7-853FE2BFF8DC}" srcOrd="1" destOrd="0" presId="urn:microsoft.com/office/officeart/2005/8/layout/chevron2"/>
    <dgm:cxn modelId="{478202A1-5409-9E4D-B2E1-4DC700820859}" type="presParOf" srcId="{D151F3AD-D1F7-A344-BB7C-B9DDCF014BAA}" destId="{CA2CB664-16D5-AD40-B31A-ECCC0EFA7392}" srcOrd="3" destOrd="0" presId="urn:microsoft.com/office/officeart/2005/8/layout/chevron2"/>
    <dgm:cxn modelId="{99BA13EB-B91B-DE4C-A963-CA2D5EFC22B8}" type="presParOf" srcId="{D151F3AD-D1F7-A344-BB7C-B9DDCF014BAA}" destId="{6028F952-9167-C64F-A2CA-16F0BAF6E393}" srcOrd="4" destOrd="0" presId="urn:microsoft.com/office/officeart/2005/8/layout/chevron2"/>
    <dgm:cxn modelId="{91DF44D5-6D23-0F46-A324-2C093C57B0CD}" type="presParOf" srcId="{6028F952-9167-C64F-A2CA-16F0BAF6E393}" destId="{4A9A17AF-0C7B-A340-B7D3-0C109B44908D}" srcOrd="0" destOrd="0" presId="urn:microsoft.com/office/officeart/2005/8/layout/chevron2"/>
    <dgm:cxn modelId="{A33987F1-1C2F-D041-9751-02BD5CC1EC2C}" type="presParOf" srcId="{6028F952-9167-C64F-A2CA-16F0BAF6E393}" destId="{3087D1CD-7ACB-4741-94E2-73E9941287B0}" srcOrd="1" destOrd="0" presId="urn:microsoft.com/office/officeart/2005/8/layout/chevron2"/>
    <dgm:cxn modelId="{3756FDE5-4FDC-5B45-8BDE-9285D967D652}" type="presParOf" srcId="{D151F3AD-D1F7-A344-BB7C-B9DDCF014BAA}" destId="{43CF8689-66F6-C24C-9150-750556BB0E4C}" srcOrd="5" destOrd="0" presId="urn:microsoft.com/office/officeart/2005/8/layout/chevron2"/>
    <dgm:cxn modelId="{D5D00093-55F4-F24D-8001-90DD14C1022D}" type="presParOf" srcId="{D151F3AD-D1F7-A344-BB7C-B9DDCF014BAA}" destId="{8AC4B856-2EE2-D546-8A74-D642E353650D}" srcOrd="6" destOrd="0" presId="urn:microsoft.com/office/officeart/2005/8/layout/chevron2"/>
    <dgm:cxn modelId="{F5628BFA-0A78-B54D-B773-4508F3ADB98F}" type="presParOf" srcId="{8AC4B856-2EE2-D546-8A74-D642E353650D}" destId="{224B5349-0D08-C243-9BC3-4E3DD9AE0CF6}" srcOrd="0" destOrd="0" presId="urn:microsoft.com/office/officeart/2005/8/layout/chevron2"/>
    <dgm:cxn modelId="{A4616A40-3746-5F49-B0F3-E1123DEAE964}" type="presParOf" srcId="{8AC4B856-2EE2-D546-8A74-D642E353650D}" destId="{89EDF869-0E09-2148-B6D2-F87E9B656F7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3C736E-1281-D942-9E39-2242B8E0ED47}"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E256ECB9-E5E2-1147-95CE-8B560DA703A7}">
      <dgm:prSet phldrT="[Text]" custT="1"/>
      <dgm:spPr/>
      <dgm:t>
        <a:bodyPr/>
        <a:lstStyle/>
        <a:p>
          <a:r>
            <a:rPr lang="en-AU" sz="2000" b="1" i="0" dirty="0">
              <a:solidFill>
                <a:schemeClr val="tx1"/>
              </a:solidFill>
            </a:rPr>
            <a:t>Two versions are in use</a:t>
          </a:r>
          <a:endParaRPr lang="en-US" sz="2000" b="1" i="0" dirty="0">
            <a:solidFill>
              <a:schemeClr val="tx1"/>
            </a:solidFill>
          </a:endParaRPr>
        </a:p>
      </dgm:t>
    </dgm:pt>
    <dgm:pt modelId="{18604F5F-FF43-9449-A565-538508A87AD0}" type="parTrans" cxnId="{C79532A2-A21A-EE4D-B239-383BB1D9FDAD}">
      <dgm:prSet/>
      <dgm:spPr/>
      <dgm:t>
        <a:bodyPr/>
        <a:lstStyle/>
        <a:p>
          <a:endParaRPr lang="en-US"/>
        </a:p>
      </dgm:t>
    </dgm:pt>
    <dgm:pt modelId="{6C818F8F-F8C9-5349-AB75-6B4CA4094BDC}" type="sibTrans" cxnId="{C79532A2-A21A-EE4D-B239-383BB1D9FDAD}">
      <dgm:prSet/>
      <dgm:spPr/>
      <dgm:t>
        <a:bodyPr/>
        <a:lstStyle/>
        <a:p>
          <a:endParaRPr lang="en-US"/>
        </a:p>
      </dgm:t>
    </dgm:pt>
    <dgm:pt modelId="{7691FC0B-6FB2-974E-95DE-90B7D6A1671F}">
      <dgm:prSet/>
      <dgm:spPr/>
      <dgm:t>
        <a:bodyPr/>
        <a:lstStyle/>
        <a:p>
          <a:r>
            <a:rPr lang="en-AU" dirty="0">
              <a:solidFill>
                <a:schemeClr val="tx2">
                  <a:lumMod val="10000"/>
                </a:schemeClr>
              </a:solidFill>
            </a:rPr>
            <a:t>Version 4 implementations still exist, although this version is being phased out</a:t>
          </a:r>
        </a:p>
      </dgm:t>
    </dgm:pt>
    <dgm:pt modelId="{847165F1-AA9F-0D47-B49B-C4EF6D61CFA2}" type="parTrans" cxnId="{2133BC5B-89AE-4B42-91DC-EFA85EC09506}">
      <dgm:prSet/>
      <dgm:spPr/>
      <dgm:t>
        <a:bodyPr/>
        <a:lstStyle/>
        <a:p>
          <a:endParaRPr lang="en-US"/>
        </a:p>
      </dgm:t>
    </dgm:pt>
    <dgm:pt modelId="{CACFDFEF-52E0-4F4D-93E3-7CDBAA9AB22E}" type="sibTrans" cxnId="{2133BC5B-89AE-4B42-91DC-EFA85EC09506}">
      <dgm:prSet/>
      <dgm:spPr/>
      <dgm:t>
        <a:bodyPr/>
        <a:lstStyle/>
        <a:p>
          <a:endParaRPr lang="en-US"/>
        </a:p>
      </dgm:t>
    </dgm:pt>
    <dgm:pt modelId="{7FCEE757-A5F5-4044-9D7F-1BB9B2E4059C}">
      <dgm:prSet/>
      <dgm:spPr/>
      <dgm:t>
        <a:bodyPr/>
        <a:lstStyle/>
        <a:p>
          <a:r>
            <a:rPr lang="en-AU" dirty="0">
              <a:solidFill>
                <a:schemeClr val="tx2">
                  <a:lumMod val="10000"/>
                </a:schemeClr>
              </a:solidFill>
            </a:rPr>
            <a:t>Version 5 corrects some of the security deficiencies of version 4 and has been issued as a proposed Internet Standard (RFC 4120)</a:t>
          </a:r>
        </a:p>
      </dgm:t>
    </dgm:pt>
    <dgm:pt modelId="{9DCC2C97-BA6E-3D4E-BF03-62DAC7074867}" type="parTrans" cxnId="{DAC69938-6820-504E-91C8-5E21E7EC4F4D}">
      <dgm:prSet/>
      <dgm:spPr/>
      <dgm:t>
        <a:bodyPr/>
        <a:lstStyle/>
        <a:p>
          <a:endParaRPr lang="en-US"/>
        </a:p>
      </dgm:t>
    </dgm:pt>
    <dgm:pt modelId="{FA7D9B4F-D12A-1F4D-9D32-8A1A789FD9D1}" type="sibTrans" cxnId="{DAC69938-6820-504E-91C8-5E21E7EC4F4D}">
      <dgm:prSet/>
      <dgm:spPr/>
      <dgm:t>
        <a:bodyPr/>
        <a:lstStyle/>
        <a:p>
          <a:endParaRPr lang="en-US"/>
        </a:p>
      </dgm:t>
    </dgm:pt>
    <dgm:pt modelId="{D7BBFC63-61C4-204F-9A63-86017DE98136}" type="pres">
      <dgm:prSet presAssocID="{0D3C736E-1281-D942-9E39-2242B8E0ED47}" presName="Name0" presStyleCnt="0">
        <dgm:presLayoutVars>
          <dgm:dir/>
          <dgm:animLvl val="lvl"/>
          <dgm:resizeHandles val="exact"/>
        </dgm:presLayoutVars>
      </dgm:prSet>
      <dgm:spPr/>
    </dgm:pt>
    <dgm:pt modelId="{0384BEDF-A3D5-324C-BDBE-90BAB3F98DDD}" type="pres">
      <dgm:prSet presAssocID="{E256ECB9-E5E2-1147-95CE-8B560DA703A7}" presName="composite" presStyleCnt="0"/>
      <dgm:spPr/>
    </dgm:pt>
    <dgm:pt modelId="{44B46C90-D532-BA42-B436-F931EE84391E}" type="pres">
      <dgm:prSet presAssocID="{E256ECB9-E5E2-1147-95CE-8B560DA703A7}" presName="parTx" presStyleLbl="alignNode1" presStyleIdx="0" presStyleCnt="1">
        <dgm:presLayoutVars>
          <dgm:chMax val="0"/>
          <dgm:chPref val="0"/>
          <dgm:bulletEnabled val="1"/>
        </dgm:presLayoutVars>
      </dgm:prSet>
      <dgm:spPr/>
    </dgm:pt>
    <dgm:pt modelId="{2178B525-AB9D-C742-8090-CC1993F944AB}" type="pres">
      <dgm:prSet presAssocID="{E256ECB9-E5E2-1147-95CE-8B560DA703A7}" presName="desTx" presStyleLbl="alignAccFollowNode1" presStyleIdx="0" presStyleCnt="1">
        <dgm:presLayoutVars>
          <dgm:bulletEnabled val="1"/>
        </dgm:presLayoutVars>
      </dgm:prSet>
      <dgm:spPr/>
    </dgm:pt>
  </dgm:ptLst>
  <dgm:cxnLst>
    <dgm:cxn modelId="{2698BF36-C81A-094C-9B27-B5ED578AD8E3}" type="presOf" srcId="{7FCEE757-A5F5-4044-9D7F-1BB9B2E4059C}" destId="{2178B525-AB9D-C742-8090-CC1993F944AB}" srcOrd="0" destOrd="1" presId="urn:microsoft.com/office/officeart/2005/8/layout/hList1"/>
    <dgm:cxn modelId="{DAC69938-6820-504E-91C8-5E21E7EC4F4D}" srcId="{E256ECB9-E5E2-1147-95CE-8B560DA703A7}" destId="{7FCEE757-A5F5-4044-9D7F-1BB9B2E4059C}" srcOrd="1" destOrd="0" parTransId="{9DCC2C97-BA6E-3D4E-BF03-62DAC7074867}" sibTransId="{FA7D9B4F-D12A-1F4D-9D32-8A1A789FD9D1}"/>
    <dgm:cxn modelId="{2133BC5B-89AE-4B42-91DC-EFA85EC09506}" srcId="{E256ECB9-E5E2-1147-95CE-8B560DA703A7}" destId="{7691FC0B-6FB2-974E-95DE-90B7D6A1671F}" srcOrd="0" destOrd="0" parTransId="{847165F1-AA9F-0D47-B49B-C4EF6D61CFA2}" sibTransId="{CACFDFEF-52E0-4F4D-93E3-7CDBAA9AB22E}"/>
    <dgm:cxn modelId="{D4B8F55C-602E-4348-BD7D-7887876A86B9}" type="presOf" srcId="{E256ECB9-E5E2-1147-95CE-8B560DA703A7}" destId="{44B46C90-D532-BA42-B436-F931EE84391E}" srcOrd="0" destOrd="0" presId="urn:microsoft.com/office/officeart/2005/8/layout/hList1"/>
    <dgm:cxn modelId="{C79532A2-A21A-EE4D-B239-383BB1D9FDAD}" srcId="{0D3C736E-1281-D942-9E39-2242B8E0ED47}" destId="{E256ECB9-E5E2-1147-95CE-8B560DA703A7}" srcOrd="0" destOrd="0" parTransId="{18604F5F-FF43-9449-A565-538508A87AD0}" sibTransId="{6C818F8F-F8C9-5349-AB75-6B4CA4094BDC}"/>
    <dgm:cxn modelId="{C214D2A7-B543-394B-AFAF-F5FE78257522}" type="presOf" srcId="{0D3C736E-1281-D942-9E39-2242B8E0ED47}" destId="{D7BBFC63-61C4-204F-9A63-86017DE98136}" srcOrd="0" destOrd="0" presId="urn:microsoft.com/office/officeart/2005/8/layout/hList1"/>
    <dgm:cxn modelId="{63CE95C0-3FFB-EC40-AAFF-FD8443CF7E67}" type="presOf" srcId="{7691FC0B-6FB2-974E-95DE-90B7D6A1671F}" destId="{2178B525-AB9D-C742-8090-CC1993F944AB}" srcOrd="0" destOrd="0" presId="urn:microsoft.com/office/officeart/2005/8/layout/hList1"/>
    <dgm:cxn modelId="{50D24B0F-3BC5-DC46-BC71-8EC7DA4B2F85}" type="presParOf" srcId="{D7BBFC63-61C4-204F-9A63-86017DE98136}" destId="{0384BEDF-A3D5-324C-BDBE-90BAB3F98DDD}" srcOrd="0" destOrd="0" presId="urn:microsoft.com/office/officeart/2005/8/layout/hList1"/>
    <dgm:cxn modelId="{86B1D0AC-71D7-0247-B204-30B20F4C958E}" type="presParOf" srcId="{0384BEDF-A3D5-324C-BDBE-90BAB3F98DDD}" destId="{44B46C90-D532-BA42-B436-F931EE84391E}" srcOrd="0" destOrd="0" presId="urn:microsoft.com/office/officeart/2005/8/layout/hList1"/>
    <dgm:cxn modelId="{F26F8BD9-7BE7-134A-B952-DCFC2FA40800}" type="presParOf" srcId="{0384BEDF-A3D5-324C-BDBE-90BAB3F98DDD}" destId="{2178B525-AB9D-C742-8090-CC1993F944A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EF471C-F5BF-5E4C-8BF0-C5A3D6CCA1D3}"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049F244C-C230-4447-B5DF-B2B200028B16}">
      <dgm:prSet phldrT="[Text]" custT="1"/>
      <dgm:spPr/>
      <dgm:t>
        <a:bodyPr/>
        <a:lstStyle/>
        <a:p>
          <a:r>
            <a:rPr lang="en-US" sz="1600" b="1" i="0" dirty="0">
              <a:solidFill>
                <a:schemeClr val="tx1"/>
              </a:solidFill>
            </a:rPr>
            <a:t>A Kerberos environment consists of:</a:t>
          </a:r>
        </a:p>
      </dgm:t>
    </dgm:pt>
    <dgm:pt modelId="{AEE92ABB-EDF3-D348-B9E9-99FEDB3272DB}" type="parTrans" cxnId="{37019C00-E411-DD48-BDC8-6CBDF751ED46}">
      <dgm:prSet/>
      <dgm:spPr/>
      <dgm:t>
        <a:bodyPr/>
        <a:lstStyle/>
        <a:p>
          <a:endParaRPr lang="en-US"/>
        </a:p>
      </dgm:t>
    </dgm:pt>
    <dgm:pt modelId="{C968C63B-B1FD-D94F-8839-2F2572429991}" type="sibTrans" cxnId="{37019C00-E411-DD48-BDC8-6CBDF751ED46}">
      <dgm:prSet/>
      <dgm:spPr/>
      <dgm:t>
        <a:bodyPr/>
        <a:lstStyle/>
        <a:p>
          <a:endParaRPr lang="en-US"/>
        </a:p>
      </dgm:t>
    </dgm:pt>
    <dgm:pt modelId="{29432C29-024B-994E-B419-4915BCEE279C}">
      <dgm:prSet custT="1"/>
      <dgm:spPr>
        <a:ln>
          <a:solidFill>
            <a:schemeClr val="bg2"/>
          </a:solidFill>
        </a:ln>
      </dgm:spPr>
      <dgm:t>
        <a:bodyPr/>
        <a:lstStyle/>
        <a:p>
          <a:r>
            <a:rPr lang="en-US" sz="2000" b="1" i="0" dirty="0">
              <a:solidFill>
                <a:schemeClr val="bg2"/>
              </a:solidFill>
            </a:rPr>
            <a:t>A Kerberos server</a:t>
          </a:r>
        </a:p>
      </dgm:t>
    </dgm:pt>
    <dgm:pt modelId="{85E80410-E016-404D-AD6D-6CA379D416CE}" type="parTrans" cxnId="{A7213006-F775-E744-A7C4-D851289BB99C}">
      <dgm:prSet/>
      <dgm:spPr>
        <a:solidFill>
          <a:schemeClr val="bg2"/>
        </a:solidFill>
      </dgm:spPr>
      <dgm:t>
        <a:bodyPr/>
        <a:lstStyle/>
        <a:p>
          <a:endParaRPr lang="en-US"/>
        </a:p>
      </dgm:t>
    </dgm:pt>
    <dgm:pt modelId="{5C033D6F-83D1-4D4B-BDA8-68E37E85B43C}" type="sibTrans" cxnId="{A7213006-F775-E744-A7C4-D851289BB99C}">
      <dgm:prSet/>
      <dgm:spPr>
        <a:solidFill>
          <a:schemeClr val="bg2"/>
        </a:solidFill>
      </dgm:spPr>
      <dgm:t>
        <a:bodyPr/>
        <a:lstStyle/>
        <a:p>
          <a:endParaRPr lang="en-US"/>
        </a:p>
      </dgm:t>
    </dgm:pt>
    <dgm:pt modelId="{C5B14D07-41B3-1F4F-BADD-F881A4AD80CC}">
      <dgm:prSet custT="1"/>
      <dgm:spPr>
        <a:ln>
          <a:solidFill>
            <a:schemeClr val="bg2"/>
          </a:solidFill>
        </a:ln>
      </dgm:spPr>
      <dgm:t>
        <a:bodyPr/>
        <a:lstStyle/>
        <a:p>
          <a:r>
            <a:rPr lang="en-US" sz="2000" b="1" i="0" dirty="0">
              <a:solidFill>
                <a:schemeClr val="bg2"/>
              </a:solidFill>
            </a:rPr>
            <a:t>A number of clients</a:t>
          </a:r>
        </a:p>
      </dgm:t>
    </dgm:pt>
    <dgm:pt modelId="{093DE694-048F-9E4C-B858-995F20A49F60}" type="parTrans" cxnId="{313074FE-F6AD-2B47-96D7-AF3B94A70CC1}">
      <dgm:prSet/>
      <dgm:spPr/>
      <dgm:t>
        <a:bodyPr/>
        <a:lstStyle/>
        <a:p>
          <a:endParaRPr lang="en-US"/>
        </a:p>
      </dgm:t>
    </dgm:pt>
    <dgm:pt modelId="{4F7A3EA1-19DF-8B49-A66C-7DD84C3BD84F}" type="sibTrans" cxnId="{313074FE-F6AD-2B47-96D7-AF3B94A70CC1}">
      <dgm:prSet/>
      <dgm:spPr>
        <a:solidFill>
          <a:schemeClr val="bg2"/>
        </a:solidFill>
      </dgm:spPr>
      <dgm:t>
        <a:bodyPr/>
        <a:lstStyle/>
        <a:p>
          <a:endParaRPr lang="en-US"/>
        </a:p>
      </dgm:t>
    </dgm:pt>
    <dgm:pt modelId="{2E3813F4-D21C-4C49-B1DF-331A8B025553}">
      <dgm:prSet custT="1"/>
      <dgm:spPr>
        <a:ln>
          <a:solidFill>
            <a:schemeClr val="bg2"/>
          </a:solidFill>
        </a:ln>
      </dgm:spPr>
      <dgm:t>
        <a:bodyPr/>
        <a:lstStyle/>
        <a:p>
          <a:r>
            <a:rPr lang="en-US" sz="2000" b="1" i="0" dirty="0">
              <a:solidFill>
                <a:schemeClr val="bg2"/>
              </a:solidFill>
            </a:rPr>
            <a:t>A number of application servers</a:t>
          </a:r>
        </a:p>
      </dgm:t>
    </dgm:pt>
    <dgm:pt modelId="{77B80429-3956-584E-A564-4D55BB3610E6}" type="parTrans" cxnId="{A4B79A2C-00CB-1545-B548-BCF2E6A2ABAD}">
      <dgm:prSet/>
      <dgm:spPr/>
      <dgm:t>
        <a:bodyPr/>
        <a:lstStyle/>
        <a:p>
          <a:endParaRPr lang="en-US"/>
        </a:p>
      </dgm:t>
    </dgm:pt>
    <dgm:pt modelId="{69D3550F-8FA3-8A41-8DC7-FA8C9659101C}" type="sibTrans" cxnId="{A4B79A2C-00CB-1545-B548-BCF2E6A2ABAD}">
      <dgm:prSet/>
      <dgm:spPr/>
      <dgm:t>
        <a:bodyPr/>
        <a:lstStyle/>
        <a:p>
          <a:endParaRPr lang="en-US"/>
        </a:p>
      </dgm:t>
    </dgm:pt>
    <dgm:pt modelId="{529A81CE-013A-3F4E-B161-7EDE752C68CE}" type="pres">
      <dgm:prSet presAssocID="{11EF471C-F5BF-5E4C-8BF0-C5A3D6CCA1D3}" presName="Name0" presStyleCnt="0">
        <dgm:presLayoutVars>
          <dgm:dir/>
          <dgm:animLvl val="lvl"/>
          <dgm:resizeHandles val="exact"/>
        </dgm:presLayoutVars>
      </dgm:prSet>
      <dgm:spPr/>
    </dgm:pt>
    <dgm:pt modelId="{20262D08-F77D-A743-931B-9A17A4D07DEC}" type="pres">
      <dgm:prSet presAssocID="{049F244C-C230-4447-B5DF-B2B200028B16}" presName="vertFlow" presStyleCnt="0"/>
      <dgm:spPr/>
    </dgm:pt>
    <dgm:pt modelId="{DBC91D2F-39AB-F849-86F3-8E6726650645}" type="pres">
      <dgm:prSet presAssocID="{049F244C-C230-4447-B5DF-B2B200028B16}" presName="header" presStyleLbl="node1" presStyleIdx="0" presStyleCnt="1"/>
      <dgm:spPr/>
    </dgm:pt>
    <dgm:pt modelId="{A71F5CCB-286E-4A47-975C-76329DB1211F}" type="pres">
      <dgm:prSet presAssocID="{85E80410-E016-404D-AD6D-6CA379D416CE}" presName="parTrans" presStyleLbl="sibTrans2D1" presStyleIdx="0" presStyleCnt="3"/>
      <dgm:spPr/>
    </dgm:pt>
    <dgm:pt modelId="{A66CB141-C6BE-F74B-A2EB-6B4EBF0649E8}" type="pres">
      <dgm:prSet presAssocID="{29432C29-024B-994E-B419-4915BCEE279C}" presName="child" presStyleLbl="alignAccFollowNode1" presStyleIdx="0" presStyleCnt="3">
        <dgm:presLayoutVars>
          <dgm:chMax val="0"/>
          <dgm:bulletEnabled val="1"/>
        </dgm:presLayoutVars>
      </dgm:prSet>
      <dgm:spPr/>
    </dgm:pt>
    <dgm:pt modelId="{EBE89028-067C-E741-9647-EBBB7CC4D768}" type="pres">
      <dgm:prSet presAssocID="{5C033D6F-83D1-4D4B-BDA8-68E37E85B43C}" presName="sibTrans" presStyleLbl="sibTrans2D1" presStyleIdx="1" presStyleCnt="3"/>
      <dgm:spPr/>
    </dgm:pt>
    <dgm:pt modelId="{DCF4B11A-2F15-E340-8B86-D9F8E20DCBF0}" type="pres">
      <dgm:prSet presAssocID="{C5B14D07-41B3-1F4F-BADD-F881A4AD80CC}" presName="child" presStyleLbl="alignAccFollowNode1" presStyleIdx="1" presStyleCnt="3">
        <dgm:presLayoutVars>
          <dgm:chMax val="0"/>
          <dgm:bulletEnabled val="1"/>
        </dgm:presLayoutVars>
      </dgm:prSet>
      <dgm:spPr/>
    </dgm:pt>
    <dgm:pt modelId="{E8B461D8-753C-8D49-9C19-7C48DDA73832}" type="pres">
      <dgm:prSet presAssocID="{4F7A3EA1-19DF-8B49-A66C-7DD84C3BD84F}" presName="sibTrans" presStyleLbl="sibTrans2D1" presStyleIdx="2" presStyleCnt="3"/>
      <dgm:spPr/>
    </dgm:pt>
    <dgm:pt modelId="{801C7256-D756-AB4D-A0A4-EF38321FED66}" type="pres">
      <dgm:prSet presAssocID="{2E3813F4-D21C-4C49-B1DF-331A8B025553}" presName="child" presStyleLbl="alignAccFollowNode1" presStyleIdx="2" presStyleCnt="3">
        <dgm:presLayoutVars>
          <dgm:chMax val="0"/>
          <dgm:bulletEnabled val="1"/>
        </dgm:presLayoutVars>
      </dgm:prSet>
      <dgm:spPr/>
    </dgm:pt>
  </dgm:ptLst>
  <dgm:cxnLst>
    <dgm:cxn modelId="{37019C00-E411-DD48-BDC8-6CBDF751ED46}" srcId="{11EF471C-F5BF-5E4C-8BF0-C5A3D6CCA1D3}" destId="{049F244C-C230-4447-B5DF-B2B200028B16}" srcOrd="0" destOrd="0" parTransId="{AEE92ABB-EDF3-D348-B9E9-99FEDB3272DB}" sibTransId="{C968C63B-B1FD-D94F-8839-2F2572429991}"/>
    <dgm:cxn modelId="{A7213006-F775-E744-A7C4-D851289BB99C}" srcId="{049F244C-C230-4447-B5DF-B2B200028B16}" destId="{29432C29-024B-994E-B419-4915BCEE279C}" srcOrd="0" destOrd="0" parTransId="{85E80410-E016-404D-AD6D-6CA379D416CE}" sibTransId="{5C033D6F-83D1-4D4B-BDA8-68E37E85B43C}"/>
    <dgm:cxn modelId="{08C0CB1B-D554-F046-9663-CBA74A06D0E7}" type="presOf" srcId="{C5B14D07-41B3-1F4F-BADD-F881A4AD80CC}" destId="{DCF4B11A-2F15-E340-8B86-D9F8E20DCBF0}" srcOrd="0" destOrd="0" presId="urn:microsoft.com/office/officeart/2005/8/layout/lProcess1"/>
    <dgm:cxn modelId="{A4B79A2C-00CB-1545-B548-BCF2E6A2ABAD}" srcId="{049F244C-C230-4447-B5DF-B2B200028B16}" destId="{2E3813F4-D21C-4C49-B1DF-331A8B025553}" srcOrd="2" destOrd="0" parTransId="{77B80429-3956-584E-A564-4D55BB3610E6}" sibTransId="{69D3550F-8FA3-8A41-8DC7-FA8C9659101C}"/>
    <dgm:cxn modelId="{5F9CD348-D18E-4140-8910-B595DF3CF457}" type="presOf" srcId="{2E3813F4-D21C-4C49-B1DF-331A8B025553}" destId="{801C7256-D756-AB4D-A0A4-EF38321FED66}" srcOrd="0" destOrd="0" presId="urn:microsoft.com/office/officeart/2005/8/layout/lProcess1"/>
    <dgm:cxn modelId="{2099F077-6C65-1B42-9213-6D14688051E1}" type="presOf" srcId="{4F7A3EA1-19DF-8B49-A66C-7DD84C3BD84F}" destId="{E8B461D8-753C-8D49-9C19-7C48DDA73832}" srcOrd="0" destOrd="0" presId="urn:microsoft.com/office/officeart/2005/8/layout/lProcess1"/>
    <dgm:cxn modelId="{05016683-F012-4640-95FB-DC6515090C9C}" type="presOf" srcId="{85E80410-E016-404D-AD6D-6CA379D416CE}" destId="{A71F5CCB-286E-4A47-975C-76329DB1211F}" srcOrd="0" destOrd="0" presId="urn:microsoft.com/office/officeart/2005/8/layout/lProcess1"/>
    <dgm:cxn modelId="{9A1EC4A2-BAE2-4541-B848-F245ABA1D804}" type="presOf" srcId="{11EF471C-F5BF-5E4C-8BF0-C5A3D6CCA1D3}" destId="{529A81CE-013A-3F4E-B161-7EDE752C68CE}" srcOrd="0" destOrd="0" presId="urn:microsoft.com/office/officeart/2005/8/layout/lProcess1"/>
    <dgm:cxn modelId="{BFD5ADB0-953C-BC43-B461-201176C38CFD}" type="presOf" srcId="{049F244C-C230-4447-B5DF-B2B200028B16}" destId="{DBC91D2F-39AB-F849-86F3-8E6726650645}" srcOrd="0" destOrd="0" presId="urn:microsoft.com/office/officeart/2005/8/layout/lProcess1"/>
    <dgm:cxn modelId="{612806CA-FA23-8F42-AB11-CF6059F88253}" type="presOf" srcId="{29432C29-024B-994E-B419-4915BCEE279C}" destId="{A66CB141-C6BE-F74B-A2EB-6B4EBF0649E8}" srcOrd="0" destOrd="0" presId="urn:microsoft.com/office/officeart/2005/8/layout/lProcess1"/>
    <dgm:cxn modelId="{442C18DF-834E-EE43-A5D3-B0ECE285045E}" type="presOf" srcId="{5C033D6F-83D1-4D4B-BDA8-68E37E85B43C}" destId="{EBE89028-067C-E741-9647-EBBB7CC4D768}" srcOrd="0" destOrd="0" presId="urn:microsoft.com/office/officeart/2005/8/layout/lProcess1"/>
    <dgm:cxn modelId="{313074FE-F6AD-2B47-96D7-AF3B94A70CC1}" srcId="{049F244C-C230-4447-B5DF-B2B200028B16}" destId="{C5B14D07-41B3-1F4F-BADD-F881A4AD80CC}" srcOrd="1" destOrd="0" parTransId="{093DE694-048F-9E4C-B858-995F20A49F60}" sibTransId="{4F7A3EA1-19DF-8B49-A66C-7DD84C3BD84F}"/>
    <dgm:cxn modelId="{3A9E9BC7-AD42-1A48-A331-8ECED97FCF71}" type="presParOf" srcId="{529A81CE-013A-3F4E-B161-7EDE752C68CE}" destId="{20262D08-F77D-A743-931B-9A17A4D07DEC}" srcOrd="0" destOrd="0" presId="urn:microsoft.com/office/officeart/2005/8/layout/lProcess1"/>
    <dgm:cxn modelId="{EDBE6C78-BADA-B048-8D79-085B5FB98989}" type="presParOf" srcId="{20262D08-F77D-A743-931B-9A17A4D07DEC}" destId="{DBC91D2F-39AB-F849-86F3-8E6726650645}" srcOrd="0" destOrd="0" presId="urn:microsoft.com/office/officeart/2005/8/layout/lProcess1"/>
    <dgm:cxn modelId="{815D8EAB-DB67-0B4F-B70F-C3F75ED2CF24}" type="presParOf" srcId="{20262D08-F77D-A743-931B-9A17A4D07DEC}" destId="{A71F5CCB-286E-4A47-975C-76329DB1211F}" srcOrd="1" destOrd="0" presId="urn:microsoft.com/office/officeart/2005/8/layout/lProcess1"/>
    <dgm:cxn modelId="{0F6A80D7-0151-EB43-89BD-8E5FBC939365}" type="presParOf" srcId="{20262D08-F77D-A743-931B-9A17A4D07DEC}" destId="{A66CB141-C6BE-F74B-A2EB-6B4EBF0649E8}" srcOrd="2" destOrd="0" presId="urn:microsoft.com/office/officeart/2005/8/layout/lProcess1"/>
    <dgm:cxn modelId="{83F00960-9A4B-364A-BD3F-EF65823CC65A}" type="presParOf" srcId="{20262D08-F77D-A743-931B-9A17A4D07DEC}" destId="{EBE89028-067C-E741-9647-EBBB7CC4D768}" srcOrd="3" destOrd="0" presId="urn:microsoft.com/office/officeart/2005/8/layout/lProcess1"/>
    <dgm:cxn modelId="{2D5637BA-6E9F-E04A-8C4D-DE5005C68181}" type="presParOf" srcId="{20262D08-F77D-A743-931B-9A17A4D07DEC}" destId="{DCF4B11A-2F15-E340-8B86-D9F8E20DCBF0}" srcOrd="4" destOrd="0" presId="urn:microsoft.com/office/officeart/2005/8/layout/lProcess1"/>
    <dgm:cxn modelId="{D61C4CAA-B38F-3D4A-BB10-5C244C529687}" type="presParOf" srcId="{20262D08-F77D-A743-931B-9A17A4D07DEC}" destId="{E8B461D8-753C-8D49-9C19-7C48DDA73832}" srcOrd="5" destOrd="0" presId="urn:microsoft.com/office/officeart/2005/8/layout/lProcess1"/>
    <dgm:cxn modelId="{C5043A66-5A98-1D44-90BF-E29987656066}" type="presParOf" srcId="{20262D08-F77D-A743-931B-9A17A4D07DEC}" destId="{801C7256-D756-AB4D-A0A4-EF38321FED66}"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B12A1D-C4A4-F243-8961-C7FB7652A9EF}" type="doc">
      <dgm:prSet loTypeId="urn:microsoft.com/office/officeart/2005/8/layout/equation1" loCatId="relationship" qsTypeId="urn:microsoft.com/office/officeart/2005/8/quickstyle/simple4" qsCatId="simple" csTypeId="urn:microsoft.com/office/officeart/2005/8/colors/accent1_2" csCatId="accent1" phldr="1"/>
      <dgm:spPr/>
    </dgm:pt>
    <dgm:pt modelId="{225CD7D8-57B9-EE49-B393-EA78313773DA}">
      <dgm:prSet/>
      <dgm:spPr>
        <a:ln>
          <a:solidFill>
            <a:schemeClr val="bg2"/>
          </a:solidFill>
        </a:ln>
      </dgm:spPr>
      <dgm:t>
        <a:bodyPr/>
        <a:lstStyle/>
        <a:p>
          <a:r>
            <a:rPr lang="en-US" b="1" i="0" dirty="0">
              <a:solidFill>
                <a:schemeClr val="tx1"/>
              </a:solidFill>
            </a:rPr>
            <a:t>A service or user name</a:t>
          </a:r>
        </a:p>
      </dgm:t>
    </dgm:pt>
    <dgm:pt modelId="{B77BFB88-50F4-FC4F-9C70-611E72807CB9}" type="parTrans" cxnId="{2BCA176D-8640-7345-896C-FBD2C84C978D}">
      <dgm:prSet/>
      <dgm:spPr/>
      <dgm:t>
        <a:bodyPr/>
        <a:lstStyle/>
        <a:p>
          <a:endParaRPr lang="en-US"/>
        </a:p>
      </dgm:t>
    </dgm:pt>
    <dgm:pt modelId="{B6BBBDEC-3BC0-EC47-AA9D-871D2656B59B}" type="sibTrans" cxnId="{2BCA176D-8640-7345-896C-FBD2C84C978D}">
      <dgm:prSet/>
      <dgm:spPr>
        <a:ln>
          <a:solidFill>
            <a:schemeClr val="bg2"/>
          </a:solidFill>
        </a:ln>
      </dgm:spPr>
      <dgm:t>
        <a:bodyPr/>
        <a:lstStyle/>
        <a:p>
          <a:endParaRPr lang="en-US" dirty="0"/>
        </a:p>
      </dgm:t>
    </dgm:pt>
    <dgm:pt modelId="{CA9EEE00-B0A4-6C49-AFFD-3D87DA9DE64C}">
      <dgm:prSet/>
      <dgm:spPr>
        <a:ln>
          <a:solidFill>
            <a:schemeClr val="bg2"/>
          </a:solidFill>
        </a:ln>
      </dgm:spPr>
      <dgm:t>
        <a:bodyPr/>
        <a:lstStyle/>
        <a:p>
          <a:r>
            <a:rPr lang="en-US" b="1" i="0" dirty="0">
              <a:solidFill>
                <a:schemeClr val="tx1"/>
              </a:solidFill>
            </a:rPr>
            <a:t>An instance name</a:t>
          </a:r>
        </a:p>
      </dgm:t>
    </dgm:pt>
    <dgm:pt modelId="{3AD34F46-2F97-2343-9578-DE6187E932D8}" type="parTrans" cxnId="{E3CA7A42-A758-6D44-8D46-3CFAF288DF61}">
      <dgm:prSet/>
      <dgm:spPr/>
      <dgm:t>
        <a:bodyPr/>
        <a:lstStyle/>
        <a:p>
          <a:endParaRPr lang="en-US"/>
        </a:p>
      </dgm:t>
    </dgm:pt>
    <dgm:pt modelId="{280A2592-9190-4A41-81DD-493E2C91DCED}" type="sibTrans" cxnId="{E3CA7A42-A758-6D44-8D46-3CFAF288DF61}">
      <dgm:prSet/>
      <dgm:spPr>
        <a:ln>
          <a:solidFill>
            <a:schemeClr val="bg2"/>
          </a:solidFill>
        </a:ln>
      </dgm:spPr>
      <dgm:t>
        <a:bodyPr/>
        <a:lstStyle/>
        <a:p>
          <a:endParaRPr lang="en-US" dirty="0"/>
        </a:p>
      </dgm:t>
    </dgm:pt>
    <dgm:pt modelId="{8B765A27-1F45-514D-B988-F506D6FEE46C}">
      <dgm:prSet/>
      <dgm:spPr>
        <a:ln>
          <a:solidFill>
            <a:schemeClr val="bg2"/>
          </a:solidFill>
        </a:ln>
      </dgm:spPr>
      <dgm:t>
        <a:bodyPr/>
        <a:lstStyle/>
        <a:p>
          <a:r>
            <a:rPr lang="en-US" b="1" i="0" dirty="0">
              <a:solidFill>
                <a:schemeClr val="tx1"/>
              </a:solidFill>
            </a:rPr>
            <a:t>A realm name</a:t>
          </a:r>
        </a:p>
      </dgm:t>
    </dgm:pt>
    <dgm:pt modelId="{0C9F0CFE-2814-804E-BCA2-0E24267E0B2C}" type="parTrans" cxnId="{2355D4E6-9307-394D-AD2C-A29E387E3B6F}">
      <dgm:prSet/>
      <dgm:spPr/>
      <dgm:t>
        <a:bodyPr/>
        <a:lstStyle/>
        <a:p>
          <a:endParaRPr lang="en-US"/>
        </a:p>
      </dgm:t>
    </dgm:pt>
    <dgm:pt modelId="{59C9BDBB-C6B9-534B-A7AE-183F2AC5DEB4}" type="sibTrans" cxnId="{2355D4E6-9307-394D-AD2C-A29E387E3B6F}">
      <dgm:prSet/>
      <dgm:spPr>
        <a:ln>
          <a:solidFill>
            <a:schemeClr val="bg2"/>
          </a:solidFill>
        </a:ln>
      </dgm:spPr>
      <dgm:t>
        <a:bodyPr/>
        <a:lstStyle/>
        <a:p>
          <a:endParaRPr lang="en-US" dirty="0"/>
        </a:p>
      </dgm:t>
    </dgm:pt>
    <dgm:pt modelId="{F3E5DAE0-3F1D-DC4C-AC1A-A96CCB04AA69}">
      <dgm:prSet/>
      <dgm:spPr>
        <a:ln>
          <a:solidFill>
            <a:schemeClr val="bg2"/>
          </a:solidFill>
        </a:ln>
      </dgm:spPr>
      <dgm:t>
        <a:bodyPr/>
        <a:lstStyle/>
        <a:p>
          <a:r>
            <a:rPr lang="en-US" b="1" i="0" dirty="0">
              <a:solidFill>
                <a:schemeClr val="tx1"/>
              </a:solidFill>
            </a:rPr>
            <a:t>Principal name</a:t>
          </a:r>
        </a:p>
      </dgm:t>
    </dgm:pt>
    <dgm:pt modelId="{84EA4007-655A-2743-B3CA-EAF9846CA0AC}" type="parTrans" cxnId="{C2C761AC-7772-7849-80B2-7E89C1D29AD8}">
      <dgm:prSet/>
      <dgm:spPr/>
      <dgm:t>
        <a:bodyPr/>
        <a:lstStyle/>
        <a:p>
          <a:endParaRPr lang="en-US"/>
        </a:p>
      </dgm:t>
    </dgm:pt>
    <dgm:pt modelId="{CFF0FF91-65BE-504D-AA13-679ACF30F059}" type="sibTrans" cxnId="{C2C761AC-7772-7849-80B2-7E89C1D29AD8}">
      <dgm:prSet/>
      <dgm:spPr/>
      <dgm:t>
        <a:bodyPr/>
        <a:lstStyle/>
        <a:p>
          <a:endParaRPr lang="en-US"/>
        </a:p>
      </dgm:t>
    </dgm:pt>
    <dgm:pt modelId="{21B2FBDB-F0FF-A542-A783-59BBDE10EB5F}" type="pres">
      <dgm:prSet presAssocID="{6DB12A1D-C4A4-F243-8961-C7FB7652A9EF}" presName="linearFlow" presStyleCnt="0">
        <dgm:presLayoutVars>
          <dgm:dir/>
          <dgm:resizeHandles val="exact"/>
        </dgm:presLayoutVars>
      </dgm:prSet>
      <dgm:spPr/>
    </dgm:pt>
    <dgm:pt modelId="{498E0CAD-50A5-8348-9428-2D2551246C2C}" type="pres">
      <dgm:prSet presAssocID="{225CD7D8-57B9-EE49-B393-EA78313773DA}" presName="node" presStyleLbl="node1" presStyleIdx="0" presStyleCnt="4">
        <dgm:presLayoutVars>
          <dgm:bulletEnabled val="1"/>
        </dgm:presLayoutVars>
      </dgm:prSet>
      <dgm:spPr/>
    </dgm:pt>
    <dgm:pt modelId="{0E1AC0F8-0E58-5D4C-9EF3-E79E8BB98B47}" type="pres">
      <dgm:prSet presAssocID="{B6BBBDEC-3BC0-EC47-AA9D-871D2656B59B}" presName="spacerL" presStyleCnt="0"/>
      <dgm:spPr/>
    </dgm:pt>
    <dgm:pt modelId="{E5CCC60F-E632-FE4E-B4BE-3C439B488E69}" type="pres">
      <dgm:prSet presAssocID="{B6BBBDEC-3BC0-EC47-AA9D-871D2656B59B}" presName="sibTrans" presStyleLbl="sibTrans2D1" presStyleIdx="0" presStyleCnt="3"/>
      <dgm:spPr/>
    </dgm:pt>
    <dgm:pt modelId="{FB978B56-379D-F54A-B9DB-932D93A853AD}" type="pres">
      <dgm:prSet presAssocID="{B6BBBDEC-3BC0-EC47-AA9D-871D2656B59B}" presName="spacerR" presStyleCnt="0"/>
      <dgm:spPr/>
    </dgm:pt>
    <dgm:pt modelId="{44BE51AF-127A-E747-91BE-19632316C82A}" type="pres">
      <dgm:prSet presAssocID="{CA9EEE00-B0A4-6C49-AFFD-3D87DA9DE64C}" presName="node" presStyleLbl="node1" presStyleIdx="1" presStyleCnt="4">
        <dgm:presLayoutVars>
          <dgm:bulletEnabled val="1"/>
        </dgm:presLayoutVars>
      </dgm:prSet>
      <dgm:spPr/>
    </dgm:pt>
    <dgm:pt modelId="{2FA3F19E-547C-064D-B685-F89516DB32ED}" type="pres">
      <dgm:prSet presAssocID="{280A2592-9190-4A41-81DD-493E2C91DCED}" presName="spacerL" presStyleCnt="0"/>
      <dgm:spPr/>
    </dgm:pt>
    <dgm:pt modelId="{EA760A91-88CF-7E43-97DB-E361D25CD882}" type="pres">
      <dgm:prSet presAssocID="{280A2592-9190-4A41-81DD-493E2C91DCED}" presName="sibTrans" presStyleLbl="sibTrans2D1" presStyleIdx="1" presStyleCnt="3"/>
      <dgm:spPr/>
    </dgm:pt>
    <dgm:pt modelId="{2BCE42DF-F559-DC40-AB08-8C1532BB0B5B}" type="pres">
      <dgm:prSet presAssocID="{280A2592-9190-4A41-81DD-493E2C91DCED}" presName="spacerR" presStyleCnt="0"/>
      <dgm:spPr/>
    </dgm:pt>
    <dgm:pt modelId="{9E764BD8-FBF6-7A45-9C42-EADB0879DB09}" type="pres">
      <dgm:prSet presAssocID="{8B765A27-1F45-514D-B988-F506D6FEE46C}" presName="node" presStyleLbl="node1" presStyleIdx="2" presStyleCnt="4">
        <dgm:presLayoutVars>
          <dgm:bulletEnabled val="1"/>
        </dgm:presLayoutVars>
      </dgm:prSet>
      <dgm:spPr/>
    </dgm:pt>
    <dgm:pt modelId="{1E5C75A0-A75F-934A-A857-D730F2459809}" type="pres">
      <dgm:prSet presAssocID="{59C9BDBB-C6B9-534B-A7AE-183F2AC5DEB4}" presName="spacerL" presStyleCnt="0"/>
      <dgm:spPr/>
    </dgm:pt>
    <dgm:pt modelId="{B20953ED-69CE-A545-B888-88FBC05C681D}" type="pres">
      <dgm:prSet presAssocID="{59C9BDBB-C6B9-534B-A7AE-183F2AC5DEB4}" presName="sibTrans" presStyleLbl="sibTrans2D1" presStyleIdx="2" presStyleCnt="3"/>
      <dgm:spPr/>
    </dgm:pt>
    <dgm:pt modelId="{2EA220C2-64D4-E248-A216-84662F85DC85}" type="pres">
      <dgm:prSet presAssocID="{59C9BDBB-C6B9-534B-A7AE-183F2AC5DEB4}" presName="spacerR" presStyleCnt="0"/>
      <dgm:spPr/>
    </dgm:pt>
    <dgm:pt modelId="{4BB569A0-18B1-5E4B-AEE4-3FAD50F46CAA}" type="pres">
      <dgm:prSet presAssocID="{F3E5DAE0-3F1D-DC4C-AC1A-A96CCB04AA69}" presName="node" presStyleLbl="node1" presStyleIdx="3" presStyleCnt="4">
        <dgm:presLayoutVars>
          <dgm:bulletEnabled val="1"/>
        </dgm:presLayoutVars>
      </dgm:prSet>
      <dgm:spPr/>
    </dgm:pt>
  </dgm:ptLst>
  <dgm:cxnLst>
    <dgm:cxn modelId="{289E6B07-C7FB-3040-B9DF-EA386D9AB8FC}" type="presOf" srcId="{B6BBBDEC-3BC0-EC47-AA9D-871D2656B59B}" destId="{E5CCC60F-E632-FE4E-B4BE-3C439B488E69}" srcOrd="0" destOrd="0" presId="urn:microsoft.com/office/officeart/2005/8/layout/equation1"/>
    <dgm:cxn modelId="{F2700E1B-F187-484F-BFAC-B9D104555042}" type="presOf" srcId="{280A2592-9190-4A41-81DD-493E2C91DCED}" destId="{EA760A91-88CF-7E43-97DB-E361D25CD882}" srcOrd="0" destOrd="0" presId="urn:microsoft.com/office/officeart/2005/8/layout/equation1"/>
    <dgm:cxn modelId="{D7D0131F-61EA-E443-B835-D2ACEBF4D038}" type="presOf" srcId="{8B765A27-1F45-514D-B988-F506D6FEE46C}" destId="{9E764BD8-FBF6-7A45-9C42-EADB0879DB09}" srcOrd="0" destOrd="0" presId="urn:microsoft.com/office/officeart/2005/8/layout/equation1"/>
    <dgm:cxn modelId="{E3CA7A42-A758-6D44-8D46-3CFAF288DF61}" srcId="{6DB12A1D-C4A4-F243-8961-C7FB7652A9EF}" destId="{CA9EEE00-B0A4-6C49-AFFD-3D87DA9DE64C}" srcOrd="1" destOrd="0" parTransId="{3AD34F46-2F97-2343-9578-DE6187E932D8}" sibTransId="{280A2592-9190-4A41-81DD-493E2C91DCED}"/>
    <dgm:cxn modelId="{2BCA176D-8640-7345-896C-FBD2C84C978D}" srcId="{6DB12A1D-C4A4-F243-8961-C7FB7652A9EF}" destId="{225CD7D8-57B9-EE49-B393-EA78313773DA}" srcOrd="0" destOrd="0" parTransId="{B77BFB88-50F4-FC4F-9C70-611E72807CB9}" sibTransId="{B6BBBDEC-3BC0-EC47-AA9D-871D2656B59B}"/>
    <dgm:cxn modelId="{5CB55050-C961-A443-B7A7-1D061DE7FAB4}" type="presOf" srcId="{59C9BDBB-C6B9-534B-A7AE-183F2AC5DEB4}" destId="{B20953ED-69CE-A545-B888-88FBC05C681D}" srcOrd="0" destOrd="0" presId="urn:microsoft.com/office/officeart/2005/8/layout/equation1"/>
    <dgm:cxn modelId="{6E2D8E95-BDC4-6E49-A44D-DDB40399B6CF}" type="presOf" srcId="{CA9EEE00-B0A4-6C49-AFFD-3D87DA9DE64C}" destId="{44BE51AF-127A-E747-91BE-19632316C82A}" srcOrd="0" destOrd="0" presId="urn:microsoft.com/office/officeart/2005/8/layout/equation1"/>
    <dgm:cxn modelId="{EA8C97A4-5E09-C045-8FD4-3854B4238026}" type="presOf" srcId="{225CD7D8-57B9-EE49-B393-EA78313773DA}" destId="{498E0CAD-50A5-8348-9428-2D2551246C2C}" srcOrd="0" destOrd="0" presId="urn:microsoft.com/office/officeart/2005/8/layout/equation1"/>
    <dgm:cxn modelId="{C2C761AC-7772-7849-80B2-7E89C1D29AD8}" srcId="{6DB12A1D-C4A4-F243-8961-C7FB7652A9EF}" destId="{F3E5DAE0-3F1D-DC4C-AC1A-A96CCB04AA69}" srcOrd="3" destOrd="0" parTransId="{84EA4007-655A-2743-B3CA-EAF9846CA0AC}" sibTransId="{CFF0FF91-65BE-504D-AA13-679ACF30F059}"/>
    <dgm:cxn modelId="{3173F9BD-6E85-904B-B062-D2ECBC661397}" type="presOf" srcId="{F3E5DAE0-3F1D-DC4C-AC1A-A96CCB04AA69}" destId="{4BB569A0-18B1-5E4B-AEE4-3FAD50F46CAA}" srcOrd="0" destOrd="0" presId="urn:microsoft.com/office/officeart/2005/8/layout/equation1"/>
    <dgm:cxn modelId="{9C0453C5-857C-754D-B535-CC41FC019B26}" type="presOf" srcId="{6DB12A1D-C4A4-F243-8961-C7FB7652A9EF}" destId="{21B2FBDB-F0FF-A542-A783-59BBDE10EB5F}" srcOrd="0" destOrd="0" presId="urn:microsoft.com/office/officeart/2005/8/layout/equation1"/>
    <dgm:cxn modelId="{2355D4E6-9307-394D-AD2C-A29E387E3B6F}" srcId="{6DB12A1D-C4A4-F243-8961-C7FB7652A9EF}" destId="{8B765A27-1F45-514D-B988-F506D6FEE46C}" srcOrd="2" destOrd="0" parTransId="{0C9F0CFE-2814-804E-BCA2-0E24267E0B2C}" sibTransId="{59C9BDBB-C6B9-534B-A7AE-183F2AC5DEB4}"/>
    <dgm:cxn modelId="{F12AE42E-BA2C-1249-9AD7-E6AEF9698F2F}" type="presParOf" srcId="{21B2FBDB-F0FF-A542-A783-59BBDE10EB5F}" destId="{498E0CAD-50A5-8348-9428-2D2551246C2C}" srcOrd="0" destOrd="0" presId="urn:microsoft.com/office/officeart/2005/8/layout/equation1"/>
    <dgm:cxn modelId="{DE91608C-A31B-0D4F-8C19-C9FDF660EFA7}" type="presParOf" srcId="{21B2FBDB-F0FF-A542-A783-59BBDE10EB5F}" destId="{0E1AC0F8-0E58-5D4C-9EF3-E79E8BB98B47}" srcOrd="1" destOrd="0" presId="urn:microsoft.com/office/officeart/2005/8/layout/equation1"/>
    <dgm:cxn modelId="{ECE73243-6252-024B-81DC-7079C43C8E6F}" type="presParOf" srcId="{21B2FBDB-F0FF-A542-A783-59BBDE10EB5F}" destId="{E5CCC60F-E632-FE4E-B4BE-3C439B488E69}" srcOrd="2" destOrd="0" presId="urn:microsoft.com/office/officeart/2005/8/layout/equation1"/>
    <dgm:cxn modelId="{082E6E62-832E-B94E-89E9-8FAA1B125C81}" type="presParOf" srcId="{21B2FBDB-F0FF-A542-A783-59BBDE10EB5F}" destId="{FB978B56-379D-F54A-B9DB-932D93A853AD}" srcOrd="3" destOrd="0" presId="urn:microsoft.com/office/officeart/2005/8/layout/equation1"/>
    <dgm:cxn modelId="{792CB50A-0085-E843-A430-E1A8320CA6D2}" type="presParOf" srcId="{21B2FBDB-F0FF-A542-A783-59BBDE10EB5F}" destId="{44BE51AF-127A-E747-91BE-19632316C82A}" srcOrd="4" destOrd="0" presId="urn:microsoft.com/office/officeart/2005/8/layout/equation1"/>
    <dgm:cxn modelId="{E75D9D9F-D370-A341-8338-316067303A8C}" type="presParOf" srcId="{21B2FBDB-F0FF-A542-A783-59BBDE10EB5F}" destId="{2FA3F19E-547C-064D-B685-F89516DB32ED}" srcOrd="5" destOrd="0" presId="urn:microsoft.com/office/officeart/2005/8/layout/equation1"/>
    <dgm:cxn modelId="{C290D882-26B8-6D4C-A20C-94C285FE47BF}" type="presParOf" srcId="{21B2FBDB-F0FF-A542-A783-59BBDE10EB5F}" destId="{EA760A91-88CF-7E43-97DB-E361D25CD882}" srcOrd="6" destOrd="0" presId="urn:microsoft.com/office/officeart/2005/8/layout/equation1"/>
    <dgm:cxn modelId="{B2FF40EA-E31D-364C-BD4F-CCC199C44DCA}" type="presParOf" srcId="{21B2FBDB-F0FF-A542-A783-59BBDE10EB5F}" destId="{2BCE42DF-F559-DC40-AB08-8C1532BB0B5B}" srcOrd="7" destOrd="0" presId="urn:microsoft.com/office/officeart/2005/8/layout/equation1"/>
    <dgm:cxn modelId="{988AE9BA-21D1-0B41-B468-6FFB14D88437}" type="presParOf" srcId="{21B2FBDB-F0FF-A542-A783-59BBDE10EB5F}" destId="{9E764BD8-FBF6-7A45-9C42-EADB0879DB09}" srcOrd="8" destOrd="0" presId="urn:microsoft.com/office/officeart/2005/8/layout/equation1"/>
    <dgm:cxn modelId="{AA7F162A-9E12-ED4A-AA88-88150018B356}" type="presParOf" srcId="{21B2FBDB-F0FF-A542-A783-59BBDE10EB5F}" destId="{1E5C75A0-A75F-934A-A857-D730F2459809}" srcOrd="9" destOrd="0" presId="urn:microsoft.com/office/officeart/2005/8/layout/equation1"/>
    <dgm:cxn modelId="{F7442610-C894-574C-8B73-AFDD28E7126D}" type="presParOf" srcId="{21B2FBDB-F0FF-A542-A783-59BBDE10EB5F}" destId="{B20953ED-69CE-A545-B888-88FBC05C681D}" srcOrd="10" destOrd="0" presId="urn:microsoft.com/office/officeart/2005/8/layout/equation1"/>
    <dgm:cxn modelId="{23448BD1-6F33-744C-BC6C-F2C07056FCA1}" type="presParOf" srcId="{21B2FBDB-F0FF-A542-A783-59BBDE10EB5F}" destId="{2EA220C2-64D4-E248-A216-84662F85DC85}" srcOrd="11" destOrd="0" presId="urn:microsoft.com/office/officeart/2005/8/layout/equation1"/>
    <dgm:cxn modelId="{919FBB12-4EFF-AF4A-B8B9-75798AF8CD1E}" type="presParOf" srcId="{21B2FBDB-F0FF-A542-A783-59BBDE10EB5F}" destId="{4BB569A0-18B1-5E4B-AEE4-3FAD50F46CAA}"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86D983-2AED-5547-AD76-A8E750AC315E}"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EACAEDA2-1ABB-164B-9C16-9B474FD0E400}">
      <dgm:prSet/>
      <dgm:spPr>
        <a:solidFill>
          <a:schemeClr val="tx2"/>
        </a:solidFill>
        <a:ln>
          <a:solidFill>
            <a:schemeClr val="bg2"/>
          </a:solidFill>
        </a:ln>
      </dgm:spPr>
      <dgm:t>
        <a:bodyPr/>
        <a:lstStyle/>
        <a:p>
          <a:pPr rtl="0"/>
          <a:r>
            <a:rPr lang="en-US" b="1" i="0" dirty="0">
              <a:solidFill>
                <a:schemeClr val="bg2"/>
              </a:solidFill>
            </a:rPr>
            <a:t>Includes a number of optional extensions that may be added to the version 2 format</a:t>
          </a:r>
        </a:p>
      </dgm:t>
    </dgm:pt>
    <dgm:pt modelId="{CF2C5615-A004-3F43-BABC-A45A836B8C36}" type="parTrans" cxnId="{4BDE3FCD-2371-F449-A712-D90E8B4F02B4}">
      <dgm:prSet/>
      <dgm:spPr/>
      <dgm:t>
        <a:bodyPr/>
        <a:lstStyle/>
        <a:p>
          <a:endParaRPr lang="en-US"/>
        </a:p>
      </dgm:t>
    </dgm:pt>
    <dgm:pt modelId="{D84040DC-F499-0543-B13E-DE282794FB2A}" type="sibTrans" cxnId="{4BDE3FCD-2371-F449-A712-D90E8B4F02B4}">
      <dgm:prSet/>
      <dgm:spPr>
        <a:solidFill>
          <a:srgbClr val="800000"/>
        </a:solidFill>
        <a:ln>
          <a:solidFill>
            <a:schemeClr val="bg2"/>
          </a:solidFill>
        </a:ln>
      </dgm:spPr>
      <dgm:t>
        <a:bodyPr/>
        <a:lstStyle/>
        <a:p>
          <a:endParaRPr lang="en-US" dirty="0"/>
        </a:p>
      </dgm:t>
    </dgm:pt>
    <dgm:pt modelId="{8D00CBB6-E996-8542-8828-7FCC39DBCF2E}">
      <dgm:prSet/>
      <dgm:spPr>
        <a:solidFill>
          <a:schemeClr val="tx2"/>
        </a:solidFill>
        <a:ln>
          <a:solidFill>
            <a:schemeClr val="bg2"/>
          </a:solidFill>
        </a:ln>
      </dgm:spPr>
      <dgm:t>
        <a:bodyPr/>
        <a:lstStyle/>
        <a:p>
          <a:pPr rtl="0"/>
          <a:r>
            <a:rPr lang="en-US" b="1" i="0" dirty="0">
              <a:solidFill>
                <a:schemeClr val="bg2"/>
              </a:solidFill>
            </a:rPr>
            <a:t>Each extension consists of:</a:t>
          </a:r>
        </a:p>
      </dgm:t>
    </dgm:pt>
    <dgm:pt modelId="{74C61D92-8EC7-7F4F-9D9B-D987E10F8CE1}" type="parTrans" cxnId="{8BD0BCF7-43B3-7049-BD00-BF7C46F6C156}">
      <dgm:prSet/>
      <dgm:spPr/>
      <dgm:t>
        <a:bodyPr/>
        <a:lstStyle/>
        <a:p>
          <a:endParaRPr lang="en-US"/>
        </a:p>
      </dgm:t>
    </dgm:pt>
    <dgm:pt modelId="{C487C310-BCEE-9349-8B27-0789BF4B34BF}" type="sibTrans" cxnId="{8BD0BCF7-43B3-7049-BD00-BF7C46F6C156}">
      <dgm:prSet/>
      <dgm:spPr>
        <a:solidFill>
          <a:srgbClr val="800000"/>
        </a:solidFill>
        <a:ln>
          <a:solidFill>
            <a:schemeClr val="bg2"/>
          </a:solidFill>
        </a:ln>
      </dgm:spPr>
      <dgm:t>
        <a:bodyPr/>
        <a:lstStyle/>
        <a:p>
          <a:endParaRPr lang="en-US" dirty="0"/>
        </a:p>
      </dgm:t>
    </dgm:pt>
    <dgm:pt modelId="{6D00F293-52CB-E14C-AED9-917692FA1048}">
      <dgm:prSet/>
      <dgm:spPr>
        <a:solidFill>
          <a:schemeClr val="tx2"/>
        </a:solidFill>
        <a:ln>
          <a:solidFill>
            <a:schemeClr val="bg2"/>
          </a:solidFill>
        </a:ln>
      </dgm:spPr>
      <dgm:t>
        <a:bodyPr/>
        <a:lstStyle/>
        <a:p>
          <a:pPr rtl="0"/>
          <a:r>
            <a:rPr lang="en-US" b="1" i="0" dirty="0">
              <a:solidFill>
                <a:schemeClr val="bg2"/>
              </a:solidFill>
            </a:rPr>
            <a:t>An extension identifier</a:t>
          </a:r>
        </a:p>
      </dgm:t>
    </dgm:pt>
    <dgm:pt modelId="{2406C4E2-9E31-864D-8728-88EF817D5839}" type="parTrans" cxnId="{7F76BC55-FEC9-0B45-9A63-A96FC8FF1648}">
      <dgm:prSet/>
      <dgm:spPr/>
      <dgm:t>
        <a:bodyPr/>
        <a:lstStyle/>
        <a:p>
          <a:endParaRPr lang="en-US"/>
        </a:p>
      </dgm:t>
    </dgm:pt>
    <dgm:pt modelId="{9FFADCC0-1419-0647-8B0D-CB40F865A624}" type="sibTrans" cxnId="{7F76BC55-FEC9-0B45-9A63-A96FC8FF1648}">
      <dgm:prSet/>
      <dgm:spPr/>
      <dgm:t>
        <a:bodyPr/>
        <a:lstStyle/>
        <a:p>
          <a:endParaRPr lang="en-US"/>
        </a:p>
      </dgm:t>
    </dgm:pt>
    <dgm:pt modelId="{D653C5F5-B8D2-BB4B-A469-1710E055666D}">
      <dgm:prSet/>
      <dgm:spPr>
        <a:solidFill>
          <a:schemeClr val="tx2"/>
        </a:solidFill>
        <a:ln>
          <a:solidFill>
            <a:schemeClr val="bg2"/>
          </a:solidFill>
        </a:ln>
      </dgm:spPr>
      <dgm:t>
        <a:bodyPr/>
        <a:lstStyle/>
        <a:p>
          <a:pPr rtl="0"/>
          <a:r>
            <a:rPr lang="en-US" b="1" i="0" dirty="0">
              <a:solidFill>
                <a:schemeClr val="bg2"/>
              </a:solidFill>
            </a:rPr>
            <a:t>A criticality indicator</a:t>
          </a:r>
        </a:p>
      </dgm:t>
    </dgm:pt>
    <dgm:pt modelId="{16146A0A-C176-CF45-88A2-FF39267F4F83}" type="parTrans" cxnId="{49C125C7-164D-7E4D-A8FB-4F68AC9BC6C2}">
      <dgm:prSet/>
      <dgm:spPr/>
      <dgm:t>
        <a:bodyPr/>
        <a:lstStyle/>
        <a:p>
          <a:endParaRPr lang="en-US"/>
        </a:p>
      </dgm:t>
    </dgm:pt>
    <dgm:pt modelId="{01072D74-345D-0D44-8B71-39A09C440546}" type="sibTrans" cxnId="{49C125C7-164D-7E4D-A8FB-4F68AC9BC6C2}">
      <dgm:prSet/>
      <dgm:spPr/>
      <dgm:t>
        <a:bodyPr/>
        <a:lstStyle/>
        <a:p>
          <a:endParaRPr lang="en-US"/>
        </a:p>
      </dgm:t>
    </dgm:pt>
    <dgm:pt modelId="{762E4E22-8A2A-C142-A570-4C5D217E21BF}">
      <dgm:prSet/>
      <dgm:spPr>
        <a:solidFill>
          <a:schemeClr val="tx2"/>
        </a:solidFill>
        <a:ln>
          <a:solidFill>
            <a:schemeClr val="bg2"/>
          </a:solidFill>
        </a:ln>
      </dgm:spPr>
      <dgm:t>
        <a:bodyPr/>
        <a:lstStyle/>
        <a:p>
          <a:pPr rtl="0"/>
          <a:r>
            <a:rPr lang="en-US" b="1" i="0" dirty="0">
              <a:solidFill>
                <a:schemeClr val="bg2"/>
              </a:solidFill>
            </a:rPr>
            <a:t>An extension value</a:t>
          </a:r>
        </a:p>
      </dgm:t>
    </dgm:pt>
    <dgm:pt modelId="{E3B3F41E-6F7D-1045-82A9-06AB528A95B1}" type="parTrans" cxnId="{DA8A8D89-A82B-F749-AF32-DCD35F54008A}">
      <dgm:prSet/>
      <dgm:spPr/>
      <dgm:t>
        <a:bodyPr/>
        <a:lstStyle/>
        <a:p>
          <a:endParaRPr lang="en-US"/>
        </a:p>
      </dgm:t>
    </dgm:pt>
    <dgm:pt modelId="{45C5C41A-4595-7E41-AB85-023B02B389E8}" type="sibTrans" cxnId="{DA8A8D89-A82B-F749-AF32-DCD35F54008A}">
      <dgm:prSet/>
      <dgm:spPr/>
      <dgm:t>
        <a:bodyPr/>
        <a:lstStyle/>
        <a:p>
          <a:endParaRPr lang="en-US"/>
        </a:p>
      </dgm:t>
    </dgm:pt>
    <dgm:pt modelId="{0A57AD38-B0CC-5942-822E-1953789F7159}">
      <dgm:prSet/>
      <dgm:spPr>
        <a:solidFill>
          <a:schemeClr val="tx2"/>
        </a:solidFill>
        <a:ln>
          <a:solidFill>
            <a:schemeClr val="bg2"/>
          </a:solidFill>
        </a:ln>
      </dgm:spPr>
      <dgm:t>
        <a:bodyPr/>
        <a:lstStyle/>
        <a:p>
          <a:pPr rtl="0"/>
          <a:r>
            <a:rPr lang="en-US" b="1" i="0" dirty="0">
              <a:solidFill>
                <a:schemeClr val="bg2"/>
              </a:solidFill>
            </a:rPr>
            <a:t>The certificate extensions fall into three main categories:</a:t>
          </a:r>
        </a:p>
      </dgm:t>
    </dgm:pt>
    <dgm:pt modelId="{7241E6D7-F693-E94F-8990-E192979A9427}" type="parTrans" cxnId="{F4FDFB0A-8659-6848-BBA0-331FE2CFABB4}">
      <dgm:prSet/>
      <dgm:spPr/>
      <dgm:t>
        <a:bodyPr/>
        <a:lstStyle/>
        <a:p>
          <a:endParaRPr lang="en-US"/>
        </a:p>
      </dgm:t>
    </dgm:pt>
    <dgm:pt modelId="{19AD9D0A-7445-4742-9ED5-C92996B3A695}" type="sibTrans" cxnId="{F4FDFB0A-8659-6848-BBA0-331FE2CFABB4}">
      <dgm:prSet/>
      <dgm:spPr/>
      <dgm:t>
        <a:bodyPr/>
        <a:lstStyle/>
        <a:p>
          <a:endParaRPr lang="en-US"/>
        </a:p>
      </dgm:t>
    </dgm:pt>
    <dgm:pt modelId="{9615FB69-8812-3D44-B34B-EE16B671F0D8}">
      <dgm:prSet/>
      <dgm:spPr>
        <a:solidFill>
          <a:schemeClr val="tx2"/>
        </a:solidFill>
        <a:ln>
          <a:solidFill>
            <a:schemeClr val="bg2"/>
          </a:solidFill>
        </a:ln>
      </dgm:spPr>
      <dgm:t>
        <a:bodyPr/>
        <a:lstStyle/>
        <a:p>
          <a:pPr rtl="0"/>
          <a:r>
            <a:rPr lang="en-US" b="1" i="0" dirty="0">
              <a:solidFill>
                <a:schemeClr val="bg2"/>
              </a:solidFill>
            </a:rPr>
            <a:t>Key and policy information</a:t>
          </a:r>
        </a:p>
      </dgm:t>
    </dgm:pt>
    <dgm:pt modelId="{DC2D151E-CC1C-E44C-A03C-646F44A37E68}" type="parTrans" cxnId="{92A0FD75-8C66-2D4E-AE54-C049ED848460}">
      <dgm:prSet/>
      <dgm:spPr/>
      <dgm:t>
        <a:bodyPr/>
        <a:lstStyle/>
        <a:p>
          <a:endParaRPr lang="en-US"/>
        </a:p>
      </dgm:t>
    </dgm:pt>
    <dgm:pt modelId="{7CF05720-CEFF-4547-B1FD-DB82C5190FF4}" type="sibTrans" cxnId="{92A0FD75-8C66-2D4E-AE54-C049ED848460}">
      <dgm:prSet/>
      <dgm:spPr/>
      <dgm:t>
        <a:bodyPr/>
        <a:lstStyle/>
        <a:p>
          <a:endParaRPr lang="en-US"/>
        </a:p>
      </dgm:t>
    </dgm:pt>
    <dgm:pt modelId="{80424D46-E841-AE4F-9430-C7EC10842BB3}">
      <dgm:prSet/>
      <dgm:spPr>
        <a:solidFill>
          <a:schemeClr val="tx2"/>
        </a:solidFill>
        <a:ln>
          <a:solidFill>
            <a:schemeClr val="bg2"/>
          </a:solidFill>
        </a:ln>
      </dgm:spPr>
      <dgm:t>
        <a:bodyPr/>
        <a:lstStyle/>
        <a:p>
          <a:pPr rtl="0"/>
          <a:r>
            <a:rPr lang="en-US" b="1" i="0" dirty="0">
              <a:solidFill>
                <a:schemeClr val="bg2"/>
              </a:solidFill>
            </a:rPr>
            <a:t>Subject and issuer attributes</a:t>
          </a:r>
        </a:p>
      </dgm:t>
    </dgm:pt>
    <dgm:pt modelId="{79A9CFBB-8B33-7648-AFC1-F9BC737E2A4D}" type="parTrans" cxnId="{85D5540D-8420-6A48-BDC2-0882EC34C13F}">
      <dgm:prSet/>
      <dgm:spPr/>
      <dgm:t>
        <a:bodyPr/>
        <a:lstStyle/>
        <a:p>
          <a:endParaRPr lang="en-US"/>
        </a:p>
      </dgm:t>
    </dgm:pt>
    <dgm:pt modelId="{F18C7956-29A7-D041-B37B-B20EC903CC00}" type="sibTrans" cxnId="{85D5540D-8420-6A48-BDC2-0882EC34C13F}">
      <dgm:prSet/>
      <dgm:spPr/>
      <dgm:t>
        <a:bodyPr/>
        <a:lstStyle/>
        <a:p>
          <a:endParaRPr lang="en-US"/>
        </a:p>
      </dgm:t>
    </dgm:pt>
    <dgm:pt modelId="{E81EB1DE-F09B-1342-A982-7CDEDA948B1C}">
      <dgm:prSet/>
      <dgm:spPr>
        <a:solidFill>
          <a:schemeClr val="tx2"/>
        </a:solidFill>
        <a:ln>
          <a:solidFill>
            <a:schemeClr val="bg2"/>
          </a:solidFill>
        </a:ln>
      </dgm:spPr>
      <dgm:t>
        <a:bodyPr/>
        <a:lstStyle/>
        <a:p>
          <a:pPr rtl="0"/>
          <a:r>
            <a:rPr lang="en-US" b="1" i="0" dirty="0">
              <a:solidFill>
                <a:schemeClr val="bg2"/>
              </a:solidFill>
            </a:rPr>
            <a:t>Certification path constraints</a:t>
          </a:r>
        </a:p>
      </dgm:t>
    </dgm:pt>
    <dgm:pt modelId="{5D7A6D9D-A7FA-B344-820D-E798B475B0CA}" type="parTrans" cxnId="{1EA981F4-CE05-8842-996C-830B6CAD90FC}">
      <dgm:prSet/>
      <dgm:spPr/>
      <dgm:t>
        <a:bodyPr/>
        <a:lstStyle/>
        <a:p>
          <a:endParaRPr lang="en-US"/>
        </a:p>
      </dgm:t>
    </dgm:pt>
    <dgm:pt modelId="{B3DD21DE-69F6-5D47-ACE5-96FC5D9763F9}" type="sibTrans" cxnId="{1EA981F4-CE05-8842-996C-830B6CAD90FC}">
      <dgm:prSet/>
      <dgm:spPr/>
      <dgm:t>
        <a:bodyPr/>
        <a:lstStyle/>
        <a:p>
          <a:endParaRPr lang="en-US"/>
        </a:p>
      </dgm:t>
    </dgm:pt>
    <dgm:pt modelId="{876840B6-753B-A444-9661-2CC8216B3BE6}" type="pres">
      <dgm:prSet presAssocID="{4786D983-2AED-5547-AD76-A8E750AC315E}" presName="outerComposite" presStyleCnt="0">
        <dgm:presLayoutVars>
          <dgm:chMax val="5"/>
          <dgm:dir/>
          <dgm:resizeHandles val="exact"/>
        </dgm:presLayoutVars>
      </dgm:prSet>
      <dgm:spPr/>
    </dgm:pt>
    <dgm:pt modelId="{5C437DED-47BB-5148-85F5-E1B04DCFB962}" type="pres">
      <dgm:prSet presAssocID="{4786D983-2AED-5547-AD76-A8E750AC315E}" presName="dummyMaxCanvas" presStyleCnt="0">
        <dgm:presLayoutVars/>
      </dgm:prSet>
      <dgm:spPr/>
    </dgm:pt>
    <dgm:pt modelId="{53E62CC8-C687-B44D-A1F9-214B82C9B592}" type="pres">
      <dgm:prSet presAssocID="{4786D983-2AED-5547-AD76-A8E750AC315E}" presName="ThreeNodes_1" presStyleLbl="node1" presStyleIdx="0" presStyleCnt="3">
        <dgm:presLayoutVars>
          <dgm:bulletEnabled val="1"/>
        </dgm:presLayoutVars>
      </dgm:prSet>
      <dgm:spPr/>
    </dgm:pt>
    <dgm:pt modelId="{219C4395-9029-7149-85EE-F197F1323CEB}" type="pres">
      <dgm:prSet presAssocID="{4786D983-2AED-5547-AD76-A8E750AC315E}" presName="ThreeNodes_2" presStyleLbl="node1" presStyleIdx="1" presStyleCnt="3">
        <dgm:presLayoutVars>
          <dgm:bulletEnabled val="1"/>
        </dgm:presLayoutVars>
      </dgm:prSet>
      <dgm:spPr/>
    </dgm:pt>
    <dgm:pt modelId="{1B0B7151-9BBF-644F-B0E8-42116B23801F}" type="pres">
      <dgm:prSet presAssocID="{4786D983-2AED-5547-AD76-A8E750AC315E}" presName="ThreeNodes_3" presStyleLbl="node1" presStyleIdx="2" presStyleCnt="3">
        <dgm:presLayoutVars>
          <dgm:bulletEnabled val="1"/>
        </dgm:presLayoutVars>
      </dgm:prSet>
      <dgm:spPr/>
    </dgm:pt>
    <dgm:pt modelId="{C5EAB97F-AA72-3141-ADBE-AFF38E803E36}" type="pres">
      <dgm:prSet presAssocID="{4786D983-2AED-5547-AD76-A8E750AC315E}" presName="ThreeConn_1-2" presStyleLbl="fgAccFollowNode1" presStyleIdx="0" presStyleCnt="2">
        <dgm:presLayoutVars>
          <dgm:bulletEnabled val="1"/>
        </dgm:presLayoutVars>
      </dgm:prSet>
      <dgm:spPr/>
    </dgm:pt>
    <dgm:pt modelId="{A3B1E715-E713-B84C-9727-F735A68245C9}" type="pres">
      <dgm:prSet presAssocID="{4786D983-2AED-5547-AD76-A8E750AC315E}" presName="ThreeConn_2-3" presStyleLbl="fgAccFollowNode1" presStyleIdx="1" presStyleCnt="2">
        <dgm:presLayoutVars>
          <dgm:bulletEnabled val="1"/>
        </dgm:presLayoutVars>
      </dgm:prSet>
      <dgm:spPr/>
    </dgm:pt>
    <dgm:pt modelId="{812FCBB9-611A-9C4D-BC9A-CFD430FAF1FE}" type="pres">
      <dgm:prSet presAssocID="{4786D983-2AED-5547-AD76-A8E750AC315E}" presName="ThreeNodes_1_text" presStyleLbl="node1" presStyleIdx="2" presStyleCnt="3">
        <dgm:presLayoutVars>
          <dgm:bulletEnabled val="1"/>
        </dgm:presLayoutVars>
      </dgm:prSet>
      <dgm:spPr/>
    </dgm:pt>
    <dgm:pt modelId="{AAC117B2-4B10-2344-824A-5C73BC7BFEF1}" type="pres">
      <dgm:prSet presAssocID="{4786D983-2AED-5547-AD76-A8E750AC315E}" presName="ThreeNodes_2_text" presStyleLbl="node1" presStyleIdx="2" presStyleCnt="3">
        <dgm:presLayoutVars>
          <dgm:bulletEnabled val="1"/>
        </dgm:presLayoutVars>
      </dgm:prSet>
      <dgm:spPr/>
    </dgm:pt>
    <dgm:pt modelId="{7E8F7BAF-7A9F-3F4C-AF26-CDF3BC393B0B}" type="pres">
      <dgm:prSet presAssocID="{4786D983-2AED-5547-AD76-A8E750AC315E}" presName="ThreeNodes_3_text" presStyleLbl="node1" presStyleIdx="2" presStyleCnt="3">
        <dgm:presLayoutVars>
          <dgm:bulletEnabled val="1"/>
        </dgm:presLayoutVars>
      </dgm:prSet>
      <dgm:spPr/>
    </dgm:pt>
  </dgm:ptLst>
  <dgm:cxnLst>
    <dgm:cxn modelId="{FEBB7C02-ACCB-F84E-9193-E98C68796B1D}" type="presOf" srcId="{EACAEDA2-1ABB-164B-9C16-9B474FD0E400}" destId="{812FCBB9-611A-9C4D-BC9A-CFD430FAF1FE}" srcOrd="1" destOrd="0" presId="urn:microsoft.com/office/officeart/2005/8/layout/vProcess5"/>
    <dgm:cxn modelId="{F4FDFB0A-8659-6848-BBA0-331FE2CFABB4}" srcId="{4786D983-2AED-5547-AD76-A8E750AC315E}" destId="{0A57AD38-B0CC-5942-822E-1953789F7159}" srcOrd="2" destOrd="0" parTransId="{7241E6D7-F693-E94F-8990-E192979A9427}" sibTransId="{19AD9D0A-7445-4742-9ED5-C92996B3A695}"/>
    <dgm:cxn modelId="{85D5540D-8420-6A48-BDC2-0882EC34C13F}" srcId="{0A57AD38-B0CC-5942-822E-1953789F7159}" destId="{80424D46-E841-AE4F-9430-C7EC10842BB3}" srcOrd="1" destOrd="0" parTransId="{79A9CFBB-8B33-7648-AFC1-F9BC737E2A4D}" sibTransId="{F18C7956-29A7-D041-B37B-B20EC903CC00}"/>
    <dgm:cxn modelId="{BDA7FD2F-D023-2C40-891A-824DBB6DA9AD}" type="presOf" srcId="{6D00F293-52CB-E14C-AED9-917692FA1048}" destId="{AAC117B2-4B10-2344-824A-5C73BC7BFEF1}" srcOrd="1" destOrd="1" presId="urn:microsoft.com/office/officeart/2005/8/layout/vProcess5"/>
    <dgm:cxn modelId="{C4060337-3162-A04E-AA89-06C22EA30396}" type="presOf" srcId="{EACAEDA2-1ABB-164B-9C16-9B474FD0E400}" destId="{53E62CC8-C687-B44D-A1F9-214B82C9B592}" srcOrd="0" destOrd="0" presId="urn:microsoft.com/office/officeart/2005/8/layout/vProcess5"/>
    <dgm:cxn modelId="{51D28B38-83AC-524C-AB7F-D8AA05141E9D}" type="presOf" srcId="{762E4E22-8A2A-C142-A570-4C5D217E21BF}" destId="{219C4395-9029-7149-85EE-F197F1323CEB}" srcOrd="0" destOrd="3" presId="urn:microsoft.com/office/officeart/2005/8/layout/vProcess5"/>
    <dgm:cxn modelId="{A8A3AA61-1C56-A149-82E2-29E4BB14BCC8}" type="presOf" srcId="{E81EB1DE-F09B-1342-A982-7CDEDA948B1C}" destId="{7E8F7BAF-7A9F-3F4C-AF26-CDF3BC393B0B}" srcOrd="1" destOrd="3" presId="urn:microsoft.com/office/officeart/2005/8/layout/vProcess5"/>
    <dgm:cxn modelId="{B341CF6A-0DE7-A244-97F0-ECAC953553E2}" type="presOf" srcId="{D653C5F5-B8D2-BB4B-A469-1710E055666D}" destId="{219C4395-9029-7149-85EE-F197F1323CEB}" srcOrd="0" destOrd="2" presId="urn:microsoft.com/office/officeart/2005/8/layout/vProcess5"/>
    <dgm:cxn modelId="{27EA0375-4005-6F4B-900F-9F6C26A42B50}" type="presOf" srcId="{D653C5F5-B8D2-BB4B-A469-1710E055666D}" destId="{AAC117B2-4B10-2344-824A-5C73BC7BFEF1}" srcOrd="1" destOrd="2" presId="urn:microsoft.com/office/officeart/2005/8/layout/vProcess5"/>
    <dgm:cxn modelId="{FC056255-1C02-BB48-B94A-202AA19F45E9}" type="presOf" srcId="{4786D983-2AED-5547-AD76-A8E750AC315E}" destId="{876840B6-753B-A444-9661-2CC8216B3BE6}" srcOrd="0" destOrd="0" presId="urn:microsoft.com/office/officeart/2005/8/layout/vProcess5"/>
    <dgm:cxn modelId="{7F76BC55-FEC9-0B45-9A63-A96FC8FF1648}" srcId="{8D00CBB6-E996-8542-8828-7FCC39DBCF2E}" destId="{6D00F293-52CB-E14C-AED9-917692FA1048}" srcOrd="0" destOrd="0" parTransId="{2406C4E2-9E31-864D-8728-88EF817D5839}" sibTransId="{9FFADCC0-1419-0647-8B0D-CB40F865A624}"/>
    <dgm:cxn modelId="{92A0FD75-8C66-2D4E-AE54-C049ED848460}" srcId="{0A57AD38-B0CC-5942-822E-1953789F7159}" destId="{9615FB69-8812-3D44-B34B-EE16B671F0D8}" srcOrd="0" destOrd="0" parTransId="{DC2D151E-CC1C-E44C-A03C-646F44A37E68}" sibTransId="{7CF05720-CEFF-4547-B1FD-DB82C5190FF4}"/>
    <dgm:cxn modelId="{22C0BB59-0A35-954E-A27C-F7FD026C528D}" type="presOf" srcId="{8D00CBB6-E996-8542-8828-7FCC39DBCF2E}" destId="{AAC117B2-4B10-2344-824A-5C73BC7BFEF1}" srcOrd="1" destOrd="0" presId="urn:microsoft.com/office/officeart/2005/8/layout/vProcess5"/>
    <dgm:cxn modelId="{24486A7F-9767-6949-8437-D8B03C047C17}" type="presOf" srcId="{80424D46-E841-AE4F-9430-C7EC10842BB3}" destId="{7E8F7BAF-7A9F-3F4C-AF26-CDF3BC393B0B}" srcOrd="1" destOrd="2" presId="urn:microsoft.com/office/officeart/2005/8/layout/vProcess5"/>
    <dgm:cxn modelId="{DA8A8D89-A82B-F749-AF32-DCD35F54008A}" srcId="{8D00CBB6-E996-8542-8828-7FCC39DBCF2E}" destId="{762E4E22-8A2A-C142-A570-4C5D217E21BF}" srcOrd="2" destOrd="0" parTransId="{E3B3F41E-6F7D-1045-82A9-06AB528A95B1}" sibTransId="{45C5C41A-4595-7E41-AB85-023B02B389E8}"/>
    <dgm:cxn modelId="{3D92719C-9EEA-AF41-97EC-0E42B2A22B09}" type="presOf" srcId="{762E4E22-8A2A-C142-A570-4C5D217E21BF}" destId="{AAC117B2-4B10-2344-824A-5C73BC7BFEF1}" srcOrd="1" destOrd="3" presId="urn:microsoft.com/office/officeart/2005/8/layout/vProcess5"/>
    <dgm:cxn modelId="{3EA574B8-4199-B647-A263-8864547349AF}" type="presOf" srcId="{9615FB69-8812-3D44-B34B-EE16B671F0D8}" destId="{7E8F7BAF-7A9F-3F4C-AF26-CDF3BC393B0B}" srcOrd="1" destOrd="1" presId="urn:microsoft.com/office/officeart/2005/8/layout/vProcess5"/>
    <dgm:cxn modelId="{DDE007BF-5410-E949-BDCB-C1E755CC3C97}" type="presOf" srcId="{80424D46-E841-AE4F-9430-C7EC10842BB3}" destId="{1B0B7151-9BBF-644F-B0E8-42116B23801F}" srcOrd="0" destOrd="2" presId="urn:microsoft.com/office/officeart/2005/8/layout/vProcess5"/>
    <dgm:cxn modelId="{49C125C7-164D-7E4D-A8FB-4F68AC9BC6C2}" srcId="{8D00CBB6-E996-8542-8828-7FCC39DBCF2E}" destId="{D653C5F5-B8D2-BB4B-A469-1710E055666D}" srcOrd="1" destOrd="0" parTransId="{16146A0A-C176-CF45-88A2-FF39267F4F83}" sibTransId="{01072D74-345D-0D44-8B71-39A09C440546}"/>
    <dgm:cxn modelId="{A45C7DC8-8877-3D4D-AC45-A21CAB2C7DAF}" type="presOf" srcId="{0A57AD38-B0CC-5942-822E-1953789F7159}" destId="{7E8F7BAF-7A9F-3F4C-AF26-CDF3BC393B0B}" srcOrd="1" destOrd="0" presId="urn:microsoft.com/office/officeart/2005/8/layout/vProcess5"/>
    <dgm:cxn modelId="{4BDE3FCD-2371-F449-A712-D90E8B4F02B4}" srcId="{4786D983-2AED-5547-AD76-A8E750AC315E}" destId="{EACAEDA2-1ABB-164B-9C16-9B474FD0E400}" srcOrd="0" destOrd="0" parTransId="{CF2C5615-A004-3F43-BABC-A45A836B8C36}" sibTransId="{D84040DC-F499-0543-B13E-DE282794FB2A}"/>
    <dgm:cxn modelId="{EFDE4FCF-47D6-E542-96F9-EFE92E34F00F}" type="presOf" srcId="{E81EB1DE-F09B-1342-A982-7CDEDA948B1C}" destId="{1B0B7151-9BBF-644F-B0E8-42116B23801F}" srcOrd="0" destOrd="3" presId="urn:microsoft.com/office/officeart/2005/8/layout/vProcess5"/>
    <dgm:cxn modelId="{0BEC45D6-24CD-B04F-A63F-B33882B52744}" type="presOf" srcId="{0A57AD38-B0CC-5942-822E-1953789F7159}" destId="{1B0B7151-9BBF-644F-B0E8-42116B23801F}" srcOrd="0" destOrd="0" presId="urn:microsoft.com/office/officeart/2005/8/layout/vProcess5"/>
    <dgm:cxn modelId="{D2B1BDD6-13BF-A64F-9998-DD78C3006FA1}" type="presOf" srcId="{D84040DC-F499-0543-B13E-DE282794FB2A}" destId="{C5EAB97F-AA72-3141-ADBE-AFF38E803E36}" srcOrd="0" destOrd="0" presId="urn:microsoft.com/office/officeart/2005/8/layout/vProcess5"/>
    <dgm:cxn modelId="{133046E5-C434-1B4E-BE51-E780E691C195}" type="presOf" srcId="{9615FB69-8812-3D44-B34B-EE16B671F0D8}" destId="{1B0B7151-9BBF-644F-B0E8-42116B23801F}" srcOrd="0" destOrd="1" presId="urn:microsoft.com/office/officeart/2005/8/layout/vProcess5"/>
    <dgm:cxn modelId="{976ABDE8-2198-FB40-B230-45925380CCDB}" type="presOf" srcId="{6D00F293-52CB-E14C-AED9-917692FA1048}" destId="{219C4395-9029-7149-85EE-F197F1323CEB}" srcOrd="0" destOrd="1" presId="urn:microsoft.com/office/officeart/2005/8/layout/vProcess5"/>
    <dgm:cxn modelId="{1EA981F4-CE05-8842-996C-830B6CAD90FC}" srcId="{0A57AD38-B0CC-5942-822E-1953789F7159}" destId="{E81EB1DE-F09B-1342-A982-7CDEDA948B1C}" srcOrd="2" destOrd="0" parTransId="{5D7A6D9D-A7FA-B344-820D-E798B475B0CA}" sibTransId="{B3DD21DE-69F6-5D47-ACE5-96FC5D9763F9}"/>
    <dgm:cxn modelId="{64C72AF5-D72E-E048-A6B9-322128745E1D}" type="presOf" srcId="{8D00CBB6-E996-8542-8828-7FCC39DBCF2E}" destId="{219C4395-9029-7149-85EE-F197F1323CEB}" srcOrd="0" destOrd="0" presId="urn:microsoft.com/office/officeart/2005/8/layout/vProcess5"/>
    <dgm:cxn modelId="{8BD0BCF7-43B3-7049-BD00-BF7C46F6C156}" srcId="{4786D983-2AED-5547-AD76-A8E750AC315E}" destId="{8D00CBB6-E996-8542-8828-7FCC39DBCF2E}" srcOrd="1" destOrd="0" parTransId="{74C61D92-8EC7-7F4F-9D9B-D987E10F8CE1}" sibTransId="{C487C310-BCEE-9349-8B27-0789BF4B34BF}"/>
    <dgm:cxn modelId="{C56A53FB-5A84-DD4A-B290-E8C26BD5156A}" type="presOf" srcId="{C487C310-BCEE-9349-8B27-0789BF4B34BF}" destId="{A3B1E715-E713-B84C-9727-F735A68245C9}" srcOrd="0" destOrd="0" presId="urn:microsoft.com/office/officeart/2005/8/layout/vProcess5"/>
    <dgm:cxn modelId="{661F004E-D1F3-1844-809B-C0FBA832E8CB}" type="presParOf" srcId="{876840B6-753B-A444-9661-2CC8216B3BE6}" destId="{5C437DED-47BB-5148-85F5-E1B04DCFB962}" srcOrd="0" destOrd="0" presId="urn:microsoft.com/office/officeart/2005/8/layout/vProcess5"/>
    <dgm:cxn modelId="{153DB8DB-BD72-C948-B4E8-7056EEDDC132}" type="presParOf" srcId="{876840B6-753B-A444-9661-2CC8216B3BE6}" destId="{53E62CC8-C687-B44D-A1F9-214B82C9B592}" srcOrd="1" destOrd="0" presId="urn:microsoft.com/office/officeart/2005/8/layout/vProcess5"/>
    <dgm:cxn modelId="{569A70BE-CE03-6C4A-A7C5-2E897356EC76}" type="presParOf" srcId="{876840B6-753B-A444-9661-2CC8216B3BE6}" destId="{219C4395-9029-7149-85EE-F197F1323CEB}" srcOrd="2" destOrd="0" presId="urn:microsoft.com/office/officeart/2005/8/layout/vProcess5"/>
    <dgm:cxn modelId="{2932D24C-623A-DD41-AF6A-F405C6395C1D}" type="presParOf" srcId="{876840B6-753B-A444-9661-2CC8216B3BE6}" destId="{1B0B7151-9BBF-644F-B0E8-42116B23801F}" srcOrd="3" destOrd="0" presId="urn:microsoft.com/office/officeart/2005/8/layout/vProcess5"/>
    <dgm:cxn modelId="{DE38C50A-CA94-6B43-B759-3503D472F23B}" type="presParOf" srcId="{876840B6-753B-A444-9661-2CC8216B3BE6}" destId="{C5EAB97F-AA72-3141-ADBE-AFF38E803E36}" srcOrd="4" destOrd="0" presId="urn:microsoft.com/office/officeart/2005/8/layout/vProcess5"/>
    <dgm:cxn modelId="{A08D27F7-4439-2E48-B546-17FB535BCF92}" type="presParOf" srcId="{876840B6-753B-A444-9661-2CC8216B3BE6}" destId="{A3B1E715-E713-B84C-9727-F735A68245C9}" srcOrd="5" destOrd="0" presId="urn:microsoft.com/office/officeart/2005/8/layout/vProcess5"/>
    <dgm:cxn modelId="{5B47137B-B989-1546-9916-B6B7D8B7BE49}" type="presParOf" srcId="{876840B6-753B-A444-9661-2CC8216B3BE6}" destId="{812FCBB9-611A-9C4D-BC9A-CFD430FAF1FE}" srcOrd="6" destOrd="0" presId="urn:microsoft.com/office/officeart/2005/8/layout/vProcess5"/>
    <dgm:cxn modelId="{8425A9E4-DFE4-4A48-96B4-BBB2C1A1F924}" type="presParOf" srcId="{876840B6-753B-A444-9661-2CC8216B3BE6}" destId="{AAC117B2-4B10-2344-824A-5C73BC7BFEF1}" srcOrd="7" destOrd="0" presId="urn:microsoft.com/office/officeart/2005/8/layout/vProcess5"/>
    <dgm:cxn modelId="{C6F655E7-826F-004D-BB75-CF2000ED2414}" type="presParOf" srcId="{876840B6-753B-A444-9661-2CC8216B3BE6}" destId="{7E8F7BAF-7A9F-3F4C-AF26-CDF3BC393B0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FA0EC5-4C68-ED42-A25D-C8AC873D235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D8BFF80E-2CE4-E548-9348-5AC537EFF1C2}">
      <dgm:prSet phldrT="[Text]"/>
      <dgm:spPr>
        <a:effectLst>
          <a:softEdge rad="101600"/>
        </a:effectLst>
      </dgm:spPr>
      <dgm:t>
        <a:bodyPr/>
        <a:lstStyle/>
        <a:p>
          <a:r>
            <a:rPr lang="en-US" dirty="0">
              <a:solidFill>
                <a:schemeClr val="tx1"/>
              </a:solidFill>
            </a:rPr>
            <a:t>Includes:</a:t>
          </a:r>
        </a:p>
      </dgm:t>
    </dgm:pt>
    <dgm:pt modelId="{43842BBA-2E2A-8A4C-848F-6CF24DD0D4CA}" type="parTrans" cxnId="{753AFD44-374F-304B-95D3-2F45B56FCA50}">
      <dgm:prSet/>
      <dgm:spPr/>
      <dgm:t>
        <a:bodyPr/>
        <a:lstStyle/>
        <a:p>
          <a:endParaRPr lang="en-US"/>
        </a:p>
      </dgm:t>
    </dgm:pt>
    <dgm:pt modelId="{0AA94EC2-84DE-9B4B-8168-10CA021FE154}" type="sibTrans" cxnId="{753AFD44-374F-304B-95D3-2F45B56FCA50}">
      <dgm:prSet/>
      <dgm:spPr/>
      <dgm:t>
        <a:bodyPr/>
        <a:lstStyle/>
        <a:p>
          <a:endParaRPr lang="en-US"/>
        </a:p>
      </dgm:t>
    </dgm:pt>
    <dgm:pt modelId="{03A7265B-703D-B14A-938B-7E681AF85734}">
      <dgm:prSet/>
      <dgm:spPr/>
      <dgm:t>
        <a:bodyPr/>
        <a:lstStyle/>
        <a:p>
          <a:r>
            <a:rPr lang="en-US" dirty="0">
              <a:solidFill>
                <a:schemeClr val="tx2">
                  <a:lumMod val="10000"/>
                </a:schemeClr>
              </a:solidFill>
            </a:rPr>
            <a:t>Authority key identifier</a:t>
          </a:r>
        </a:p>
      </dgm:t>
    </dgm:pt>
    <dgm:pt modelId="{FC4A74FD-9E1E-4A4F-B64D-C1CD6395FA79}" type="parTrans" cxnId="{F774AC93-2370-C647-9A79-183284701A3E}">
      <dgm:prSet/>
      <dgm:spPr/>
      <dgm:t>
        <a:bodyPr/>
        <a:lstStyle/>
        <a:p>
          <a:endParaRPr lang="en-US"/>
        </a:p>
      </dgm:t>
    </dgm:pt>
    <dgm:pt modelId="{95AE9DBA-1F0C-F24E-9F8C-79B35BA6D1B2}" type="sibTrans" cxnId="{F774AC93-2370-C647-9A79-183284701A3E}">
      <dgm:prSet/>
      <dgm:spPr/>
      <dgm:t>
        <a:bodyPr/>
        <a:lstStyle/>
        <a:p>
          <a:endParaRPr lang="en-US"/>
        </a:p>
      </dgm:t>
    </dgm:pt>
    <dgm:pt modelId="{E1616A9E-E20E-994E-AF2B-BEC33FF150A7}">
      <dgm:prSet/>
      <dgm:spPr/>
      <dgm:t>
        <a:bodyPr/>
        <a:lstStyle/>
        <a:p>
          <a:r>
            <a:rPr lang="en-US" dirty="0">
              <a:solidFill>
                <a:schemeClr val="tx2">
                  <a:lumMod val="10000"/>
                </a:schemeClr>
              </a:solidFill>
            </a:rPr>
            <a:t>Subject key identifier</a:t>
          </a:r>
        </a:p>
      </dgm:t>
    </dgm:pt>
    <dgm:pt modelId="{86BFC9ED-01EA-7844-B527-A4C37CED5273}" type="parTrans" cxnId="{CAC09B53-FA0F-1443-8112-2178897EDF92}">
      <dgm:prSet/>
      <dgm:spPr/>
      <dgm:t>
        <a:bodyPr/>
        <a:lstStyle/>
        <a:p>
          <a:endParaRPr lang="en-US"/>
        </a:p>
      </dgm:t>
    </dgm:pt>
    <dgm:pt modelId="{C395D024-A808-FA40-934A-28C0FE7C34D8}" type="sibTrans" cxnId="{CAC09B53-FA0F-1443-8112-2178897EDF92}">
      <dgm:prSet/>
      <dgm:spPr/>
      <dgm:t>
        <a:bodyPr/>
        <a:lstStyle/>
        <a:p>
          <a:endParaRPr lang="en-US"/>
        </a:p>
      </dgm:t>
    </dgm:pt>
    <dgm:pt modelId="{8E863B6F-29B1-1849-A536-D90DC7190C77}">
      <dgm:prSet/>
      <dgm:spPr/>
      <dgm:t>
        <a:bodyPr/>
        <a:lstStyle/>
        <a:p>
          <a:r>
            <a:rPr lang="en-US" dirty="0">
              <a:solidFill>
                <a:schemeClr val="tx2">
                  <a:lumMod val="10000"/>
                </a:schemeClr>
              </a:solidFill>
            </a:rPr>
            <a:t>Key usage</a:t>
          </a:r>
        </a:p>
      </dgm:t>
    </dgm:pt>
    <dgm:pt modelId="{52721E1A-EE96-FB44-B529-0216F57CE9B6}" type="parTrans" cxnId="{5B8A80B8-2713-CE4B-A8FB-6957C432E243}">
      <dgm:prSet/>
      <dgm:spPr/>
      <dgm:t>
        <a:bodyPr/>
        <a:lstStyle/>
        <a:p>
          <a:endParaRPr lang="en-US"/>
        </a:p>
      </dgm:t>
    </dgm:pt>
    <dgm:pt modelId="{755E28C0-9580-A34B-B708-87B3D8402816}" type="sibTrans" cxnId="{5B8A80B8-2713-CE4B-A8FB-6957C432E243}">
      <dgm:prSet/>
      <dgm:spPr/>
      <dgm:t>
        <a:bodyPr/>
        <a:lstStyle/>
        <a:p>
          <a:endParaRPr lang="en-US"/>
        </a:p>
      </dgm:t>
    </dgm:pt>
    <dgm:pt modelId="{194DA878-0F37-9248-A122-49AB06130FAB}">
      <dgm:prSet/>
      <dgm:spPr/>
      <dgm:t>
        <a:bodyPr/>
        <a:lstStyle/>
        <a:p>
          <a:r>
            <a:rPr lang="en-US" dirty="0">
              <a:solidFill>
                <a:schemeClr val="tx2">
                  <a:lumMod val="10000"/>
                </a:schemeClr>
              </a:solidFill>
            </a:rPr>
            <a:t>Private-key usage period</a:t>
          </a:r>
        </a:p>
      </dgm:t>
    </dgm:pt>
    <dgm:pt modelId="{7F2A5297-B116-EB41-8ACB-44E48F1E93C7}" type="parTrans" cxnId="{94CD998E-0189-E240-ACA7-1F9A8650427E}">
      <dgm:prSet/>
      <dgm:spPr/>
      <dgm:t>
        <a:bodyPr/>
        <a:lstStyle/>
        <a:p>
          <a:endParaRPr lang="en-US"/>
        </a:p>
      </dgm:t>
    </dgm:pt>
    <dgm:pt modelId="{AAB5E900-16CE-1148-86F5-CE4498DE8F69}" type="sibTrans" cxnId="{94CD998E-0189-E240-ACA7-1F9A8650427E}">
      <dgm:prSet/>
      <dgm:spPr/>
      <dgm:t>
        <a:bodyPr/>
        <a:lstStyle/>
        <a:p>
          <a:endParaRPr lang="en-US"/>
        </a:p>
      </dgm:t>
    </dgm:pt>
    <dgm:pt modelId="{730B7798-1A10-6745-A02F-BF8DCFDA1B9E}">
      <dgm:prSet/>
      <dgm:spPr/>
      <dgm:t>
        <a:bodyPr/>
        <a:lstStyle/>
        <a:p>
          <a:r>
            <a:rPr lang="en-US" dirty="0">
              <a:solidFill>
                <a:schemeClr val="tx2">
                  <a:lumMod val="10000"/>
                </a:schemeClr>
              </a:solidFill>
            </a:rPr>
            <a:t>Certificate policies</a:t>
          </a:r>
        </a:p>
      </dgm:t>
    </dgm:pt>
    <dgm:pt modelId="{2142499E-DC22-0F41-A4E5-84CEF8B579C6}" type="parTrans" cxnId="{B6E44FCA-55BC-EA4D-8AE6-D887698EB074}">
      <dgm:prSet/>
      <dgm:spPr/>
      <dgm:t>
        <a:bodyPr/>
        <a:lstStyle/>
        <a:p>
          <a:endParaRPr lang="en-US"/>
        </a:p>
      </dgm:t>
    </dgm:pt>
    <dgm:pt modelId="{69DFC460-919B-7146-BEB2-F9F7B18869D8}" type="sibTrans" cxnId="{B6E44FCA-55BC-EA4D-8AE6-D887698EB074}">
      <dgm:prSet/>
      <dgm:spPr/>
      <dgm:t>
        <a:bodyPr/>
        <a:lstStyle/>
        <a:p>
          <a:endParaRPr lang="en-US"/>
        </a:p>
      </dgm:t>
    </dgm:pt>
    <dgm:pt modelId="{5449BB24-5D69-A840-A6DA-38A04EF4C864}">
      <dgm:prSet/>
      <dgm:spPr/>
      <dgm:t>
        <a:bodyPr/>
        <a:lstStyle/>
        <a:p>
          <a:r>
            <a:rPr lang="en-US" dirty="0">
              <a:solidFill>
                <a:schemeClr val="tx2">
                  <a:lumMod val="10000"/>
                </a:schemeClr>
              </a:solidFill>
            </a:rPr>
            <a:t>Policy mappings</a:t>
          </a:r>
        </a:p>
      </dgm:t>
    </dgm:pt>
    <dgm:pt modelId="{F0F9C41C-8971-724A-A7DD-AE3AD32E6A90}" type="parTrans" cxnId="{6505AC54-47AB-1647-8C07-05E9948DE411}">
      <dgm:prSet/>
      <dgm:spPr/>
      <dgm:t>
        <a:bodyPr/>
        <a:lstStyle/>
        <a:p>
          <a:endParaRPr lang="en-US"/>
        </a:p>
      </dgm:t>
    </dgm:pt>
    <dgm:pt modelId="{EDC7A9D4-AFF5-8247-967A-1E25676C2677}" type="sibTrans" cxnId="{6505AC54-47AB-1647-8C07-05E9948DE411}">
      <dgm:prSet/>
      <dgm:spPr/>
      <dgm:t>
        <a:bodyPr/>
        <a:lstStyle/>
        <a:p>
          <a:endParaRPr lang="en-US"/>
        </a:p>
      </dgm:t>
    </dgm:pt>
    <dgm:pt modelId="{47CE109A-0115-4746-856D-0D7E623663FB}" type="pres">
      <dgm:prSet presAssocID="{15FA0EC5-4C68-ED42-A25D-C8AC873D2357}" presName="linear" presStyleCnt="0">
        <dgm:presLayoutVars>
          <dgm:animLvl val="lvl"/>
          <dgm:resizeHandles val="exact"/>
        </dgm:presLayoutVars>
      </dgm:prSet>
      <dgm:spPr/>
    </dgm:pt>
    <dgm:pt modelId="{03A71742-09C4-1047-8E12-69FE3259A0BB}" type="pres">
      <dgm:prSet presAssocID="{D8BFF80E-2CE4-E548-9348-5AC537EFF1C2}" presName="parentText" presStyleLbl="node1" presStyleIdx="0" presStyleCnt="1" custScaleX="32500" custLinFactNeighborX="-35000" custLinFactNeighborY="2817">
        <dgm:presLayoutVars>
          <dgm:chMax val="0"/>
          <dgm:bulletEnabled val="1"/>
        </dgm:presLayoutVars>
      </dgm:prSet>
      <dgm:spPr/>
    </dgm:pt>
    <dgm:pt modelId="{9A16C004-FFD6-ED4E-9144-A191893ADDB5}" type="pres">
      <dgm:prSet presAssocID="{D8BFF80E-2CE4-E548-9348-5AC537EFF1C2}" presName="childText" presStyleLbl="revTx" presStyleIdx="0" presStyleCnt="1">
        <dgm:presLayoutVars>
          <dgm:bulletEnabled val="1"/>
        </dgm:presLayoutVars>
      </dgm:prSet>
      <dgm:spPr/>
    </dgm:pt>
  </dgm:ptLst>
  <dgm:cxnLst>
    <dgm:cxn modelId="{04285014-06DD-0E4A-8B25-7535FCB46141}" type="presOf" srcId="{8E863B6F-29B1-1849-A536-D90DC7190C77}" destId="{9A16C004-FFD6-ED4E-9144-A191893ADDB5}" srcOrd="0" destOrd="2" presId="urn:microsoft.com/office/officeart/2005/8/layout/vList2"/>
    <dgm:cxn modelId="{2A05421A-8C4E-3340-A93E-7B2C48C6CEBE}" type="presOf" srcId="{15FA0EC5-4C68-ED42-A25D-C8AC873D2357}" destId="{47CE109A-0115-4746-856D-0D7E623663FB}" srcOrd="0" destOrd="0" presId="urn:microsoft.com/office/officeart/2005/8/layout/vList2"/>
    <dgm:cxn modelId="{2A2D2C30-7025-F940-834D-FFC2665E5597}" type="presOf" srcId="{5449BB24-5D69-A840-A6DA-38A04EF4C864}" destId="{9A16C004-FFD6-ED4E-9144-A191893ADDB5}" srcOrd="0" destOrd="5" presId="urn:microsoft.com/office/officeart/2005/8/layout/vList2"/>
    <dgm:cxn modelId="{753AFD44-374F-304B-95D3-2F45B56FCA50}" srcId="{15FA0EC5-4C68-ED42-A25D-C8AC873D2357}" destId="{D8BFF80E-2CE4-E548-9348-5AC537EFF1C2}" srcOrd="0" destOrd="0" parTransId="{43842BBA-2E2A-8A4C-848F-6CF24DD0D4CA}" sibTransId="{0AA94EC2-84DE-9B4B-8168-10CA021FE154}"/>
    <dgm:cxn modelId="{E17C476A-CD00-8648-9FAF-812933582FE3}" type="presOf" srcId="{E1616A9E-E20E-994E-AF2B-BEC33FF150A7}" destId="{9A16C004-FFD6-ED4E-9144-A191893ADDB5}" srcOrd="0" destOrd="1" presId="urn:microsoft.com/office/officeart/2005/8/layout/vList2"/>
    <dgm:cxn modelId="{BC80C652-69D2-BE4E-A228-CAF9AC92730C}" type="presOf" srcId="{03A7265B-703D-B14A-938B-7E681AF85734}" destId="{9A16C004-FFD6-ED4E-9144-A191893ADDB5}" srcOrd="0" destOrd="0" presId="urn:microsoft.com/office/officeart/2005/8/layout/vList2"/>
    <dgm:cxn modelId="{CAC09B53-FA0F-1443-8112-2178897EDF92}" srcId="{D8BFF80E-2CE4-E548-9348-5AC537EFF1C2}" destId="{E1616A9E-E20E-994E-AF2B-BEC33FF150A7}" srcOrd="1" destOrd="0" parTransId="{86BFC9ED-01EA-7844-B527-A4C37CED5273}" sibTransId="{C395D024-A808-FA40-934A-28C0FE7C34D8}"/>
    <dgm:cxn modelId="{6505AC54-47AB-1647-8C07-05E9948DE411}" srcId="{D8BFF80E-2CE4-E548-9348-5AC537EFF1C2}" destId="{5449BB24-5D69-A840-A6DA-38A04EF4C864}" srcOrd="5" destOrd="0" parTransId="{F0F9C41C-8971-724A-A7DD-AE3AD32E6A90}" sibTransId="{EDC7A9D4-AFF5-8247-967A-1E25676C2677}"/>
    <dgm:cxn modelId="{94CD998E-0189-E240-ACA7-1F9A8650427E}" srcId="{D8BFF80E-2CE4-E548-9348-5AC537EFF1C2}" destId="{194DA878-0F37-9248-A122-49AB06130FAB}" srcOrd="3" destOrd="0" parTransId="{7F2A5297-B116-EB41-8ACB-44E48F1E93C7}" sibTransId="{AAB5E900-16CE-1148-86F5-CE4498DE8F69}"/>
    <dgm:cxn modelId="{F774AC93-2370-C647-9A79-183284701A3E}" srcId="{D8BFF80E-2CE4-E548-9348-5AC537EFF1C2}" destId="{03A7265B-703D-B14A-938B-7E681AF85734}" srcOrd="0" destOrd="0" parTransId="{FC4A74FD-9E1E-4A4F-B64D-C1CD6395FA79}" sibTransId="{95AE9DBA-1F0C-F24E-9F8C-79B35BA6D1B2}"/>
    <dgm:cxn modelId="{03DCF694-1CF9-BE4A-864A-5BD285967DE9}" type="presOf" srcId="{194DA878-0F37-9248-A122-49AB06130FAB}" destId="{9A16C004-FFD6-ED4E-9144-A191893ADDB5}" srcOrd="0" destOrd="3" presId="urn:microsoft.com/office/officeart/2005/8/layout/vList2"/>
    <dgm:cxn modelId="{9D765498-B32A-174B-A1D4-E22536028F76}" type="presOf" srcId="{730B7798-1A10-6745-A02F-BF8DCFDA1B9E}" destId="{9A16C004-FFD6-ED4E-9144-A191893ADDB5}" srcOrd="0" destOrd="4" presId="urn:microsoft.com/office/officeart/2005/8/layout/vList2"/>
    <dgm:cxn modelId="{5B8A80B8-2713-CE4B-A8FB-6957C432E243}" srcId="{D8BFF80E-2CE4-E548-9348-5AC537EFF1C2}" destId="{8E863B6F-29B1-1849-A536-D90DC7190C77}" srcOrd="2" destOrd="0" parTransId="{52721E1A-EE96-FB44-B529-0216F57CE9B6}" sibTransId="{755E28C0-9580-A34B-B708-87B3D8402816}"/>
    <dgm:cxn modelId="{B6E44FCA-55BC-EA4D-8AE6-D887698EB074}" srcId="{D8BFF80E-2CE4-E548-9348-5AC537EFF1C2}" destId="{730B7798-1A10-6745-A02F-BF8DCFDA1B9E}" srcOrd="4" destOrd="0" parTransId="{2142499E-DC22-0F41-A4E5-84CEF8B579C6}" sibTransId="{69DFC460-919B-7146-BEB2-F9F7B18869D8}"/>
    <dgm:cxn modelId="{FC8572D7-9ED7-E846-B8AC-2A42645E8324}" type="presOf" srcId="{D8BFF80E-2CE4-E548-9348-5AC537EFF1C2}" destId="{03A71742-09C4-1047-8E12-69FE3259A0BB}" srcOrd="0" destOrd="0" presId="urn:microsoft.com/office/officeart/2005/8/layout/vList2"/>
    <dgm:cxn modelId="{12D5D05A-3791-ED45-8193-AF8B3B633DFF}" type="presParOf" srcId="{47CE109A-0115-4746-856D-0D7E623663FB}" destId="{03A71742-09C4-1047-8E12-69FE3259A0BB}" srcOrd="0" destOrd="0" presId="urn:microsoft.com/office/officeart/2005/8/layout/vList2"/>
    <dgm:cxn modelId="{DE6FD123-1CE3-A94E-A4C5-BB39B398C2E5}" type="presParOf" srcId="{47CE109A-0115-4746-856D-0D7E623663FB}" destId="{9A16C004-FFD6-ED4E-9144-A191893ADD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EBD446-FA57-4140-89AB-24B7E8D0B33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2EEAC8B1-2D88-A645-86F2-D17B75B2EAA0}">
      <dgm:prSet phldrT="[Text]"/>
      <dgm:spPr>
        <a:effectLst>
          <a:softEdge rad="101600"/>
        </a:effectLst>
      </dgm:spPr>
      <dgm:t>
        <a:bodyPr/>
        <a:lstStyle/>
        <a:p>
          <a:r>
            <a:rPr lang="en-US" dirty="0">
              <a:solidFill>
                <a:schemeClr val="tx1"/>
              </a:solidFill>
            </a:rPr>
            <a:t>Includes:</a:t>
          </a:r>
        </a:p>
      </dgm:t>
    </dgm:pt>
    <dgm:pt modelId="{98C47D2C-B0E1-AA46-AFAF-57497BBF0120}" type="parTrans" cxnId="{C38462B8-BBE0-0548-BD66-8641A437686D}">
      <dgm:prSet/>
      <dgm:spPr/>
      <dgm:t>
        <a:bodyPr/>
        <a:lstStyle/>
        <a:p>
          <a:endParaRPr lang="en-US"/>
        </a:p>
      </dgm:t>
    </dgm:pt>
    <dgm:pt modelId="{32E267F3-20B1-7C48-82CB-1AFBA7928A45}" type="sibTrans" cxnId="{C38462B8-BBE0-0548-BD66-8641A437686D}">
      <dgm:prSet/>
      <dgm:spPr/>
      <dgm:t>
        <a:bodyPr/>
        <a:lstStyle/>
        <a:p>
          <a:endParaRPr lang="en-US"/>
        </a:p>
      </dgm:t>
    </dgm:pt>
    <dgm:pt modelId="{A7609D62-3E31-564E-A042-0A3C7EE58CCB}">
      <dgm:prSet/>
      <dgm:spPr/>
      <dgm:t>
        <a:bodyPr/>
        <a:lstStyle/>
        <a:p>
          <a:r>
            <a:rPr lang="en-US" dirty="0">
              <a:solidFill>
                <a:schemeClr val="tx2">
                  <a:lumMod val="10000"/>
                </a:schemeClr>
              </a:solidFill>
            </a:rPr>
            <a:t>Subject alternative name </a:t>
          </a:r>
        </a:p>
      </dgm:t>
    </dgm:pt>
    <dgm:pt modelId="{388F8B46-AF77-EA4C-88FF-A0A6F102FD68}" type="parTrans" cxnId="{0221BE2A-A01E-B84C-BB35-E7B172FF6CA1}">
      <dgm:prSet/>
      <dgm:spPr/>
      <dgm:t>
        <a:bodyPr/>
        <a:lstStyle/>
        <a:p>
          <a:endParaRPr lang="en-US"/>
        </a:p>
      </dgm:t>
    </dgm:pt>
    <dgm:pt modelId="{04C3065A-5053-004D-857B-FF93B19929F5}" type="sibTrans" cxnId="{0221BE2A-A01E-B84C-BB35-E7B172FF6CA1}">
      <dgm:prSet/>
      <dgm:spPr/>
      <dgm:t>
        <a:bodyPr/>
        <a:lstStyle/>
        <a:p>
          <a:endParaRPr lang="en-US"/>
        </a:p>
      </dgm:t>
    </dgm:pt>
    <dgm:pt modelId="{10961E6E-6635-694E-92F3-A4D7527DFB8D}">
      <dgm:prSet/>
      <dgm:spPr/>
      <dgm:t>
        <a:bodyPr/>
        <a:lstStyle/>
        <a:p>
          <a:r>
            <a:rPr lang="en-US" dirty="0">
              <a:solidFill>
                <a:schemeClr val="tx2">
                  <a:lumMod val="10000"/>
                </a:schemeClr>
              </a:solidFill>
            </a:rPr>
            <a:t>Issuer alternative name </a:t>
          </a:r>
        </a:p>
      </dgm:t>
    </dgm:pt>
    <dgm:pt modelId="{518A082B-D0CF-D74A-B63C-5379AD417C8D}" type="parTrans" cxnId="{D878A1DE-57C8-FA4A-B4C5-5820D8FC5FDA}">
      <dgm:prSet/>
      <dgm:spPr/>
      <dgm:t>
        <a:bodyPr/>
        <a:lstStyle/>
        <a:p>
          <a:endParaRPr lang="en-US"/>
        </a:p>
      </dgm:t>
    </dgm:pt>
    <dgm:pt modelId="{B9C95A31-D4BE-414A-B77F-440B0764D9D1}" type="sibTrans" cxnId="{D878A1DE-57C8-FA4A-B4C5-5820D8FC5FDA}">
      <dgm:prSet/>
      <dgm:spPr/>
      <dgm:t>
        <a:bodyPr/>
        <a:lstStyle/>
        <a:p>
          <a:endParaRPr lang="en-US"/>
        </a:p>
      </dgm:t>
    </dgm:pt>
    <dgm:pt modelId="{5FF40787-4B75-AE43-A098-C7640D47E932}">
      <dgm:prSet/>
      <dgm:spPr/>
      <dgm:t>
        <a:bodyPr/>
        <a:lstStyle/>
        <a:p>
          <a:r>
            <a:rPr lang="en-US" dirty="0">
              <a:solidFill>
                <a:schemeClr val="tx2">
                  <a:lumMod val="10000"/>
                </a:schemeClr>
              </a:solidFill>
            </a:rPr>
            <a:t>Subject directory attributes</a:t>
          </a:r>
        </a:p>
      </dgm:t>
    </dgm:pt>
    <dgm:pt modelId="{FF2B4C7C-A8BC-BC41-A242-5765F4D26477}" type="parTrans" cxnId="{CD32F06C-463B-8440-9A83-116B2395910B}">
      <dgm:prSet/>
      <dgm:spPr/>
      <dgm:t>
        <a:bodyPr/>
        <a:lstStyle/>
        <a:p>
          <a:endParaRPr lang="en-US"/>
        </a:p>
      </dgm:t>
    </dgm:pt>
    <dgm:pt modelId="{7D717EDB-D76A-0D45-B9B2-0FBC33508317}" type="sibTrans" cxnId="{CD32F06C-463B-8440-9A83-116B2395910B}">
      <dgm:prSet/>
      <dgm:spPr/>
      <dgm:t>
        <a:bodyPr/>
        <a:lstStyle/>
        <a:p>
          <a:endParaRPr lang="en-US"/>
        </a:p>
      </dgm:t>
    </dgm:pt>
    <dgm:pt modelId="{C57CFE38-160A-4B4A-B8A0-E55B1607F470}" type="pres">
      <dgm:prSet presAssocID="{A7EBD446-FA57-4140-89AB-24B7E8D0B331}" presName="linear" presStyleCnt="0">
        <dgm:presLayoutVars>
          <dgm:animLvl val="lvl"/>
          <dgm:resizeHandles val="exact"/>
        </dgm:presLayoutVars>
      </dgm:prSet>
      <dgm:spPr/>
    </dgm:pt>
    <dgm:pt modelId="{D36EA31E-2C2B-974C-9300-D371B52A8611}" type="pres">
      <dgm:prSet presAssocID="{2EEAC8B1-2D88-A645-86F2-D17B75B2EAA0}" presName="parentText" presStyleLbl="node1" presStyleIdx="0" presStyleCnt="1" custScaleX="30000" custLinFactNeighborX="-33750" custLinFactNeighborY="-235">
        <dgm:presLayoutVars>
          <dgm:chMax val="0"/>
          <dgm:bulletEnabled val="1"/>
        </dgm:presLayoutVars>
      </dgm:prSet>
      <dgm:spPr/>
    </dgm:pt>
    <dgm:pt modelId="{CC47CFBC-6B12-FE45-A718-879C4BC1F710}" type="pres">
      <dgm:prSet presAssocID="{2EEAC8B1-2D88-A645-86F2-D17B75B2EAA0}" presName="childText" presStyleLbl="revTx" presStyleIdx="0" presStyleCnt="1">
        <dgm:presLayoutVars>
          <dgm:bulletEnabled val="1"/>
        </dgm:presLayoutVars>
      </dgm:prSet>
      <dgm:spPr/>
    </dgm:pt>
  </dgm:ptLst>
  <dgm:cxnLst>
    <dgm:cxn modelId="{F7DDFB22-C7DD-F547-8661-ED32450045E5}" type="presOf" srcId="{A7609D62-3E31-564E-A042-0A3C7EE58CCB}" destId="{CC47CFBC-6B12-FE45-A718-879C4BC1F710}" srcOrd="0" destOrd="0" presId="urn:microsoft.com/office/officeart/2005/8/layout/vList2"/>
    <dgm:cxn modelId="{0221BE2A-A01E-B84C-BB35-E7B172FF6CA1}" srcId="{2EEAC8B1-2D88-A645-86F2-D17B75B2EAA0}" destId="{A7609D62-3E31-564E-A042-0A3C7EE58CCB}" srcOrd="0" destOrd="0" parTransId="{388F8B46-AF77-EA4C-88FF-A0A6F102FD68}" sibTransId="{04C3065A-5053-004D-857B-FF93B19929F5}"/>
    <dgm:cxn modelId="{CB9BC66A-EC8E-114C-86EA-75EC22150222}" type="presOf" srcId="{10961E6E-6635-694E-92F3-A4D7527DFB8D}" destId="{CC47CFBC-6B12-FE45-A718-879C4BC1F710}" srcOrd="0" destOrd="1" presId="urn:microsoft.com/office/officeart/2005/8/layout/vList2"/>
    <dgm:cxn modelId="{CD32F06C-463B-8440-9A83-116B2395910B}" srcId="{2EEAC8B1-2D88-A645-86F2-D17B75B2EAA0}" destId="{5FF40787-4B75-AE43-A098-C7640D47E932}" srcOrd="2" destOrd="0" parTransId="{FF2B4C7C-A8BC-BC41-A242-5765F4D26477}" sibTransId="{7D717EDB-D76A-0D45-B9B2-0FBC33508317}"/>
    <dgm:cxn modelId="{83D1134D-76FB-034B-97D4-068BE7B00E79}" type="presOf" srcId="{A7EBD446-FA57-4140-89AB-24B7E8D0B331}" destId="{C57CFE38-160A-4B4A-B8A0-E55B1607F470}" srcOrd="0" destOrd="0" presId="urn:microsoft.com/office/officeart/2005/8/layout/vList2"/>
    <dgm:cxn modelId="{45CA1583-5DB6-D44A-B241-6365DB86F9AF}" type="presOf" srcId="{5FF40787-4B75-AE43-A098-C7640D47E932}" destId="{CC47CFBC-6B12-FE45-A718-879C4BC1F710}" srcOrd="0" destOrd="2" presId="urn:microsoft.com/office/officeart/2005/8/layout/vList2"/>
    <dgm:cxn modelId="{C38462B8-BBE0-0548-BD66-8641A437686D}" srcId="{A7EBD446-FA57-4140-89AB-24B7E8D0B331}" destId="{2EEAC8B1-2D88-A645-86F2-D17B75B2EAA0}" srcOrd="0" destOrd="0" parTransId="{98C47D2C-B0E1-AA46-AFAF-57497BBF0120}" sibTransId="{32E267F3-20B1-7C48-82CB-1AFBA7928A45}"/>
    <dgm:cxn modelId="{E0BD95D1-0FF2-6A4C-ABD0-4EF0BBCD2CA6}" type="presOf" srcId="{2EEAC8B1-2D88-A645-86F2-D17B75B2EAA0}" destId="{D36EA31E-2C2B-974C-9300-D371B52A8611}" srcOrd="0" destOrd="0" presId="urn:microsoft.com/office/officeart/2005/8/layout/vList2"/>
    <dgm:cxn modelId="{D878A1DE-57C8-FA4A-B4C5-5820D8FC5FDA}" srcId="{2EEAC8B1-2D88-A645-86F2-D17B75B2EAA0}" destId="{10961E6E-6635-694E-92F3-A4D7527DFB8D}" srcOrd="1" destOrd="0" parTransId="{518A082B-D0CF-D74A-B63C-5379AD417C8D}" sibTransId="{B9C95A31-D4BE-414A-B77F-440B0764D9D1}"/>
    <dgm:cxn modelId="{BC1E4C09-EFED-AE45-8D47-D79BD15FDEF5}" type="presParOf" srcId="{C57CFE38-160A-4B4A-B8A0-E55B1607F470}" destId="{D36EA31E-2C2B-974C-9300-D371B52A8611}" srcOrd="0" destOrd="0" presId="urn:microsoft.com/office/officeart/2005/8/layout/vList2"/>
    <dgm:cxn modelId="{1BAC3924-ACC2-2A44-911C-3DBCA6E8A9B3}" type="presParOf" srcId="{C57CFE38-160A-4B4A-B8A0-E55B1607F470}" destId="{CC47CFBC-6B12-FE45-A718-879C4BC1F71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2373A8-EF69-474F-B393-D7154929A6F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22DB18BA-ED06-2548-9A8C-D8166496717C}">
      <dgm:prSet phldrT="[Text]"/>
      <dgm:spPr>
        <a:effectLst>
          <a:softEdge rad="101600"/>
        </a:effectLst>
      </dgm:spPr>
      <dgm:t>
        <a:bodyPr/>
        <a:lstStyle/>
        <a:p>
          <a:r>
            <a:rPr lang="en-US" dirty="0">
              <a:solidFill>
                <a:schemeClr val="tx1"/>
              </a:solidFill>
            </a:rPr>
            <a:t>Includes:</a:t>
          </a:r>
        </a:p>
      </dgm:t>
    </dgm:pt>
    <dgm:pt modelId="{47C9EEBB-F8CC-1343-BE21-A13E283ACDDC}" type="parTrans" cxnId="{411263EC-17ED-DF43-A7FA-F98EC008D5D5}">
      <dgm:prSet/>
      <dgm:spPr/>
      <dgm:t>
        <a:bodyPr/>
        <a:lstStyle/>
        <a:p>
          <a:endParaRPr lang="en-US"/>
        </a:p>
      </dgm:t>
    </dgm:pt>
    <dgm:pt modelId="{1FE60689-39CB-5E48-8227-0E22040FF189}" type="sibTrans" cxnId="{411263EC-17ED-DF43-A7FA-F98EC008D5D5}">
      <dgm:prSet/>
      <dgm:spPr/>
      <dgm:t>
        <a:bodyPr/>
        <a:lstStyle/>
        <a:p>
          <a:endParaRPr lang="en-US"/>
        </a:p>
      </dgm:t>
    </dgm:pt>
    <dgm:pt modelId="{14F8DBE0-39FA-FE4E-A35F-6D188D436F07}">
      <dgm:prSet/>
      <dgm:spPr/>
      <dgm:t>
        <a:bodyPr/>
        <a:lstStyle/>
        <a:p>
          <a:r>
            <a:rPr lang="en-US" dirty="0">
              <a:solidFill>
                <a:schemeClr val="tx2">
                  <a:lumMod val="10000"/>
                </a:schemeClr>
              </a:solidFill>
            </a:rPr>
            <a:t>Basic constraints</a:t>
          </a:r>
        </a:p>
      </dgm:t>
    </dgm:pt>
    <dgm:pt modelId="{7C1C0594-9EDC-3443-AF99-828032EB8BEB}" type="parTrans" cxnId="{CE7406A6-F2BE-7546-938E-F93254FF1843}">
      <dgm:prSet/>
      <dgm:spPr/>
      <dgm:t>
        <a:bodyPr/>
        <a:lstStyle/>
        <a:p>
          <a:endParaRPr lang="en-US"/>
        </a:p>
      </dgm:t>
    </dgm:pt>
    <dgm:pt modelId="{57A478AD-9911-3B4C-A2BC-4F561DAC39F9}" type="sibTrans" cxnId="{CE7406A6-F2BE-7546-938E-F93254FF1843}">
      <dgm:prSet/>
      <dgm:spPr/>
      <dgm:t>
        <a:bodyPr/>
        <a:lstStyle/>
        <a:p>
          <a:endParaRPr lang="en-US"/>
        </a:p>
      </dgm:t>
    </dgm:pt>
    <dgm:pt modelId="{47460BAC-CC82-014D-9340-678F8DA5DA54}">
      <dgm:prSet/>
      <dgm:spPr/>
      <dgm:t>
        <a:bodyPr/>
        <a:lstStyle/>
        <a:p>
          <a:r>
            <a:rPr lang="en-US" dirty="0">
              <a:solidFill>
                <a:schemeClr val="tx2">
                  <a:lumMod val="10000"/>
                </a:schemeClr>
              </a:solidFill>
            </a:rPr>
            <a:t>Name constraints</a:t>
          </a:r>
        </a:p>
      </dgm:t>
    </dgm:pt>
    <dgm:pt modelId="{B5F31346-9F30-7641-A468-2187ECF3D0AD}" type="parTrans" cxnId="{2C00E5B7-FF16-C24A-BD9A-93832BBDD426}">
      <dgm:prSet/>
      <dgm:spPr/>
      <dgm:t>
        <a:bodyPr/>
        <a:lstStyle/>
        <a:p>
          <a:endParaRPr lang="en-US"/>
        </a:p>
      </dgm:t>
    </dgm:pt>
    <dgm:pt modelId="{D90953BF-37E0-FC4D-9A77-600DF42CE789}" type="sibTrans" cxnId="{2C00E5B7-FF16-C24A-BD9A-93832BBDD426}">
      <dgm:prSet/>
      <dgm:spPr/>
      <dgm:t>
        <a:bodyPr/>
        <a:lstStyle/>
        <a:p>
          <a:endParaRPr lang="en-US"/>
        </a:p>
      </dgm:t>
    </dgm:pt>
    <dgm:pt modelId="{06A61EDB-59C6-E045-9193-7CA8CBCFCBC7}">
      <dgm:prSet/>
      <dgm:spPr/>
      <dgm:t>
        <a:bodyPr/>
        <a:lstStyle/>
        <a:p>
          <a:r>
            <a:rPr lang="en-US" dirty="0">
              <a:solidFill>
                <a:schemeClr val="tx2">
                  <a:lumMod val="10000"/>
                </a:schemeClr>
              </a:solidFill>
            </a:rPr>
            <a:t>Policy constraints</a:t>
          </a:r>
        </a:p>
      </dgm:t>
    </dgm:pt>
    <dgm:pt modelId="{60529279-3FD7-7C49-9DDA-406D0BA04568}" type="parTrans" cxnId="{469C8BF0-8404-E245-962B-A2A9A3FF12D2}">
      <dgm:prSet/>
      <dgm:spPr/>
      <dgm:t>
        <a:bodyPr/>
        <a:lstStyle/>
        <a:p>
          <a:endParaRPr lang="en-US"/>
        </a:p>
      </dgm:t>
    </dgm:pt>
    <dgm:pt modelId="{153C66C9-0D2B-3348-AFF2-B007D7DCB055}" type="sibTrans" cxnId="{469C8BF0-8404-E245-962B-A2A9A3FF12D2}">
      <dgm:prSet/>
      <dgm:spPr/>
      <dgm:t>
        <a:bodyPr/>
        <a:lstStyle/>
        <a:p>
          <a:endParaRPr lang="en-US"/>
        </a:p>
      </dgm:t>
    </dgm:pt>
    <dgm:pt modelId="{02689977-47EB-7A43-B1EB-32F8FEB4C629}" type="pres">
      <dgm:prSet presAssocID="{F02373A8-EF69-474F-B393-D7154929A6F4}" presName="linear" presStyleCnt="0">
        <dgm:presLayoutVars>
          <dgm:animLvl val="lvl"/>
          <dgm:resizeHandles val="exact"/>
        </dgm:presLayoutVars>
      </dgm:prSet>
      <dgm:spPr/>
    </dgm:pt>
    <dgm:pt modelId="{9A3CF717-C7AF-544A-8545-94FAE6C198A7}" type="pres">
      <dgm:prSet presAssocID="{22DB18BA-ED06-2548-9A8C-D8166496717C}" presName="parentText" presStyleLbl="node1" presStyleIdx="0" presStyleCnt="1" custScaleX="25000" custLinFactNeighborX="-37500" custLinFactNeighborY="-1569">
        <dgm:presLayoutVars>
          <dgm:chMax val="0"/>
          <dgm:bulletEnabled val="1"/>
        </dgm:presLayoutVars>
      </dgm:prSet>
      <dgm:spPr/>
    </dgm:pt>
    <dgm:pt modelId="{EA8A86C7-3E78-A248-A628-BA76547E270E}" type="pres">
      <dgm:prSet presAssocID="{22DB18BA-ED06-2548-9A8C-D8166496717C}" presName="childText" presStyleLbl="revTx" presStyleIdx="0" presStyleCnt="1">
        <dgm:presLayoutVars>
          <dgm:bulletEnabled val="1"/>
        </dgm:presLayoutVars>
      </dgm:prSet>
      <dgm:spPr/>
    </dgm:pt>
  </dgm:ptLst>
  <dgm:cxnLst>
    <dgm:cxn modelId="{05E9D426-39EA-6742-98A9-5742C912E9DF}" type="presOf" srcId="{F02373A8-EF69-474F-B393-D7154929A6F4}" destId="{02689977-47EB-7A43-B1EB-32F8FEB4C629}" srcOrd="0" destOrd="0" presId="urn:microsoft.com/office/officeart/2005/8/layout/vList2"/>
    <dgm:cxn modelId="{91B3D935-00EB-794E-ABD2-A118F21FCFCB}" type="presOf" srcId="{06A61EDB-59C6-E045-9193-7CA8CBCFCBC7}" destId="{EA8A86C7-3E78-A248-A628-BA76547E270E}" srcOrd="0" destOrd="2" presId="urn:microsoft.com/office/officeart/2005/8/layout/vList2"/>
    <dgm:cxn modelId="{712C4242-963D-7143-BFFB-2CD6A4C85F3E}" type="presOf" srcId="{14F8DBE0-39FA-FE4E-A35F-6D188D436F07}" destId="{EA8A86C7-3E78-A248-A628-BA76547E270E}" srcOrd="0" destOrd="0" presId="urn:microsoft.com/office/officeart/2005/8/layout/vList2"/>
    <dgm:cxn modelId="{CE7406A6-F2BE-7546-938E-F93254FF1843}" srcId="{22DB18BA-ED06-2548-9A8C-D8166496717C}" destId="{14F8DBE0-39FA-FE4E-A35F-6D188D436F07}" srcOrd="0" destOrd="0" parTransId="{7C1C0594-9EDC-3443-AF99-828032EB8BEB}" sibTransId="{57A478AD-9911-3B4C-A2BC-4F561DAC39F9}"/>
    <dgm:cxn modelId="{2C00E5B7-FF16-C24A-BD9A-93832BBDD426}" srcId="{22DB18BA-ED06-2548-9A8C-D8166496717C}" destId="{47460BAC-CC82-014D-9340-678F8DA5DA54}" srcOrd="1" destOrd="0" parTransId="{B5F31346-9F30-7641-A468-2187ECF3D0AD}" sibTransId="{D90953BF-37E0-FC4D-9A77-600DF42CE789}"/>
    <dgm:cxn modelId="{E16DECC8-A3A9-E849-8215-E4185A705C61}" type="presOf" srcId="{22DB18BA-ED06-2548-9A8C-D8166496717C}" destId="{9A3CF717-C7AF-544A-8545-94FAE6C198A7}" srcOrd="0" destOrd="0" presId="urn:microsoft.com/office/officeart/2005/8/layout/vList2"/>
    <dgm:cxn modelId="{EC46B6EB-D895-0A45-B0FA-03778D50DE11}" type="presOf" srcId="{47460BAC-CC82-014D-9340-678F8DA5DA54}" destId="{EA8A86C7-3E78-A248-A628-BA76547E270E}" srcOrd="0" destOrd="1" presId="urn:microsoft.com/office/officeart/2005/8/layout/vList2"/>
    <dgm:cxn modelId="{411263EC-17ED-DF43-A7FA-F98EC008D5D5}" srcId="{F02373A8-EF69-474F-B393-D7154929A6F4}" destId="{22DB18BA-ED06-2548-9A8C-D8166496717C}" srcOrd="0" destOrd="0" parTransId="{47C9EEBB-F8CC-1343-BE21-A13E283ACDDC}" sibTransId="{1FE60689-39CB-5E48-8227-0E22040FF189}"/>
    <dgm:cxn modelId="{469C8BF0-8404-E245-962B-A2A9A3FF12D2}" srcId="{22DB18BA-ED06-2548-9A8C-D8166496717C}" destId="{06A61EDB-59C6-E045-9193-7CA8CBCFCBC7}" srcOrd="2" destOrd="0" parTransId="{60529279-3FD7-7C49-9DDA-406D0BA04568}" sibTransId="{153C66C9-0D2B-3348-AFF2-B007D7DCB055}"/>
    <dgm:cxn modelId="{3A04DD73-CE77-6C4B-909A-5167142C8FDA}" type="presParOf" srcId="{02689977-47EB-7A43-B1EB-32F8FEB4C629}" destId="{9A3CF717-C7AF-544A-8545-94FAE6C198A7}" srcOrd="0" destOrd="0" presId="urn:microsoft.com/office/officeart/2005/8/layout/vList2"/>
    <dgm:cxn modelId="{88B693FC-DD3F-794B-9557-D140E4A52050}" type="presParOf" srcId="{02689977-47EB-7A43-B1EB-32F8FEB4C629}" destId="{EA8A86C7-3E78-A248-A628-BA76547E270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C235C9-2D45-B848-B76A-28F9457DD5D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F9DB55E5-F5A5-9949-A767-0B08B7C4BA22}">
      <dgm:prSet/>
      <dgm:spPr/>
      <dgm:t>
        <a:bodyPr/>
        <a:lstStyle/>
        <a:p>
          <a:pPr rtl="0"/>
          <a:r>
            <a:rPr lang="en-US" dirty="0"/>
            <a:t>The Extensible Markup Language (XML)</a:t>
          </a:r>
        </a:p>
      </dgm:t>
    </dgm:pt>
    <dgm:pt modelId="{E90A3150-0E05-C449-9D81-62B16E020828}" type="parTrans" cxnId="{5E7FC17C-2670-0B46-84EF-B3B4FB637D95}">
      <dgm:prSet/>
      <dgm:spPr/>
      <dgm:t>
        <a:bodyPr/>
        <a:lstStyle/>
        <a:p>
          <a:endParaRPr lang="en-US"/>
        </a:p>
      </dgm:t>
    </dgm:pt>
    <dgm:pt modelId="{E9647BA1-8007-1242-9958-B358823BC2E0}" type="sibTrans" cxnId="{5E7FC17C-2670-0B46-84EF-B3B4FB637D95}">
      <dgm:prSet/>
      <dgm:spPr/>
      <dgm:t>
        <a:bodyPr/>
        <a:lstStyle/>
        <a:p>
          <a:endParaRPr lang="en-US"/>
        </a:p>
      </dgm:t>
    </dgm:pt>
    <dgm:pt modelId="{C3FB879F-5D61-A748-99C8-E67604BBEE5B}">
      <dgm:prSet/>
      <dgm:spPr/>
      <dgm:t>
        <a:bodyPr/>
        <a:lstStyle/>
        <a:p>
          <a:pPr rtl="0"/>
          <a:r>
            <a:rPr lang="en-US" dirty="0"/>
            <a:t>Appear similar to HTML documents that are visible as Web pages, but provide greater functionality</a:t>
          </a:r>
        </a:p>
      </dgm:t>
    </dgm:pt>
    <dgm:pt modelId="{46525BBB-F99B-EB47-8788-53AFE0AC9D54}" type="parTrans" cxnId="{9968740C-9375-0E48-AD27-F688DE2EC50C}">
      <dgm:prSet/>
      <dgm:spPr/>
      <dgm:t>
        <a:bodyPr/>
        <a:lstStyle/>
        <a:p>
          <a:endParaRPr lang="en-US"/>
        </a:p>
      </dgm:t>
    </dgm:pt>
    <dgm:pt modelId="{6E8DAC88-E3DA-8449-8E53-282B79DE5BDF}" type="sibTrans" cxnId="{9968740C-9375-0E48-AD27-F688DE2EC50C}">
      <dgm:prSet/>
      <dgm:spPr/>
      <dgm:t>
        <a:bodyPr/>
        <a:lstStyle/>
        <a:p>
          <a:endParaRPr lang="en-US"/>
        </a:p>
      </dgm:t>
    </dgm:pt>
    <dgm:pt modelId="{2A3A7A52-5A55-0441-812C-83078E50C340}">
      <dgm:prSet/>
      <dgm:spPr/>
      <dgm:t>
        <a:bodyPr/>
        <a:lstStyle/>
        <a:p>
          <a:pPr rtl="0"/>
          <a:r>
            <a:rPr lang="en-US" dirty="0"/>
            <a:t>Includes strict definitions of the data type of each field</a:t>
          </a:r>
        </a:p>
      </dgm:t>
    </dgm:pt>
    <dgm:pt modelId="{19F8D49A-309E-384C-B5D6-2AB568692C60}" type="parTrans" cxnId="{D5F3E870-9037-7D46-BAFF-67665A567F32}">
      <dgm:prSet/>
      <dgm:spPr/>
      <dgm:t>
        <a:bodyPr/>
        <a:lstStyle/>
        <a:p>
          <a:endParaRPr lang="en-US"/>
        </a:p>
      </dgm:t>
    </dgm:pt>
    <dgm:pt modelId="{35FCB0C9-EBC0-AE4E-B18A-0056EC86829A}" type="sibTrans" cxnId="{D5F3E870-9037-7D46-BAFF-67665A567F32}">
      <dgm:prSet/>
      <dgm:spPr/>
      <dgm:t>
        <a:bodyPr/>
        <a:lstStyle/>
        <a:p>
          <a:endParaRPr lang="en-US"/>
        </a:p>
      </dgm:t>
    </dgm:pt>
    <dgm:pt modelId="{66456DAE-941F-214F-BE9E-4F296D3BE234}">
      <dgm:prSet/>
      <dgm:spPr/>
      <dgm:t>
        <a:bodyPr/>
        <a:lstStyle/>
        <a:p>
          <a:pPr rtl="0"/>
          <a:r>
            <a:rPr lang="en-US" dirty="0"/>
            <a:t>Provides encoding rules for commands that are used to transfer and update data objects</a:t>
          </a:r>
        </a:p>
      </dgm:t>
    </dgm:pt>
    <dgm:pt modelId="{FD21E6D8-187C-6146-A28D-37A80D129817}" type="parTrans" cxnId="{F521D666-7B97-0D4A-8011-C708BBC2253A}">
      <dgm:prSet/>
      <dgm:spPr/>
      <dgm:t>
        <a:bodyPr/>
        <a:lstStyle/>
        <a:p>
          <a:endParaRPr lang="en-US"/>
        </a:p>
      </dgm:t>
    </dgm:pt>
    <dgm:pt modelId="{67C4AE6F-CA74-AD49-8456-ADE9CF78A0FE}" type="sibTrans" cxnId="{F521D666-7B97-0D4A-8011-C708BBC2253A}">
      <dgm:prSet/>
      <dgm:spPr/>
      <dgm:t>
        <a:bodyPr/>
        <a:lstStyle/>
        <a:p>
          <a:endParaRPr lang="en-US"/>
        </a:p>
      </dgm:t>
    </dgm:pt>
    <dgm:pt modelId="{8BE7AE1E-4C5B-994F-B484-6E3D13D654FD}">
      <dgm:prSet/>
      <dgm:spPr/>
      <dgm:t>
        <a:bodyPr/>
        <a:lstStyle/>
        <a:p>
          <a:pPr rtl="0"/>
          <a:r>
            <a:rPr lang="en-US" dirty="0"/>
            <a:t>The Simple Object Access Protocol (SOAP)</a:t>
          </a:r>
        </a:p>
      </dgm:t>
    </dgm:pt>
    <dgm:pt modelId="{CA8AF348-0D58-FF42-A13C-C51CEC4A9E57}" type="parTrans" cxnId="{9D5FB6FE-4D19-E946-9D09-16377C6420DE}">
      <dgm:prSet/>
      <dgm:spPr/>
      <dgm:t>
        <a:bodyPr/>
        <a:lstStyle/>
        <a:p>
          <a:endParaRPr lang="en-US"/>
        </a:p>
      </dgm:t>
    </dgm:pt>
    <dgm:pt modelId="{546BDE9E-2917-5841-833E-4B725AEC6F2D}" type="sibTrans" cxnId="{9D5FB6FE-4D19-E946-9D09-16377C6420DE}">
      <dgm:prSet/>
      <dgm:spPr/>
      <dgm:t>
        <a:bodyPr/>
        <a:lstStyle/>
        <a:p>
          <a:endParaRPr lang="en-US"/>
        </a:p>
      </dgm:t>
    </dgm:pt>
    <dgm:pt modelId="{6288B48A-3DAC-2445-91DD-2469EAB829E7}">
      <dgm:prSet/>
      <dgm:spPr/>
      <dgm:t>
        <a:bodyPr/>
        <a:lstStyle/>
        <a:p>
          <a:pPr rtl="0"/>
          <a:r>
            <a:rPr lang="en-US" dirty="0"/>
            <a:t>Minimal set of conventions for invoking code using XML over HTTP</a:t>
          </a:r>
        </a:p>
      </dgm:t>
    </dgm:pt>
    <dgm:pt modelId="{8EE3249B-6A70-1C4D-92AA-BB426A2245A2}" type="parTrans" cxnId="{99EE5F28-72F2-D446-A10B-D4E415E6789F}">
      <dgm:prSet/>
      <dgm:spPr/>
      <dgm:t>
        <a:bodyPr/>
        <a:lstStyle/>
        <a:p>
          <a:endParaRPr lang="en-US"/>
        </a:p>
      </dgm:t>
    </dgm:pt>
    <dgm:pt modelId="{2ED3F80D-D4F0-534E-B77D-22BBBF4DE2A5}" type="sibTrans" cxnId="{99EE5F28-72F2-D446-A10B-D4E415E6789F}">
      <dgm:prSet/>
      <dgm:spPr/>
      <dgm:t>
        <a:bodyPr/>
        <a:lstStyle/>
        <a:p>
          <a:endParaRPr lang="en-US"/>
        </a:p>
      </dgm:t>
    </dgm:pt>
    <dgm:pt modelId="{B49B485A-A939-CE4F-924F-EE1D60BE94B0}">
      <dgm:prSet/>
      <dgm:spPr/>
      <dgm:t>
        <a:bodyPr/>
        <a:lstStyle/>
        <a:p>
          <a:pPr rtl="0"/>
          <a:r>
            <a:rPr lang="en-US" dirty="0"/>
            <a:t>Enables applications to request services from one another with XML-based requests and receive responses as data formatted with XML</a:t>
          </a:r>
        </a:p>
      </dgm:t>
    </dgm:pt>
    <dgm:pt modelId="{54972DF0-83F7-9045-AE23-E53FA9303B94}" type="parTrans" cxnId="{FFB54AFA-49CD-3340-8430-E0A4CBC21B11}">
      <dgm:prSet/>
      <dgm:spPr/>
      <dgm:t>
        <a:bodyPr/>
        <a:lstStyle/>
        <a:p>
          <a:endParaRPr lang="en-US"/>
        </a:p>
      </dgm:t>
    </dgm:pt>
    <dgm:pt modelId="{C6BE9B51-E665-4F4F-A822-B94518B494C8}" type="sibTrans" cxnId="{FFB54AFA-49CD-3340-8430-E0A4CBC21B11}">
      <dgm:prSet/>
      <dgm:spPr/>
      <dgm:t>
        <a:bodyPr/>
        <a:lstStyle/>
        <a:p>
          <a:endParaRPr lang="en-US"/>
        </a:p>
      </dgm:t>
    </dgm:pt>
    <dgm:pt modelId="{121C3486-6A24-8A44-B967-5B39512982C5}">
      <dgm:prSet/>
      <dgm:spPr/>
      <dgm:t>
        <a:bodyPr/>
        <a:lstStyle/>
        <a:p>
          <a:pPr rtl="0"/>
          <a:r>
            <a:rPr lang="en-US" dirty="0"/>
            <a:t>WS-Security</a:t>
          </a:r>
        </a:p>
      </dgm:t>
    </dgm:pt>
    <dgm:pt modelId="{4DD6F9AF-F473-5A48-853D-F999DF52C401}" type="parTrans" cxnId="{E1097806-28C7-C04D-83CA-5EC4021F3C89}">
      <dgm:prSet/>
      <dgm:spPr/>
      <dgm:t>
        <a:bodyPr/>
        <a:lstStyle/>
        <a:p>
          <a:endParaRPr lang="en-US"/>
        </a:p>
      </dgm:t>
    </dgm:pt>
    <dgm:pt modelId="{E74F82E2-F821-D44D-B7D6-C20DDBBD09F3}" type="sibTrans" cxnId="{E1097806-28C7-C04D-83CA-5EC4021F3C89}">
      <dgm:prSet/>
      <dgm:spPr/>
      <dgm:t>
        <a:bodyPr/>
        <a:lstStyle/>
        <a:p>
          <a:endParaRPr lang="en-US"/>
        </a:p>
      </dgm:t>
    </dgm:pt>
    <dgm:pt modelId="{A9CADA0A-9E95-724A-A677-1A70175CE414}">
      <dgm:prSet/>
      <dgm:spPr/>
      <dgm:t>
        <a:bodyPr/>
        <a:lstStyle/>
        <a:p>
          <a:pPr rtl="0"/>
          <a:r>
            <a:rPr lang="en-US" dirty="0"/>
            <a:t>A set of SOAP extensions for implementing message integrity and confidentiality in Web services</a:t>
          </a:r>
        </a:p>
      </dgm:t>
    </dgm:pt>
    <dgm:pt modelId="{BA0175AF-04A5-7E4D-A0D7-E6F72B699393}" type="parTrans" cxnId="{BA5E0F78-F40E-3B40-B527-C948E6A10F80}">
      <dgm:prSet/>
      <dgm:spPr/>
      <dgm:t>
        <a:bodyPr/>
        <a:lstStyle/>
        <a:p>
          <a:endParaRPr lang="en-US"/>
        </a:p>
      </dgm:t>
    </dgm:pt>
    <dgm:pt modelId="{B5AA3F9E-E57C-7B4C-A09E-E1B154E1A542}" type="sibTrans" cxnId="{BA5E0F78-F40E-3B40-B527-C948E6A10F80}">
      <dgm:prSet/>
      <dgm:spPr/>
      <dgm:t>
        <a:bodyPr/>
        <a:lstStyle/>
        <a:p>
          <a:endParaRPr lang="en-US"/>
        </a:p>
      </dgm:t>
    </dgm:pt>
    <dgm:pt modelId="{ED1CA6AA-3884-754B-9907-A55FFC5FDB39}">
      <dgm:prSet/>
      <dgm:spPr/>
      <dgm:t>
        <a:bodyPr/>
        <a:lstStyle/>
        <a:p>
          <a:pPr rtl="0"/>
          <a:r>
            <a:rPr lang="en-US" dirty="0"/>
            <a:t>Assigns security tokens to each message for use in authentication</a:t>
          </a:r>
        </a:p>
      </dgm:t>
    </dgm:pt>
    <dgm:pt modelId="{AE09B05A-0A89-BD4D-861C-B3FFE829EEDE}" type="parTrans" cxnId="{366B105D-D13C-2846-8604-18142A78E96D}">
      <dgm:prSet/>
      <dgm:spPr/>
      <dgm:t>
        <a:bodyPr/>
        <a:lstStyle/>
        <a:p>
          <a:endParaRPr lang="en-US"/>
        </a:p>
      </dgm:t>
    </dgm:pt>
    <dgm:pt modelId="{82B398BB-1470-CB4F-8464-C852E5CF13E2}" type="sibTrans" cxnId="{366B105D-D13C-2846-8604-18142A78E96D}">
      <dgm:prSet/>
      <dgm:spPr/>
      <dgm:t>
        <a:bodyPr/>
        <a:lstStyle/>
        <a:p>
          <a:endParaRPr lang="en-US"/>
        </a:p>
      </dgm:t>
    </dgm:pt>
    <dgm:pt modelId="{D1C4C67E-10F0-704F-B7A3-D1E5A23980C6}">
      <dgm:prSet/>
      <dgm:spPr/>
      <dgm:t>
        <a:bodyPr/>
        <a:lstStyle/>
        <a:p>
          <a:pPr rtl="0"/>
          <a:r>
            <a:rPr lang="en-US" dirty="0"/>
            <a:t>Security Assertion Markup Language (SAML)</a:t>
          </a:r>
        </a:p>
      </dgm:t>
    </dgm:pt>
    <dgm:pt modelId="{BCCF9702-133D-894E-A45E-966FB36F7E24}" type="parTrans" cxnId="{BB708D4B-B9BD-7540-BA3A-2A8CC851C61F}">
      <dgm:prSet/>
      <dgm:spPr/>
      <dgm:t>
        <a:bodyPr/>
        <a:lstStyle/>
        <a:p>
          <a:endParaRPr lang="en-US"/>
        </a:p>
      </dgm:t>
    </dgm:pt>
    <dgm:pt modelId="{60FC7218-9FDE-424D-94D0-AB0A521FA139}" type="sibTrans" cxnId="{BB708D4B-B9BD-7540-BA3A-2A8CC851C61F}">
      <dgm:prSet/>
      <dgm:spPr/>
      <dgm:t>
        <a:bodyPr/>
        <a:lstStyle/>
        <a:p>
          <a:endParaRPr lang="en-US"/>
        </a:p>
      </dgm:t>
    </dgm:pt>
    <dgm:pt modelId="{391E4BCF-AE16-E647-AB2C-AF7B7CC3B665}">
      <dgm:prSet/>
      <dgm:spPr/>
      <dgm:t>
        <a:bodyPr/>
        <a:lstStyle/>
        <a:p>
          <a:pPr rtl="0"/>
          <a:r>
            <a:rPr lang="en-US" dirty="0"/>
            <a:t>An XML-based language for the exchange of security information between online business partners</a:t>
          </a:r>
        </a:p>
      </dgm:t>
    </dgm:pt>
    <dgm:pt modelId="{F04F13A4-31A5-A74C-AD83-6F3E5E249B4B}" type="parTrans" cxnId="{289C2714-F426-3841-B451-6490C8661DC1}">
      <dgm:prSet/>
      <dgm:spPr/>
      <dgm:t>
        <a:bodyPr/>
        <a:lstStyle/>
        <a:p>
          <a:endParaRPr lang="en-US"/>
        </a:p>
      </dgm:t>
    </dgm:pt>
    <dgm:pt modelId="{CC2917BE-7301-6C4D-883C-F66F0E47F98F}" type="sibTrans" cxnId="{289C2714-F426-3841-B451-6490C8661DC1}">
      <dgm:prSet/>
      <dgm:spPr/>
      <dgm:t>
        <a:bodyPr/>
        <a:lstStyle/>
        <a:p>
          <a:endParaRPr lang="en-US"/>
        </a:p>
      </dgm:t>
    </dgm:pt>
    <dgm:pt modelId="{0ABDC7E4-FAE0-E542-AD89-FCC4F68A3D5D}">
      <dgm:prSet/>
      <dgm:spPr/>
      <dgm:t>
        <a:bodyPr/>
        <a:lstStyle/>
        <a:p>
          <a:pPr rtl="0"/>
          <a:r>
            <a:rPr lang="en-US" dirty="0"/>
            <a:t>Conveys authentication information in the form of assertions about subjects</a:t>
          </a:r>
        </a:p>
      </dgm:t>
    </dgm:pt>
    <dgm:pt modelId="{BE1485BA-9759-1D4B-9165-B47ED782EFA5}" type="parTrans" cxnId="{18A8E670-35B7-774B-92FE-8929B38E34F3}">
      <dgm:prSet/>
      <dgm:spPr/>
      <dgm:t>
        <a:bodyPr/>
        <a:lstStyle/>
        <a:p>
          <a:endParaRPr lang="en-US"/>
        </a:p>
      </dgm:t>
    </dgm:pt>
    <dgm:pt modelId="{4891A905-9559-2841-A114-4E99C4815D19}" type="sibTrans" cxnId="{18A8E670-35B7-774B-92FE-8929B38E34F3}">
      <dgm:prSet/>
      <dgm:spPr/>
      <dgm:t>
        <a:bodyPr/>
        <a:lstStyle/>
        <a:p>
          <a:endParaRPr lang="en-US"/>
        </a:p>
      </dgm:t>
    </dgm:pt>
    <dgm:pt modelId="{3169DABE-4200-9148-90B3-B90F191A2A1D}" type="pres">
      <dgm:prSet presAssocID="{CFC235C9-2D45-B848-B76A-28F9457DD5DC}" presName="linear" presStyleCnt="0">
        <dgm:presLayoutVars>
          <dgm:dir/>
          <dgm:animLvl val="lvl"/>
          <dgm:resizeHandles val="exact"/>
        </dgm:presLayoutVars>
      </dgm:prSet>
      <dgm:spPr/>
    </dgm:pt>
    <dgm:pt modelId="{8F42EB8B-F858-6F41-B392-E54291D58725}" type="pres">
      <dgm:prSet presAssocID="{F9DB55E5-F5A5-9949-A767-0B08B7C4BA22}" presName="parentLin" presStyleCnt="0"/>
      <dgm:spPr/>
    </dgm:pt>
    <dgm:pt modelId="{E3C1098F-1832-6144-ACE4-14856A53D7E9}" type="pres">
      <dgm:prSet presAssocID="{F9DB55E5-F5A5-9949-A767-0B08B7C4BA22}" presName="parentLeftMargin" presStyleLbl="node1" presStyleIdx="0" presStyleCnt="4"/>
      <dgm:spPr/>
    </dgm:pt>
    <dgm:pt modelId="{6B32BA75-6936-434E-9CD9-88E62580523F}" type="pres">
      <dgm:prSet presAssocID="{F9DB55E5-F5A5-9949-A767-0B08B7C4BA22}" presName="parentText" presStyleLbl="node1" presStyleIdx="0" presStyleCnt="4" custScaleX="72819">
        <dgm:presLayoutVars>
          <dgm:chMax val="0"/>
          <dgm:bulletEnabled val="1"/>
        </dgm:presLayoutVars>
      </dgm:prSet>
      <dgm:spPr/>
    </dgm:pt>
    <dgm:pt modelId="{CC525B0C-E575-1742-8E9F-F4FE167497C8}" type="pres">
      <dgm:prSet presAssocID="{F9DB55E5-F5A5-9949-A767-0B08B7C4BA22}" presName="negativeSpace" presStyleCnt="0"/>
      <dgm:spPr/>
    </dgm:pt>
    <dgm:pt modelId="{89231BC6-7BB5-5A4D-8367-5F88A7535315}" type="pres">
      <dgm:prSet presAssocID="{F9DB55E5-F5A5-9949-A767-0B08B7C4BA22}" presName="childText" presStyleLbl="conFgAcc1" presStyleIdx="0" presStyleCnt="4">
        <dgm:presLayoutVars>
          <dgm:bulletEnabled val="1"/>
        </dgm:presLayoutVars>
      </dgm:prSet>
      <dgm:spPr/>
    </dgm:pt>
    <dgm:pt modelId="{F6E2EFB4-40DF-6544-8197-8CC06F0F79A6}" type="pres">
      <dgm:prSet presAssocID="{E9647BA1-8007-1242-9958-B358823BC2E0}" presName="spaceBetweenRectangles" presStyleCnt="0"/>
      <dgm:spPr/>
    </dgm:pt>
    <dgm:pt modelId="{FD6ECB95-F443-C048-83A6-56F81A735DF1}" type="pres">
      <dgm:prSet presAssocID="{8BE7AE1E-4C5B-994F-B484-6E3D13D654FD}" presName="parentLin" presStyleCnt="0"/>
      <dgm:spPr/>
    </dgm:pt>
    <dgm:pt modelId="{94A0A372-FAFD-BB45-A5E8-CA8E151167D1}" type="pres">
      <dgm:prSet presAssocID="{8BE7AE1E-4C5B-994F-B484-6E3D13D654FD}" presName="parentLeftMargin" presStyleLbl="node1" presStyleIdx="0" presStyleCnt="4"/>
      <dgm:spPr/>
    </dgm:pt>
    <dgm:pt modelId="{FDEB36BC-2C35-0C48-93B8-FA98B5A99F55}" type="pres">
      <dgm:prSet presAssocID="{8BE7AE1E-4C5B-994F-B484-6E3D13D654FD}" presName="parentText" presStyleLbl="node1" presStyleIdx="1" presStyleCnt="4" custScaleX="69659">
        <dgm:presLayoutVars>
          <dgm:chMax val="0"/>
          <dgm:bulletEnabled val="1"/>
        </dgm:presLayoutVars>
      </dgm:prSet>
      <dgm:spPr/>
    </dgm:pt>
    <dgm:pt modelId="{E1CFC419-2D81-0444-8141-C70865AD89EA}" type="pres">
      <dgm:prSet presAssocID="{8BE7AE1E-4C5B-994F-B484-6E3D13D654FD}" presName="negativeSpace" presStyleCnt="0"/>
      <dgm:spPr/>
    </dgm:pt>
    <dgm:pt modelId="{B3FCDE9C-CFAA-434A-B825-B697C8ED832C}" type="pres">
      <dgm:prSet presAssocID="{8BE7AE1E-4C5B-994F-B484-6E3D13D654FD}" presName="childText" presStyleLbl="conFgAcc1" presStyleIdx="1" presStyleCnt="4">
        <dgm:presLayoutVars>
          <dgm:bulletEnabled val="1"/>
        </dgm:presLayoutVars>
      </dgm:prSet>
      <dgm:spPr/>
    </dgm:pt>
    <dgm:pt modelId="{66FAD852-D7F2-7640-B054-5F8EE3D8BB95}" type="pres">
      <dgm:prSet presAssocID="{546BDE9E-2917-5841-833E-4B725AEC6F2D}" presName="spaceBetweenRectangles" presStyleCnt="0"/>
      <dgm:spPr/>
    </dgm:pt>
    <dgm:pt modelId="{C7D9DFCD-71C9-F14C-A420-A18241F75023}" type="pres">
      <dgm:prSet presAssocID="{121C3486-6A24-8A44-B967-5B39512982C5}" presName="parentLin" presStyleCnt="0"/>
      <dgm:spPr/>
    </dgm:pt>
    <dgm:pt modelId="{77997E7D-087A-4E43-9A33-C2D26473CC8B}" type="pres">
      <dgm:prSet presAssocID="{121C3486-6A24-8A44-B967-5B39512982C5}" presName="parentLeftMargin" presStyleLbl="node1" presStyleIdx="1" presStyleCnt="4"/>
      <dgm:spPr/>
    </dgm:pt>
    <dgm:pt modelId="{55858F26-1262-914D-A4A3-F90723FD3015}" type="pres">
      <dgm:prSet presAssocID="{121C3486-6A24-8A44-B967-5B39512982C5}" presName="parentText" presStyleLbl="node1" presStyleIdx="2" presStyleCnt="4" custScaleX="34893">
        <dgm:presLayoutVars>
          <dgm:chMax val="0"/>
          <dgm:bulletEnabled val="1"/>
        </dgm:presLayoutVars>
      </dgm:prSet>
      <dgm:spPr/>
    </dgm:pt>
    <dgm:pt modelId="{7618A0B7-927C-CF44-A655-BE14058EDBE9}" type="pres">
      <dgm:prSet presAssocID="{121C3486-6A24-8A44-B967-5B39512982C5}" presName="negativeSpace" presStyleCnt="0"/>
      <dgm:spPr/>
    </dgm:pt>
    <dgm:pt modelId="{CDF3016D-0FC4-7247-B42A-2FBD7144B962}" type="pres">
      <dgm:prSet presAssocID="{121C3486-6A24-8A44-B967-5B39512982C5}" presName="childText" presStyleLbl="conFgAcc1" presStyleIdx="2" presStyleCnt="4">
        <dgm:presLayoutVars>
          <dgm:bulletEnabled val="1"/>
        </dgm:presLayoutVars>
      </dgm:prSet>
      <dgm:spPr/>
    </dgm:pt>
    <dgm:pt modelId="{3BD9ADDC-7965-D14F-9E20-7CCECAF5E44B}" type="pres">
      <dgm:prSet presAssocID="{E74F82E2-F821-D44D-B7D6-C20DDBBD09F3}" presName="spaceBetweenRectangles" presStyleCnt="0"/>
      <dgm:spPr/>
    </dgm:pt>
    <dgm:pt modelId="{688C2A5C-E6DE-1548-AE32-333375025824}" type="pres">
      <dgm:prSet presAssocID="{D1C4C67E-10F0-704F-B7A3-D1E5A23980C6}" presName="parentLin" presStyleCnt="0"/>
      <dgm:spPr/>
    </dgm:pt>
    <dgm:pt modelId="{6B43D50E-40CC-7141-AEAA-0BFCFC9BF609}" type="pres">
      <dgm:prSet presAssocID="{D1C4C67E-10F0-704F-B7A3-D1E5A23980C6}" presName="parentLeftMargin" presStyleLbl="node1" presStyleIdx="2" presStyleCnt="4"/>
      <dgm:spPr/>
    </dgm:pt>
    <dgm:pt modelId="{9E038DC7-AA3B-9B4A-91F6-58B134F6C1B3}" type="pres">
      <dgm:prSet presAssocID="{D1C4C67E-10F0-704F-B7A3-D1E5A23980C6}" presName="parentText" presStyleLbl="node1" presStyleIdx="3" presStyleCnt="4" custScaleX="79773">
        <dgm:presLayoutVars>
          <dgm:chMax val="0"/>
          <dgm:bulletEnabled val="1"/>
        </dgm:presLayoutVars>
      </dgm:prSet>
      <dgm:spPr/>
    </dgm:pt>
    <dgm:pt modelId="{47328A6D-4B9E-A14C-B520-42E6AC14487A}" type="pres">
      <dgm:prSet presAssocID="{D1C4C67E-10F0-704F-B7A3-D1E5A23980C6}" presName="negativeSpace" presStyleCnt="0"/>
      <dgm:spPr/>
    </dgm:pt>
    <dgm:pt modelId="{1E98EEB7-9766-7443-A696-B46B50DEEBA7}" type="pres">
      <dgm:prSet presAssocID="{D1C4C67E-10F0-704F-B7A3-D1E5A23980C6}" presName="childText" presStyleLbl="conFgAcc1" presStyleIdx="3" presStyleCnt="4">
        <dgm:presLayoutVars>
          <dgm:bulletEnabled val="1"/>
        </dgm:presLayoutVars>
      </dgm:prSet>
      <dgm:spPr/>
    </dgm:pt>
  </dgm:ptLst>
  <dgm:cxnLst>
    <dgm:cxn modelId="{E1097806-28C7-C04D-83CA-5EC4021F3C89}" srcId="{CFC235C9-2D45-B848-B76A-28F9457DD5DC}" destId="{121C3486-6A24-8A44-B967-5B39512982C5}" srcOrd="2" destOrd="0" parTransId="{4DD6F9AF-F473-5A48-853D-F999DF52C401}" sibTransId="{E74F82E2-F821-D44D-B7D6-C20DDBBD09F3}"/>
    <dgm:cxn modelId="{9968740C-9375-0E48-AD27-F688DE2EC50C}" srcId="{F9DB55E5-F5A5-9949-A767-0B08B7C4BA22}" destId="{C3FB879F-5D61-A748-99C8-E67604BBEE5B}" srcOrd="0" destOrd="0" parTransId="{46525BBB-F99B-EB47-8788-53AFE0AC9D54}" sibTransId="{6E8DAC88-E3DA-8449-8E53-282B79DE5BDF}"/>
    <dgm:cxn modelId="{289C2714-F426-3841-B451-6490C8661DC1}" srcId="{D1C4C67E-10F0-704F-B7A3-D1E5A23980C6}" destId="{391E4BCF-AE16-E647-AB2C-AF7B7CC3B665}" srcOrd="0" destOrd="0" parTransId="{F04F13A4-31A5-A74C-AD83-6F3E5E249B4B}" sibTransId="{CC2917BE-7301-6C4D-883C-F66F0E47F98F}"/>
    <dgm:cxn modelId="{9EB14F1B-8E83-9446-A63A-F5A89B516411}" type="presOf" srcId="{121C3486-6A24-8A44-B967-5B39512982C5}" destId="{77997E7D-087A-4E43-9A33-C2D26473CC8B}" srcOrd="0" destOrd="0" presId="urn:microsoft.com/office/officeart/2005/8/layout/list1"/>
    <dgm:cxn modelId="{3D27EB21-FC4B-324C-A971-A21A9DE75CA3}" type="presOf" srcId="{A9CADA0A-9E95-724A-A677-1A70175CE414}" destId="{CDF3016D-0FC4-7247-B42A-2FBD7144B962}" srcOrd="0" destOrd="0" presId="urn:microsoft.com/office/officeart/2005/8/layout/list1"/>
    <dgm:cxn modelId="{99EE5F28-72F2-D446-A10B-D4E415E6789F}" srcId="{8BE7AE1E-4C5B-994F-B484-6E3D13D654FD}" destId="{6288B48A-3DAC-2445-91DD-2469EAB829E7}" srcOrd="0" destOrd="0" parTransId="{8EE3249B-6A70-1C4D-92AA-BB426A2245A2}" sibTransId="{2ED3F80D-D4F0-534E-B77D-22BBBF4DE2A5}"/>
    <dgm:cxn modelId="{F0CA793C-4FC7-304B-8BE9-81F17A382E9E}" type="presOf" srcId="{0ABDC7E4-FAE0-E542-AD89-FCC4F68A3D5D}" destId="{1E98EEB7-9766-7443-A696-B46B50DEEBA7}" srcOrd="0" destOrd="1" presId="urn:microsoft.com/office/officeart/2005/8/layout/list1"/>
    <dgm:cxn modelId="{366B105D-D13C-2846-8604-18142A78E96D}" srcId="{121C3486-6A24-8A44-B967-5B39512982C5}" destId="{ED1CA6AA-3884-754B-9907-A55FFC5FDB39}" srcOrd="1" destOrd="0" parTransId="{AE09B05A-0A89-BD4D-861C-B3FFE829EEDE}" sibTransId="{82B398BB-1470-CB4F-8464-C852E5CF13E2}"/>
    <dgm:cxn modelId="{F521D666-7B97-0D4A-8011-C708BBC2253A}" srcId="{F9DB55E5-F5A5-9949-A767-0B08B7C4BA22}" destId="{66456DAE-941F-214F-BE9E-4F296D3BE234}" srcOrd="2" destOrd="0" parTransId="{FD21E6D8-187C-6146-A28D-37A80D129817}" sibTransId="{67C4AE6F-CA74-AD49-8456-ADE9CF78A0FE}"/>
    <dgm:cxn modelId="{BB708D4B-B9BD-7540-BA3A-2A8CC851C61F}" srcId="{CFC235C9-2D45-B848-B76A-28F9457DD5DC}" destId="{D1C4C67E-10F0-704F-B7A3-D1E5A23980C6}" srcOrd="3" destOrd="0" parTransId="{BCCF9702-133D-894E-A45E-966FB36F7E24}" sibTransId="{60FC7218-9FDE-424D-94D0-AB0A521FA139}"/>
    <dgm:cxn modelId="{DA0D576F-7777-DB42-801B-2B27C69821D8}" type="presOf" srcId="{2A3A7A52-5A55-0441-812C-83078E50C340}" destId="{89231BC6-7BB5-5A4D-8367-5F88A7535315}" srcOrd="0" destOrd="1" presId="urn:microsoft.com/office/officeart/2005/8/layout/list1"/>
    <dgm:cxn modelId="{18A8E670-35B7-774B-92FE-8929B38E34F3}" srcId="{D1C4C67E-10F0-704F-B7A3-D1E5A23980C6}" destId="{0ABDC7E4-FAE0-E542-AD89-FCC4F68A3D5D}" srcOrd="1" destOrd="0" parTransId="{BE1485BA-9759-1D4B-9165-B47ED782EFA5}" sibTransId="{4891A905-9559-2841-A114-4E99C4815D19}"/>
    <dgm:cxn modelId="{D5F3E870-9037-7D46-BAFF-67665A567F32}" srcId="{F9DB55E5-F5A5-9949-A767-0B08B7C4BA22}" destId="{2A3A7A52-5A55-0441-812C-83078E50C340}" srcOrd="1" destOrd="0" parTransId="{19F8D49A-309E-384C-B5D6-2AB568692C60}" sibTransId="{35FCB0C9-EBC0-AE4E-B18A-0056EC86829A}"/>
    <dgm:cxn modelId="{BA5E0F78-F40E-3B40-B527-C948E6A10F80}" srcId="{121C3486-6A24-8A44-B967-5B39512982C5}" destId="{A9CADA0A-9E95-724A-A677-1A70175CE414}" srcOrd="0" destOrd="0" parTransId="{BA0175AF-04A5-7E4D-A0D7-E6F72B699393}" sibTransId="{B5AA3F9E-E57C-7B4C-A09E-E1B154E1A542}"/>
    <dgm:cxn modelId="{5E7FC17C-2670-0B46-84EF-B3B4FB637D95}" srcId="{CFC235C9-2D45-B848-B76A-28F9457DD5DC}" destId="{F9DB55E5-F5A5-9949-A767-0B08B7C4BA22}" srcOrd="0" destOrd="0" parTransId="{E90A3150-0E05-C449-9D81-62B16E020828}" sibTransId="{E9647BA1-8007-1242-9958-B358823BC2E0}"/>
    <dgm:cxn modelId="{B19AE67D-0E73-584C-A732-E1379AF72959}" type="presOf" srcId="{D1C4C67E-10F0-704F-B7A3-D1E5A23980C6}" destId="{6B43D50E-40CC-7141-AEAA-0BFCFC9BF609}" srcOrd="0" destOrd="0" presId="urn:microsoft.com/office/officeart/2005/8/layout/list1"/>
    <dgm:cxn modelId="{9206117E-3F96-0C4E-ADEC-8A5220F40B4E}" type="presOf" srcId="{B49B485A-A939-CE4F-924F-EE1D60BE94B0}" destId="{B3FCDE9C-CFAA-434A-B825-B697C8ED832C}" srcOrd="0" destOrd="1" presId="urn:microsoft.com/office/officeart/2005/8/layout/list1"/>
    <dgm:cxn modelId="{83888F94-5EE8-A149-BFE6-58A817F59A76}" type="presOf" srcId="{6288B48A-3DAC-2445-91DD-2469EAB829E7}" destId="{B3FCDE9C-CFAA-434A-B825-B697C8ED832C}" srcOrd="0" destOrd="0" presId="urn:microsoft.com/office/officeart/2005/8/layout/list1"/>
    <dgm:cxn modelId="{7D55DF99-45ED-F540-B263-4B73925A376E}" type="presOf" srcId="{F9DB55E5-F5A5-9949-A767-0B08B7C4BA22}" destId="{E3C1098F-1832-6144-ACE4-14856A53D7E9}" srcOrd="0" destOrd="0" presId="urn:microsoft.com/office/officeart/2005/8/layout/list1"/>
    <dgm:cxn modelId="{16BD329E-7D4B-3F4C-8A3F-46FEABF8A63E}" type="presOf" srcId="{8BE7AE1E-4C5B-994F-B484-6E3D13D654FD}" destId="{FDEB36BC-2C35-0C48-93B8-FA98B5A99F55}" srcOrd="1" destOrd="0" presId="urn:microsoft.com/office/officeart/2005/8/layout/list1"/>
    <dgm:cxn modelId="{481CE6A1-286D-114F-B113-D7AC5772EA45}" type="presOf" srcId="{121C3486-6A24-8A44-B967-5B39512982C5}" destId="{55858F26-1262-914D-A4A3-F90723FD3015}" srcOrd="1" destOrd="0" presId="urn:microsoft.com/office/officeart/2005/8/layout/list1"/>
    <dgm:cxn modelId="{EDBD6EB6-11D3-7440-8FAB-0EF55BDD8BB8}" type="presOf" srcId="{F9DB55E5-F5A5-9949-A767-0B08B7C4BA22}" destId="{6B32BA75-6936-434E-9CD9-88E62580523F}" srcOrd="1" destOrd="0" presId="urn:microsoft.com/office/officeart/2005/8/layout/list1"/>
    <dgm:cxn modelId="{D1577BB9-6487-044C-888C-4C18DA45AF5C}" type="presOf" srcId="{C3FB879F-5D61-A748-99C8-E67604BBEE5B}" destId="{89231BC6-7BB5-5A4D-8367-5F88A7535315}" srcOrd="0" destOrd="0" presId="urn:microsoft.com/office/officeart/2005/8/layout/list1"/>
    <dgm:cxn modelId="{2582CBBA-AB3F-1140-8AF2-EA4B89B6DE86}" type="presOf" srcId="{CFC235C9-2D45-B848-B76A-28F9457DD5DC}" destId="{3169DABE-4200-9148-90B3-B90F191A2A1D}" srcOrd="0" destOrd="0" presId="urn:microsoft.com/office/officeart/2005/8/layout/list1"/>
    <dgm:cxn modelId="{8773D1E1-E115-F54D-ACE1-F90A290EF0EF}" type="presOf" srcId="{ED1CA6AA-3884-754B-9907-A55FFC5FDB39}" destId="{CDF3016D-0FC4-7247-B42A-2FBD7144B962}" srcOrd="0" destOrd="1" presId="urn:microsoft.com/office/officeart/2005/8/layout/list1"/>
    <dgm:cxn modelId="{1A64FFE2-E034-0945-BD1C-AA71D805E8B5}" type="presOf" srcId="{D1C4C67E-10F0-704F-B7A3-D1E5A23980C6}" destId="{9E038DC7-AA3B-9B4A-91F6-58B134F6C1B3}" srcOrd="1" destOrd="0" presId="urn:microsoft.com/office/officeart/2005/8/layout/list1"/>
    <dgm:cxn modelId="{DA4B66F6-9197-C14D-B99A-8BBDDCA26B7B}" type="presOf" srcId="{8BE7AE1E-4C5B-994F-B484-6E3D13D654FD}" destId="{94A0A372-FAFD-BB45-A5E8-CA8E151167D1}" srcOrd="0" destOrd="0" presId="urn:microsoft.com/office/officeart/2005/8/layout/list1"/>
    <dgm:cxn modelId="{A4E5BAF9-D0EE-494E-AA2F-5F2AFC3D1081}" type="presOf" srcId="{66456DAE-941F-214F-BE9E-4F296D3BE234}" destId="{89231BC6-7BB5-5A4D-8367-5F88A7535315}" srcOrd="0" destOrd="2" presId="urn:microsoft.com/office/officeart/2005/8/layout/list1"/>
    <dgm:cxn modelId="{FFB54AFA-49CD-3340-8430-E0A4CBC21B11}" srcId="{8BE7AE1E-4C5B-994F-B484-6E3D13D654FD}" destId="{B49B485A-A939-CE4F-924F-EE1D60BE94B0}" srcOrd="1" destOrd="0" parTransId="{54972DF0-83F7-9045-AE23-E53FA9303B94}" sibTransId="{C6BE9B51-E665-4F4F-A822-B94518B494C8}"/>
    <dgm:cxn modelId="{988B33FB-9ADE-3F48-BA3B-16A3FB42F51F}" type="presOf" srcId="{391E4BCF-AE16-E647-AB2C-AF7B7CC3B665}" destId="{1E98EEB7-9766-7443-A696-B46B50DEEBA7}" srcOrd="0" destOrd="0" presId="urn:microsoft.com/office/officeart/2005/8/layout/list1"/>
    <dgm:cxn modelId="{9D5FB6FE-4D19-E946-9D09-16377C6420DE}" srcId="{CFC235C9-2D45-B848-B76A-28F9457DD5DC}" destId="{8BE7AE1E-4C5B-994F-B484-6E3D13D654FD}" srcOrd="1" destOrd="0" parTransId="{CA8AF348-0D58-FF42-A13C-C51CEC4A9E57}" sibTransId="{546BDE9E-2917-5841-833E-4B725AEC6F2D}"/>
    <dgm:cxn modelId="{41982749-A7F2-0344-A7C6-978319B198EF}" type="presParOf" srcId="{3169DABE-4200-9148-90B3-B90F191A2A1D}" destId="{8F42EB8B-F858-6F41-B392-E54291D58725}" srcOrd="0" destOrd="0" presId="urn:microsoft.com/office/officeart/2005/8/layout/list1"/>
    <dgm:cxn modelId="{C201F04F-C966-4444-9D5B-211A2C6CF3F8}" type="presParOf" srcId="{8F42EB8B-F858-6F41-B392-E54291D58725}" destId="{E3C1098F-1832-6144-ACE4-14856A53D7E9}" srcOrd="0" destOrd="0" presId="urn:microsoft.com/office/officeart/2005/8/layout/list1"/>
    <dgm:cxn modelId="{B50E9498-DEE0-404C-BFC0-140C21FA95B3}" type="presParOf" srcId="{8F42EB8B-F858-6F41-B392-E54291D58725}" destId="{6B32BA75-6936-434E-9CD9-88E62580523F}" srcOrd="1" destOrd="0" presId="urn:microsoft.com/office/officeart/2005/8/layout/list1"/>
    <dgm:cxn modelId="{3073D43B-4016-B74C-BFBE-57F8861F53FE}" type="presParOf" srcId="{3169DABE-4200-9148-90B3-B90F191A2A1D}" destId="{CC525B0C-E575-1742-8E9F-F4FE167497C8}" srcOrd="1" destOrd="0" presId="urn:microsoft.com/office/officeart/2005/8/layout/list1"/>
    <dgm:cxn modelId="{A4B6F4F6-2576-934A-A7F3-89659D857FA6}" type="presParOf" srcId="{3169DABE-4200-9148-90B3-B90F191A2A1D}" destId="{89231BC6-7BB5-5A4D-8367-5F88A7535315}" srcOrd="2" destOrd="0" presId="urn:microsoft.com/office/officeart/2005/8/layout/list1"/>
    <dgm:cxn modelId="{7112235F-37F4-E145-8B03-3D27906794F8}" type="presParOf" srcId="{3169DABE-4200-9148-90B3-B90F191A2A1D}" destId="{F6E2EFB4-40DF-6544-8197-8CC06F0F79A6}" srcOrd="3" destOrd="0" presId="urn:microsoft.com/office/officeart/2005/8/layout/list1"/>
    <dgm:cxn modelId="{6422B4C7-7CB2-5C4B-B285-EF09C61129EB}" type="presParOf" srcId="{3169DABE-4200-9148-90B3-B90F191A2A1D}" destId="{FD6ECB95-F443-C048-83A6-56F81A735DF1}" srcOrd="4" destOrd="0" presId="urn:microsoft.com/office/officeart/2005/8/layout/list1"/>
    <dgm:cxn modelId="{7C9207A1-1926-6B4D-9FB8-3C305CDDA1AB}" type="presParOf" srcId="{FD6ECB95-F443-C048-83A6-56F81A735DF1}" destId="{94A0A372-FAFD-BB45-A5E8-CA8E151167D1}" srcOrd="0" destOrd="0" presId="urn:microsoft.com/office/officeart/2005/8/layout/list1"/>
    <dgm:cxn modelId="{B016FEA7-9E9C-5047-AA26-1FE6B6A90D55}" type="presParOf" srcId="{FD6ECB95-F443-C048-83A6-56F81A735DF1}" destId="{FDEB36BC-2C35-0C48-93B8-FA98B5A99F55}" srcOrd="1" destOrd="0" presId="urn:microsoft.com/office/officeart/2005/8/layout/list1"/>
    <dgm:cxn modelId="{7A5399A7-905F-844B-9DB6-00725FECA62F}" type="presParOf" srcId="{3169DABE-4200-9148-90B3-B90F191A2A1D}" destId="{E1CFC419-2D81-0444-8141-C70865AD89EA}" srcOrd="5" destOrd="0" presId="urn:microsoft.com/office/officeart/2005/8/layout/list1"/>
    <dgm:cxn modelId="{C2884D36-844A-2E44-9DD7-949B0516EDA3}" type="presParOf" srcId="{3169DABE-4200-9148-90B3-B90F191A2A1D}" destId="{B3FCDE9C-CFAA-434A-B825-B697C8ED832C}" srcOrd="6" destOrd="0" presId="urn:microsoft.com/office/officeart/2005/8/layout/list1"/>
    <dgm:cxn modelId="{DEB7F52B-7224-4343-827F-D580458490F0}" type="presParOf" srcId="{3169DABE-4200-9148-90B3-B90F191A2A1D}" destId="{66FAD852-D7F2-7640-B054-5F8EE3D8BB95}" srcOrd="7" destOrd="0" presId="urn:microsoft.com/office/officeart/2005/8/layout/list1"/>
    <dgm:cxn modelId="{56FAD17B-E983-654E-A862-1519492F41F4}" type="presParOf" srcId="{3169DABE-4200-9148-90B3-B90F191A2A1D}" destId="{C7D9DFCD-71C9-F14C-A420-A18241F75023}" srcOrd="8" destOrd="0" presId="urn:microsoft.com/office/officeart/2005/8/layout/list1"/>
    <dgm:cxn modelId="{0AFFF663-22A7-BF48-98FC-C4B225E6640F}" type="presParOf" srcId="{C7D9DFCD-71C9-F14C-A420-A18241F75023}" destId="{77997E7D-087A-4E43-9A33-C2D26473CC8B}" srcOrd="0" destOrd="0" presId="urn:microsoft.com/office/officeart/2005/8/layout/list1"/>
    <dgm:cxn modelId="{78E4FFB1-2245-734D-AF44-0260AB7ACB9D}" type="presParOf" srcId="{C7D9DFCD-71C9-F14C-A420-A18241F75023}" destId="{55858F26-1262-914D-A4A3-F90723FD3015}" srcOrd="1" destOrd="0" presId="urn:microsoft.com/office/officeart/2005/8/layout/list1"/>
    <dgm:cxn modelId="{2E91EC37-4317-7E4B-86CA-2819480CC401}" type="presParOf" srcId="{3169DABE-4200-9148-90B3-B90F191A2A1D}" destId="{7618A0B7-927C-CF44-A655-BE14058EDBE9}" srcOrd="9" destOrd="0" presId="urn:microsoft.com/office/officeart/2005/8/layout/list1"/>
    <dgm:cxn modelId="{6727112A-C362-4347-B8D6-385AA308BFFA}" type="presParOf" srcId="{3169DABE-4200-9148-90B3-B90F191A2A1D}" destId="{CDF3016D-0FC4-7247-B42A-2FBD7144B962}" srcOrd="10" destOrd="0" presId="urn:microsoft.com/office/officeart/2005/8/layout/list1"/>
    <dgm:cxn modelId="{F634620B-1099-0E42-99FF-AD8982DFA172}" type="presParOf" srcId="{3169DABE-4200-9148-90B3-B90F191A2A1D}" destId="{3BD9ADDC-7965-D14F-9E20-7CCECAF5E44B}" srcOrd="11" destOrd="0" presId="urn:microsoft.com/office/officeart/2005/8/layout/list1"/>
    <dgm:cxn modelId="{3F97614D-9FDF-F04A-B529-776D8BCDA5C7}" type="presParOf" srcId="{3169DABE-4200-9148-90B3-B90F191A2A1D}" destId="{688C2A5C-E6DE-1548-AE32-333375025824}" srcOrd="12" destOrd="0" presId="urn:microsoft.com/office/officeart/2005/8/layout/list1"/>
    <dgm:cxn modelId="{3EA5686B-02D6-764B-9BBA-725C89DE3330}" type="presParOf" srcId="{688C2A5C-E6DE-1548-AE32-333375025824}" destId="{6B43D50E-40CC-7141-AEAA-0BFCFC9BF609}" srcOrd="0" destOrd="0" presId="urn:microsoft.com/office/officeart/2005/8/layout/list1"/>
    <dgm:cxn modelId="{FEF2CCCF-BE59-B54F-B894-C43734480108}" type="presParOf" srcId="{688C2A5C-E6DE-1548-AE32-333375025824}" destId="{9E038DC7-AA3B-9B4A-91F6-58B134F6C1B3}" srcOrd="1" destOrd="0" presId="urn:microsoft.com/office/officeart/2005/8/layout/list1"/>
    <dgm:cxn modelId="{A246DA50-0296-F44D-9EC2-F702C8743E18}" type="presParOf" srcId="{3169DABE-4200-9148-90B3-B90F191A2A1D}" destId="{47328A6D-4B9E-A14C-B520-42E6AC14487A}" srcOrd="13" destOrd="0" presId="urn:microsoft.com/office/officeart/2005/8/layout/list1"/>
    <dgm:cxn modelId="{A26F12E0-025A-E44F-ADFB-343C7EB1D7B8}" type="presParOf" srcId="{3169DABE-4200-9148-90B3-B90F191A2A1D}" destId="{1E98EEB7-9766-7443-A696-B46B50DEEBA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A2BA2-7472-124E-BE72-8990A48475AE}">
      <dsp:nvSpPr>
        <dsp:cNvPr id="0" name=""/>
        <dsp:cNvSpPr/>
      </dsp:nvSpPr>
      <dsp:spPr>
        <a:xfrm rot="5400000">
          <a:off x="-169068" y="169670"/>
          <a:ext cx="1127124" cy="788987"/>
        </a:xfrm>
        <a:prstGeom prst="chevron">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1</a:t>
          </a:r>
        </a:p>
      </dsp:txBody>
      <dsp:txXfrm rot="-5400000">
        <a:off x="1" y="395096"/>
        <a:ext cx="788987" cy="338137"/>
      </dsp:txXfrm>
    </dsp:sp>
    <dsp:sp modelId="{9FC08B60-5E3F-0E49-9791-EF2F83E1A70E}">
      <dsp:nvSpPr>
        <dsp:cNvPr id="0" name=""/>
        <dsp:cNvSpPr/>
      </dsp:nvSpPr>
      <dsp:spPr>
        <a:xfrm rot="5400000">
          <a:off x="3419078" y="-2629489"/>
          <a:ext cx="732631" cy="599281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2">
                  <a:lumMod val="10000"/>
                </a:schemeClr>
              </a:solidFill>
            </a:rPr>
            <a:t>A key can be selected by A and physically delivered to B</a:t>
          </a:r>
          <a:endParaRPr lang="en-US" sz="1600" kern="1200" dirty="0"/>
        </a:p>
      </dsp:txBody>
      <dsp:txXfrm rot="-5400000">
        <a:off x="788988" y="36365"/>
        <a:ext cx="5957048" cy="661103"/>
      </dsp:txXfrm>
    </dsp:sp>
    <dsp:sp modelId="{068549D1-A582-6B41-957B-036194975C33}">
      <dsp:nvSpPr>
        <dsp:cNvPr id="0" name=""/>
        <dsp:cNvSpPr/>
      </dsp:nvSpPr>
      <dsp:spPr>
        <a:xfrm rot="5400000">
          <a:off x="-169068" y="1148227"/>
          <a:ext cx="1127124" cy="788987"/>
        </a:xfrm>
        <a:prstGeom prst="chevron">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FFFF"/>
              </a:solidFill>
            </a:rPr>
            <a:t>2</a:t>
          </a:r>
        </a:p>
      </dsp:txBody>
      <dsp:txXfrm rot="-5400000">
        <a:off x="1" y="1373653"/>
        <a:ext cx="788987" cy="338137"/>
      </dsp:txXfrm>
    </dsp:sp>
    <dsp:sp modelId="{F811FB3C-3361-D042-A6C7-853FE2BFF8DC}">
      <dsp:nvSpPr>
        <dsp:cNvPr id="0" name=""/>
        <dsp:cNvSpPr/>
      </dsp:nvSpPr>
      <dsp:spPr>
        <a:xfrm rot="5400000">
          <a:off x="3419078" y="-1650931"/>
          <a:ext cx="732631" cy="599281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2">
                  <a:lumMod val="10000"/>
                </a:schemeClr>
              </a:solidFill>
            </a:rPr>
            <a:t>A third party can select the key and physically deliver it to A and B</a:t>
          </a:r>
        </a:p>
      </dsp:txBody>
      <dsp:txXfrm rot="-5400000">
        <a:off x="788988" y="1014923"/>
        <a:ext cx="5957048" cy="661103"/>
      </dsp:txXfrm>
    </dsp:sp>
    <dsp:sp modelId="{4A9A17AF-0C7B-A340-B7D3-0C109B44908D}">
      <dsp:nvSpPr>
        <dsp:cNvPr id="0" name=""/>
        <dsp:cNvSpPr/>
      </dsp:nvSpPr>
      <dsp:spPr>
        <a:xfrm rot="5400000">
          <a:off x="-169068" y="2126784"/>
          <a:ext cx="1127124" cy="788987"/>
        </a:xfrm>
        <a:prstGeom prst="chevron">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FFFF"/>
              </a:solidFill>
            </a:rPr>
            <a:t>3</a:t>
          </a:r>
        </a:p>
      </dsp:txBody>
      <dsp:txXfrm rot="-5400000">
        <a:off x="1" y="2352210"/>
        <a:ext cx="788987" cy="338137"/>
      </dsp:txXfrm>
    </dsp:sp>
    <dsp:sp modelId="{3087D1CD-7ACB-4741-94E2-73E9941287B0}">
      <dsp:nvSpPr>
        <dsp:cNvPr id="0" name=""/>
        <dsp:cNvSpPr/>
      </dsp:nvSpPr>
      <dsp:spPr>
        <a:xfrm rot="5400000">
          <a:off x="3419078" y="-672374"/>
          <a:ext cx="732631" cy="599281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2">
                  <a:lumMod val="10000"/>
                </a:schemeClr>
              </a:solidFill>
            </a:rPr>
            <a:t>If A and B have previously and recently used a key, one party could transmit the new key to the other, using the old key to encrypt the new key</a:t>
          </a:r>
        </a:p>
      </dsp:txBody>
      <dsp:txXfrm rot="-5400000">
        <a:off x="788988" y="1993480"/>
        <a:ext cx="5957048" cy="661103"/>
      </dsp:txXfrm>
    </dsp:sp>
    <dsp:sp modelId="{224B5349-0D08-C243-9BC3-4E3DD9AE0CF6}">
      <dsp:nvSpPr>
        <dsp:cNvPr id="0" name=""/>
        <dsp:cNvSpPr/>
      </dsp:nvSpPr>
      <dsp:spPr>
        <a:xfrm rot="5400000">
          <a:off x="-169068" y="3105342"/>
          <a:ext cx="1127124" cy="788987"/>
        </a:xfrm>
        <a:prstGeom prst="chevron">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FFFF"/>
              </a:solidFill>
            </a:rPr>
            <a:t>4</a:t>
          </a:r>
          <a:endParaRPr lang="en-AU" sz="2300" kern="1200" dirty="0">
            <a:solidFill>
              <a:srgbClr val="FFFFFF"/>
            </a:solidFill>
          </a:endParaRPr>
        </a:p>
      </dsp:txBody>
      <dsp:txXfrm rot="-5400000">
        <a:off x="1" y="3330768"/>
        <a:ext cx="788987" cy="338137"/>
      </dsp:txXfrm>
    </dsp:sp>
    <dsp:sp modelId="{89EDF869-0E09-2148-B6D2-F87E9B656F74}">
      <dsp:nvSpPr>
        <dsp:cNvPr id="0" name=""/>
        <dsp:cNvSpPr/>
      </dsp:nvSpPr>
      <dsp:spPr>
        <a:xfrm rot="5400000">
          <a:off x="3419078" y="306183"/>
          <a:ext cx="732631" cy="599281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2">
                  <a:lumMod val="10000"/>
                </a:schemeClr>
              </a:solidFill>
            </a:rPr>
            <a:t>If A and B each have an encrypted connection to a third party C, C could deliver a key on the encrypted links to A and B</a:t>
          </a:r>
          <a:endParaRPr lang="en-AU" sz="1600" kern="1200" dirty="0">
            <a:solidFill>
              <a:schemeClr val="tx2">
                <a:lumMod val="10000"/>
              </a:schemeClr>
            </a:solidFill>
          </a:endParaRPr>
        </a:p>
      </dsp:txBody>
      <dsp:txXfrm rot="-5400000">
        <a:off x="788988" y="2972037"/>
        <a:ext cx="5957048" cy="661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46C90-D532-BA42-B436-F931EE84391E}">
      <dsp:nvSpPr>
        <dsp:cNvPr id="0" name=""/>
        <dsp:cNvSpPr/>
      </dsp:nvSpPr>
      <dsp:spPr>
        <a:xfrm>
          <a:off x="0" y="162487"/>
          <a:ext cx="6477000" cy="489600"/>
        </a:xfrm>
        <a:prstGeom prst="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AU" sz="2000" b="1" i="0" kern="1200" dirty="0">
              <a:solidFill>
                <a:schemeClr val="tx1"/>
              </a:solidFill>
            </a:rPr>
            <a:t>Two versions are in use</a:t>
          </a:r>
          <a:endParaRPr lang="en-US" sz="2000" b="1" i="0" kern="1200" dirty="0">
            <a:solidFill>
              <a:schemeClr val="tx1"/>
            </a:solidFill>
          </a:endParaRPr>
        </a:p>
      </dsp:txBody>
      <dsp:txXfrm>
        <a:off x="0" y="162487"/>
        <a:ext cx="6477000" cy="489600"/>
      </dsp:txXfrm>
    </dsp:sp>
    <dsp:sp modelId="{2178B525-AB9D-C742-8090-CC1993F944AB}">
      <dsp:nvSpPr>
        <dsp:cNvPr id="0" name=""/>
        <dsp:cNvSpPr/>
      </dsp:nvSpPr>
      <dsp:spPr>
        <a:xfrm>
          <a:off x="0" y="652087"/>
          <a:ext cx="6477000" cy="11666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AU" sz="1700" kern="1200" dirty="0">
              <a:solidFill>
                <a:schemeClr val="tx2">
                  <a:lumMod val="10000"/>
                </a:schemeClr>
              </a:solidFill>
            </a:rPr>
            <a:t>Version 4 implementations still exist, although this version is being phased out</a:t>
          </a:r>
        </a:p>
        <a:p>
          <a:pPr marL="171450" lvl="1" indent="-171450" algn="l" defTabSz="755650">
            <a:lnSpc>
              <a:spcPct val="90000"/>
            </a:lnSpc>
            <a:spcBef>
              <a:spcPct val="0"/>
            </a:spcBef>
            <a:spcAft>
              <a:spcPct val="15000"/>
            </a:spcAft>
            <a:buChar char="•"/>
          </a:pPr>
          <a:r>
            <a:rPr lang="en-AU" sz="1700" kern="1200" dirty="0">
              <a:solidFill>
                <a:schemeClr val="tx2">
                  <a:lumMod val="10000"/>
                </a:schemeClr>
              </a:solidFill>
            </a:rPr>
            <a:t>Version 5 corrects some of the security deficiencies of version 4 and has been issued as a proposed Internet Standard (RFC 4120)</a:t>
          </a:r>
        </a:p>
      </dsp:txBody>
      <dsp:txXfrm>
        <a:off x="0" y="652087"/>
        <a:ext cx="6477000" cy="1166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91D2F-39AB-F849-86F3-8E6726650645}">
      <dsp:nvSpPr>
        <dsp:cNvPr id="0" name=""/>
        <dsp:cNvSpPr/>
      </dsp:nvSpPr>
      <dsp:spPr>
        <a:xfrm>
          <a:off x="437405" y="251"/>
          <a:ext cx="3620988" cy="90524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rPr>
            <a:t>A Kerberos environment consists of:</a:t>
          </a:r>
        </a:p>
      </dsp:txBody>
      <dsp:txXfrm>
        <a:off x="463919" y="26765"/>
        <a:ext cx="3567960" cy="852219"/>
      </dsp:txXfrm>
    </dsp:sp>
    <dsp:sp modelId="{A71F5CCB-286E-4A47-975C-76329DB1211F}">
      <dsp:nvSpPr>
        <dsp:cNvPr id="0" name=""/>
        <dsp:cNvSpPr/>
      </dsp:nvSpPr>
      <dsp:spPr>
        <a:xfrm rot="5400000">
          <a:off x="2168690" y="984707"/>
          <a:ext cx="158418" cy="158418"/>
        </a:xfrm>
        <a:prstGeom prst="rightArrow">
          <a:avLst>
            <a:gd name="adj1" fmla="val 66700"/>
            <a:gd name="adj2" fmla="val 50000"/>
          </a:avLst>
        </a:prstGeom>
        <a:solidFill>
          <a:schemeClr val="bg2"/>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A66CB141-C6BE-F74B-A2EB-6B4EBF0649E8}">
      <dsp:nvSpPr>
        <dsp:cNvPr id="0" name=""/>
        <dsp:cNvSpPr/>
      </dsp:nvSpPr>
      <dsp:spPr>
        <a:xfrm>
          <a:off x="437405" y="1222334"/>
          <a:ext cx="3620988" cy="90524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bg2"/>
              </a:solidFill>
            </a:rPr>
            <a:t>A Kerberos server</a:t>
          </a:r>
        </a:p>
      </dsp:txBody>
      <dsp:txXfrm>
        <a:off x="463919" y="1248848"/>
        <a:ext cx="3567960" cy="852219"/>
      </dsp:txXfrm>
    </dsp:sp>
    <dsp:sp modelId="{EBE89028-067C-E741-9647-EBBB7CC4D768}">
      <dsp:nvSpPr>
        <dsp:cNvPr id="0" name=""/>
        <dsp:cNvSpPr/>
      </dsp:nvSpPr>
      <dsp:spPr>
        <a:xfrm rot="5400000">
          <a:off x="2168690" y="2206790"/>
          <a:ext cx="158418" cy="158418"/>
        </a:xfrm>
        <a:prstGeom prst="rightArrow">
          <a:avLst>
            <a:gd name="adj1" fmla="val 66700"/>
            <a:gd name="adj2" fmla="val 50000"/>
          </a:avLst>
        </a:prstGeom>
        <a:solidFill>
          <a:schemeClr val="bg2"/>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DCF4B11A-2F15-E340-8B86-D9F8E20DCBF0}">
      <dsp:nvSpPr>
        <dsp:cNvPr id="0" name=""/>
        <dsp:cNvSpPr/>
      </dsp:nvSpPr>
      <dsp:spPr>
        <a:xfrm>
          <a:off x="437405" y="2444418"/>
          <a:ext cx="3620988" cy="90524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bg2"/>
              </a:solidFill>
            </a:rPr>
            <a:t>A number of clients</a:t>
          </a:r>
        </a:p>
      </dsp:txBody>
      <dsp:txXfrm>
        <a:off x="463919" y="2470932"/>
        <a:ext cx="3567960" cy="852219"/>
      </dsp:txXfrm>
    </dsp:sp>
    <dsp:sp modelId="{E8B461D8-753C-8D49-9C19-7C48DDA73832}">
      <dsp:nvSpPr>
        <dsp:cNvPr id="0" name=""/>
        <dsp:cNvSpPr/>
      </dsp:nvSpPr>
      <dsp:spPr>
        <a:xfrm rot="5400000">
          <a:off x="2168690" y="3428874"/>
          <a:ext cx="158418" cy="158418"/>
        </a:xfrm>
        <a:prstGeom prst="rightArrow">
          <a:avLst>
            <a:gd name="adj1" fmla="val 66700"/>
            <a:gd name="adj2" fmla="val 50000"/>
          </a:avLst>
        </a:prstGeom>
        <a:solidFill>
          <a:schemeClr val="bg2"/>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801C7256-D756-AB4D-A0A4-EF38321FED66}">
      <dsp:nvSpPr>
        <dsp:cNvPr id="0" name=""/>
        <dsp:cNvSpPr/>
      </dsp:nvSpPr>
      <dsp:spPr>
        <a:xfrm>
          <a:off x="437405" y="3666501"/>
          <a:ext cx="3620988" cy="90524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bg2"/>
              </a:solidFill>
            </a:rPr>
            <a:t>A number of application servers</a:t>
          </a:r>
        </a:p>
      </dsp:txBody>
      <dsp:txXfrm>
        <a:off x="463919" y="3693015"/>
        <a:ext cx="3567960" cy="8522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E0CAD-50A5-8348-9428-2D2551246C2C}">
      <dsp:nvSpPr>
        <dsp:cNvPr id="0" name=""/>
        <dsp:cNvSpPr/>
      </dsp:nvSpPr>
      <dsp:spPr>
        <a:xfrm>
          <a:off x="4707" y="1517795"/>
          <a:ext cx="1307808" cy="1307808"/>
        </a:xfrm>
        <a:prstGeom prst="ellipse">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i="0" kern="1200" dirty="0">
              <a:solidFill>
                <a:schemeClr val="tx1"/>
              </a:solidFill>
            </a:rPr>
            <a:t>A service or user name</a:t>
          </a:r>
        </a:p>
      </dsp:txBody>
      <dsp:txXfrm>
        <a:off x="196231" y="1709319"/>
        <a:ext cx="924760" cy="924760"/>
      </dsp:txXfrm>
    </dsp:sp>
    <dsp:sp modelId="{E5CCC60F-E632-FE4E-B4BE-3C439B488E69}">
      <dsp:nvSpPr>
        <dsp:cNvPr id="0" name=""/>
        <dsp:cNvSpPr/>
      </dsp:nvSpPr>
      <dsp:spPr>
        <a:xfrm>
          <a:off x="1418709" y="1792435"/>
          <a:ext cx="758528" cy="758528"/>
        </a:xfrm>
        <a:prstGeom prst="mathPlus">
          <a:avLst/>
        </a:prstGeom>
        <a:blipFill rotWithShape="1">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1519252" y="2082496"/>
        <a:ext cx="557442" cy="178406"/>
      </dsp:txXfrm>
    </dsp:sp>
    <dsp:sp modelId="{44BE51AF-127A-E747-91BE-19632316C82A}">
      <dsp:nvSpPr>
        <dsp:cNvPr id="0" name=""/>
        <dsp:cNvSpPr/>
      </dsp:nvSpPr>
      <dsp:spPr>
        <a:xfrm>
          <a:off x="2283432" y="1517795"/>
          <a:ext cx="1307808" cy="1307808"/>
        </a:xfrm>
        <a:prstGeom prst="ellipse">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i="0" kern="1200" dirty="0">
              <a:solidFill>
                <a:schemeClr val="tx1"/>
              </a:solidFill>
            </a:rPr>
            <a:t>An instance name</a:t>
          </a:r>
        </a:p>
      </dsp:txBody>
      <dsp:txXfrm>
        <a:off x="2474956" y="1709319"/>
        <a:ext cx="924760" cy="924760"/>
      </dsp:txXfrm>
    </dsp:sp>
    <dsp:sp modelId="{EA760A91-88CF-7E43-97DB-E361D25CD882}">
      <dsp:nvSpPr>
        <dsp:cNvPr id="0" name=""/>
        <dsp:cNvSpPr/>
      </dsp:nvSpPr>
      <dsp:spPr>
        <a:xfrm>
          <a:off x="3697435" y="1792435"/>
          <a:ext cx="758528" cy="758528"/>
        </a:xfrm>
        <a:prstGeom prst="mathPlus">
          <a:avLst/>
        </a:prstGeom>
        <a:blipFill rotWithShape="1">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3797978" y="2082496"/>
        <a:ext cx="557442" cy="178406"/>
      </dsp:txXfrm>
    </dsp:sp>
    <dsp:sp modelId="{9E764BD8-FBF6-7A45-9C42-EADB0879DB09}">
      <dsp:nvSpPr>
        <dsp:cNvPr id="0" name=""/>
        <dsp:cNvSpPr/>
      </dsp:nvSpPr>
      <dsp:spPr>
        <a:xfrm>
          <a:off x="4562158" y="1517795"/>
          <a:ext cx="1307808" cy="1307808"/>
        </a:xfrm>
        <a:prstGeom prst="ellipse">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i="0" kern="1200" dirty="0">
              <a:solidFill>
                <a:schemeClr val="tx1"/>
              </a:solidFill>
            </a:rPr>
            <a:t>A realm name</a:t>
          </a:r>
        </a:p>
      </dsp:txBody>
      <dsp:txXfrm>
        <a:off x="4753682" y="1709319"/>
        <a:ext cx="924760" cy="924760"/>
      </dsp:txXfrm>
    </dsp:sp>
    <dsp:sp modelId="{B20953ED-69CE-A545-B888-88FBC05C681D}">
      <dsp:nvSpPr>
        <dsp:cNvPr id="0" name=""/>
        <dsp:cNvSpPr/>
      </dsp:nvSpPr>
      <dsp:spPr>
        <a:xfrm>
          <a:off x="5976161" y="1792435"/>
          <a:ext cx="758528" cy="758528"/>
        </a:xfrm>
        <a:prstGeom prst="mathEqual">
          <a:avLst/>
        </a:prstGeom>
        <a:blipFill rotWithShape="1">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076704" y="1948692"/>
        <a:ext cx="557442" cy="446014"/>
      </dsp:txXfrm>
    </dsp:sp>
    <dsp:sp modelId="{4BB569A0-18B1-5E4B-AEE4-3FAD50F46CAA}">
      <dsp:nvSpPr>
        <dsp:cNvPr id="0" name=""/>
        <dsp:cNvSpPr/>
      </dsp:nvSpPr>
      <dsp:spPr>
        <a:xfrm>
          <a:off x="6840884" y="1517795"/>
          <a:ext cx="1307808" cy="1307808"/>
        </a:xfrm>
        <a:prstGeom prst="ellipse">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i="0" kern="1200" dirty="0">
              <a:solidFill>
                <a:schemeClr val="tx1"/>
              </a:solidFill>
            </a:rPr>
            <a:t>Principal name</a:t>
          </a:r>
        </a:p>
      </dsp:txBody>
      <dsp:txXfrm>
        <a:off x="7032408" y="1709319"/>
        <a:ext cx="924760" cy="924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62CC8-C687-B44D-A1F9-214B82C9B592}">
      <dsp:nvSpPr>
        <dsp:cNvPr id="0" name=""/>
        <dsp:cNvSpPr/>
      </dsp:nvSpPr>
      <dsp:spPr>
        <a:xfrm>
          <a:off x="0" y="0"/>
          <a:ext cx="7124700" cy="1463040"/>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i="0" kern="1200" dirty="0">
              <a:solidFill>
                <a:schemeClr val="bg2"/>
              </a:solidFill>
            </a:rPr>
            <a:t>Includes a number of optional extensions that may be added to the version 2 format</a:t>
          </a:r>
        </a:p>
      </dsp:txBody>
      <dsp:txXfrm>
        <a:off x="42851" y="42851"/>
        <a:ext cx="5545965" cy="1377338"/>
      </dsp:txXfrm>
    </dsp:sp>
    <dsp:sp modelId="{219C4395-9029-7149-85EE-F197F1323CEB}">
      <dsp:nvSpPr>
        <dsp:cNvPr id="0" name=""/>
        <dsp:cNvSpPr/>
      </dsp:nvSpPr>
      <dsp:spPr>
        <a:xfrm>
          <a:off x="628649" y="1706879"/>
          <a:ext cx="7124700" cy="1463040"/>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i="0" kern="1200" dirty="0">
              <a:solidFill>
                <a:schemeClr val="bg2"/>
              </a:solidFill>
            </a:rPr>
            <a:t>Each extension consists of:</a:t>
          </a:r>
        </a:p>
        <a:p>
          <a:pPr marL="114300" lvl="1" indent="-114300" algn="l" defTabSz="622300" rtl="0">
            <a:lnSpc>
              <a:spcPct val="90000"/>
            </a:lnSpc>
            <a:spcBef>
              <a:spcPct val="0"/>
            </a:spcBef>
            <a:spcAft>
              <a:spcPct val="15000"/>
            </a:spcAft>
            <a:buChar char="•"/>
          </a:pPr>
          <a:r>
            <a:rPr lang="en-US" sz="1400" b="1" i="0" kern="1200" dirty="0">
              <a:solidFill>
                <a:schemeClr val="bg2"/>
              </a:solidFill>
            </a:rPr>
            <a:t>An extension identifier</a:t>
          </a:r>
        </a:p>
        <a:p>
          <a:pPr marL="114300" lvl="1" indent="-114300" algn="l" defTabSz="622300" rtl="0">
            <a:lnSpc>
              <a:spcPct val="90000"/>
            </a:lnSpc>
            <a:spcBef>
              <a:spcPct val="0"/>
            </a:spcBef>
            <a:spcAft>
              <a:spcPct val="15000"/>
            </a:spcAft>
            <a:buChar char="•"/>
          </a:pPr>
          <a:r>
            <a:rPr lang="en-US" sz="1400" b="1" i="0" kern="1200" dirty="0">
              <a:solidFill>
                <a:schemeClr val="bg2"/>
              </a:solidFill>
            </a:rPr>
            <a:t>A criticality indicator</a:t>
          </a:r>
        </a:p>
        <a:p>
          <a:pPr marL="114300" lvl="1" indent="-114300" algn="l" defTabSz="622300" rtl="0">
            <a:lnSpc>
              <a:spcPct val="90000"/>
            </a:lnSpc>
            <a:spcBef>
              <a:spcPct val="0"/>
            </a:spcBef>
            <a:spcAft>
              <a:spcPct val="15000"/>
            </a:spcAft>
            <a:buChar char="•"/>
          </a:pPr>
          <a:r>
            <a:rPr lang="en-US" sz="1400" b="1" i="0" kern="1200" dirty="0">
              <a:solidFill>
                <a:schemeClr val="bg2"/>
              </a:solidFill>
            </a:rPr>
            <a:t>An extension value</a:t>
          </a:r>
        </a:p>
      </dsp:txBody>
      <dsp:txXfrm>
        <a:off x="671500" y="1749730"/>
        <a:ext cx="5459372" cy="1377338"/>
      </dsp:txXfrm>
    </dsp:sp>
    <dsp:sp modelId="{1B0B7151-9BBF-644F-B0E8-42116B23801F}">
      <dsp:nvSpPr>
        <dsp:cNvPr id="0" name=""/>
        <dsp:cNvSpPr/>
      </dsp:nvSpPr>
      <dsp:spPr>
        <a:xfrm>
          <a:off x="1257299" y="3413759"/>
          <a:ext cx="7124700" cy="1463040"/>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i="0" kern="1200" dirty="0">
              <a:solidFill>
                <a:schemeClr val="bg2"/>
              </a:solidFill>
            </a:rPr>
            <a:t>The certificate extensions fall into three main categories:</a:t>
          </a:r>
        </a:p>
        <a:p>
          <a:pPr marL="114300" lvl="1" indent="-114300" algn="l" defTabSz="622300" rtl="0">
            <a:lnSpc>
              <a:spcPct val="90000"/>
            </a:lnSpc>
            <a:spcBef>
              <a:spcPct val="0"/>
            </a:spcBef>
            <a:spcAft>
              <a:spcPct val="15000"/>
            </a:spcAft>
            <a:buChar char="•"/>
          </a:pPr>
          <a:r>
            <a:rPr lang="en-US" sz="1400" b="1" i="0" kern="1200" dirty="0">
              <a:solidFill>
                <a:schemeClr val="bg2"/>
              </a:solidFill>
            </a:rPr>
            <a:t>Key and policy information</a:t>
          </a:r>
        </a:p>
        <a:p>
          <a:pPr marL="114300" lvl="1" indent="-114300" algn="l" defTabSz="622300" rtl="0">
            <a:lnSpc>
              <a:spcPct val="90000"/>
            </a:lnSpc>
            <a:spcBef>
              <a:spcPct val="0"/>
            </a:spcBef>
            <a:spcAft>
              <a:spcPct val="15000"/>
            </a:spcAft>
            <a:buChar char="•"/>
          </a:pPr>
          <a:r>
            <a:rPr lang="en-US" sz="1400" b="1" i="0" kern="1200" dirty="0">
              <a:solidFill>
                <a:schemeClr val="bg2"/>
              </a:solidFill>
            </a:rPr>
            <a:t>Subject and issuer attributes</a:t>
          </a:r>
        </a:p>
        <a:p>
          <a:pPr marL="114300" lvl="1" indent="-114300" algn="l" defTabSz="622300" rtl="0">
            <a:lnSpc>
              <a:spcPct val="90000"/>
            </a:lnSpc>
            <a:spcBef>
              <a:spcPct val="0"/>
            </a:spcBef>
            <a:spcAft>
              <a:spcPct val="15000"/>
            </a:spcAft>
            <a:buChar char="•"/>
          </a:pPr>
          <a:r>
            <a:rPr lang="en-US" sz="1400" b="1" i="0" kern="1200" dirty="0">
              <a:solidFill>
                <a:schemeClr val="bg2"/>
              </a:solidFill>
            </a:rPr>
            <a:t>Certification path constraints</a:t>
          </a:r>
        </a:p>
      </dsp:txBody>
      <dsp:txXfrm>
        <a:off x="1300150" y="3456610"/>
        <a:ext cx="5459372" cy="1377338"/>
      </dsp:txXfrm>
    </dsp:sp>
    <dsp:sp modelId="{C5EAB97F-AA72-3141-ADBE-AFF38E803E36}">
      <dsp:nvSpPr>
        <dsp:cNvPr id="0" name=""/>
        <dsp:cNvSpPr/>
      </dsp:nvSpPr>
      <dsp:spPr>
        <a:xfrm>
          <a:off x="6173724" y="1109472"/>
          <a:ext cx="950976" cy="950976"/>
        </a:xfrm>
        <a:prstGeom prst="downArrow">
          <a:avLst>
            <a:gd name="adj1" fmla="val 55000"/>
            <a:gd name="adj2" fmla="val 45000"/>
          </a:avLst>
        </a:prstGeom>
        <a:solidFill>
          <a:srgbClr val="800000"/>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387694" y="1109472"/>
        <a:ext cx="523036" cy="715609"/>
      </dsp:txXfrm>
    </dsp:sp>
    <dsp:sp modelId="{A3B1E715-E713-B84C-9727-F735A68245C9}">
      <dsp:nvSpPr>
        <dsp:cNvPr id="0" name=""/>
        <dsp:cNvSpPr/>
      </dsp:nvSpPr>
      <dsp:spPr>
        <a:xfrm>
          <a:off x="6802374" y="2806598"/>
          <a:ext cx="950976" cy="950976"/>
        </a:xfrm>
        <a:prstGeom prst="downArrow">
          <a:avLst>
            <a:gd name="adj1" fmla="val 55000"/>
            <a:gd name="adj2" fmla="val 45000"/>
          </a:avLst>
        </a:prstGeom>
        <a:solidFill>
          <a:srgbClr val="800000"/>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016344" y="2806598"/>
        <a:ext cx="523036" cy="7156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71742-09C4-1047-8E12-69FE3259A0BB}">
      <dsp:nvSpPr>
        <dsp:cNvPr id="0" name=""/>
        <dsp:cNvSpPr/>
      </dsp:nvSpPr>
      <dsp:spPr>
        <a:xfrm>
          <a:off x="0" y="143576"/>
          <a:ext cx="1981200" cy="70200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oftEdge rad="101600"/>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rPr>
            <a:t>Includes:</a:t>
          </a:r>
        </a:p>
      </dsp:txBody>
      <dsp:txXfrm>
        <a:off x="34269" y="177845"/>
        <a:ext cx="1912662" cy="633462"/>
      </dsp:txXfrm>
    </dsp:sp>
    <dsp:sp modelId="{9A16C004-FFD6-ED4E-9144-A191893ADDB5}">
      <dsp:nvSpPr>
        <dsp:cNvPr id="0" name=""/>
        <dsp:cNvSpPr/>
      </dsp:nvSpPr>
      <dsp:spPr>
        <a:xfrm>
          <a:off x="0" y="782599"/>
          <a:ext cx="6096000" cy="22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solidFill>
                <a:schemeClr val="tx2">
                  <a:lumMod val="10000"/>
                </a:schemeClr>
              </a:solidFill>
            </a:rPr>
            <a:t>Authority key identifier</a:t>
          </a:r>
        </a:p>
        <a:p>
          <a:pPr marL="228600" lvl="1" indent="-228600" algn="l" defTabSz="1022350">
            <a:lnSpc>
              <a:spcPct val="90000"/>
            </a:lnSpc>
            <a:spcBef>
              <a:spcPct val="0"/>
            </a:spcBef>
            <a:spcAft>
              <a:spcPct val="20000"/>
            </a:spcAft>
            <a:buChar char="•"/>
          </a:pPr>
          <a:r>
            <a:rPr lang="en-US" sz="2300" kern="1200" dirty="0">
              <a:solidFill>
                <a:schemeClr val="tx2">
                  <a:lumMod val="10000"/>
                </a:schemeClr>
              </a:solidFill>
            </a:rPr>
            <a:t>Subject key identifier</a:t>
          </a:r>
        </a:p>
        <a:p>
          <a:pPr marL="228600" lvl="1" indent="-228600" algn="l" defTabSz="1022350">
            <a:lnSpc>
              <a:spcPct val="90000"/>
            </a:lnSpc>
            <a:spcBef>
              <a:spcPct val="0"/>
            </a:spcBef>
            <a:spcAft>
              <a:spcPct val="20000"/>
            </a:spcAft>
            <a:buChar char="•"/>
          </a:pPr>
          <a:r>
            <a:rPr lang="en-US" sz="2300" kern="1200" dirty="0">
              <a:solidFill>
                <a:schemeClr val="tx2">
                  <a:lumMod val="10000"/>
                </a:schemeClr>
              </a:solidFill>
            </a:rPr>
            <a:t>Key usage</a:t>
          </a:r>
        </a:p>
        <a:p>
          <a:pPr marL="228600" lvl="1" indent="-228600" algn="l" defTabSz="1022350">
            <a:lnSpc>
              <a:spcPct val="90000"/>
            </a:lnSpc>
            <a:spcBef>
              <a:spcPct val="0"/>
            </a:spcBef>
            <a:spcAft>
              <a:spcPct val="20000"/>
            </a:spcAft>
            <a:buChar char="•"/>
          </a:pPr>
          <a:r>
            <a:rPr lang="en-US" sz="2300" kern="1200" dirty="0">
              <a:solidFill>
                <a:schemeClr val="tx2">
                  <a:lumMod val="10000"/>
                </a:schemeClr>
              </a:solidFill>
            </a:rPr>
            <a:t>Private-key usage period</a:t>
          </a:r>
        </a:p>
        <a:p>
          <a:pPr marL="228600" lvl="1" indent="-228600" algn="l" defTabSz="1022350">
            <a:lnSpc>
              <a:spcPct val="90000"/>
            </a:lnSpc>
            <a:spcBef>
              <a:spcPct val="0"/>
            </a:spcBef>
            <a:spcAft>
              <a:spcPct val="20000"/>
            </a:spcAft>
            <a:buChar char="•"/>
          </a:pPr>
          <a:r>
            <a:rPr lang="en-US" sz="2300" kern="1200" dirty="0">
              <a:solidFill>
                <a:schemeClr val="tx2">
                  <a:lumMod val="10000"/>
                </a:schemeClr>
              </a:solidFill>
            </a:rPr>
            <a:t>Certificate policies</a:t>
          </a:r>
        </a:p>
        <a:p>
          <a:pPr marL="228600" lvl="1" indent="-228600" algn="l" defTabSz="1022350">
            <a:lnSpc>
              <a:spcPct val="90000"/>
            </a:lnSpc>
            <a:spcBef>
              <a:spcPct val="0"/>
            </a:spcBef>
            <a:spcAft>
              <a:spcPct val="20000"/>
            </a:spcAft>
            <a:buChar char="•"/>
          </a:pPr>
          <a:r>
            <a:rPr lang="en-US" sz="2300" kern="1200" dirty="0">
              <a:solidFill>
                <a:schemeClr val="tx2">
                  <a:lumMod val="10000"/>
                </a:schemeClr>
              </a:solidFill>
            </a:rPr>
            <a:t>Policy mappings</a:t>
          </a:r>
        </a:p>
      </dsp:txBody>
      <dsp:txXfrm>
        <a:off x="0" y="782599"/>
        <a:ext cx="6096000" cy="2235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EA31E-2C2B-974C-9300-D371B52A8611}">
      <dsp:nvSpPr>
        <dsp:cNvPr id="0" name=""/>
        <dsp:cNvSpPr/>
      </dsp:nvSpPr>
      <dsp:spPr>
        <a:xfrm>
          <a:off x="76199" y="21125"/>
          <a:ext cx="1828800" cy="60840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oftEdge rad="101600"/>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Includes:</a:t>
          </a:r>
        </a:p>
      </dsp:txBody>
      <dsp:txXfrm>
        <a:off x="105899" y="50825"/>
        <a:ext cx="1769400" cy="549000"/>
      </dsp:txXfrm>
    </dsp:sp>
    <dsp:sp modelId="{CC47CFBC-6B12-FE45-A718-879C4BC1F710}">
      <dsp:nvSpPr>
        <dsp:cNvPr id="0" name=""/>
        <dsp:cNvSpPr/>
      </dsp:nvSpPr>
      <dsp:spPr>
        <a:xfrm>
          <a:off x="0" y="631865"/>
          <a:ext cx="6096000"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2">
                  <a:lumMod val="10000"/>
                </a:schemeClr>
              </a:solidFill>
            </a:rPr>
            <a:t>Subject alternative name </a:t>
          </a:r>
        </a:p>
        <a:p>
          <a:pPr marL="228600" lvl="1" indent="-228600" algn="l" defTabSz="889000">
            <a:lnSpc>
              <a:spcPct val="90000"/>
            </a:lnSpc>
            <a:spcBef>
              <a:spcPct val="0"/>
            </a:spcBef>
            <a:spcAft>
              <a:spcPct val="20000"/>
            </a:spcAft>
            <a:buChar char="•"/>
          </a:pPr>
          <a:r>
            <a:rPr lang="en-US" sz="2000" kern="1200" dirty="0">
              <a:solidFill>
                <a:schemeClr val="tx2">
                  <a:lumMod val="10000"/>
                </a:schemeClr>
              </a:solidFill>
            </a:rPr>
            <a:t>Issuer alternative name </a:t>
          </a:r>
        </a:p>
        <a:p>
          <a:pPr marL="228600" lvl="1" indent="-228600" algn="l" defTabSz="889000">
            <a:lnSpc>
              <a:spcPct val="90000"/>
            </a:lnSpc>
            <a:spcBef>
              <a:spcPct val="0"/>
            </a:spcBef>
            <a:spcAft>
              <a:spcPct val="20000"/>
            </a:spcAft>
            <a:buChar char="•"/>
          </a:pPr>
          <a:r>
            <a:rPr lang="en-US" sz="2000" kern="1200" dirty="0">
              <a:solidFill>
                <a:schemeClr val="tx2">
                  <a:lumMod val="10000"/>
                </a:schemeClr>
              </a:solidFill>
            </a:rPr>
            <a:t>Subject directory attributes</a:t>
          </a:r>
        </a:p>
      </dsp:txBody>
      <dsp:txXfrm>
        <a:off x="0" y="631865"/>
        <a:ext cx="6096000" cy="9956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CF717-C7AF-544A-8545-94FAE6C198A7}">
      <dsp:nvSpPr>
        <dsp:cNvPr id="0" name=""/>
        <dsp:cNvSpPr/>
      </dsp:nvSpPr>
      <dsp:spPr>
        <a:xfrm>
          <a:off x="0" y="0"/>
          <a:ext cx="1524000" cy="58500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oftEdge rad="101600"/>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Includes:</a:t>
          </a:r>
        </a:p>
      </dsp:txBody>
      <dsp:txXfrm>
        <a:off x="28557" y="28557"/>
        <a:ext cx="1466886" cy="527886"/>
      </dsp:txXfrm>
    </dsp:sp>
    <dsp:sp modelId="{EA8A86C7-3E78-A248-A628-BA76547E270E}">
      <dsp:nvSpPr>
        <dsp:cNvPr id="0" name=""/>
        <dsp:cNvSpPr/>
      </dsp:nvSpPr>
      <dsp:spPr>
        <a:xfrm>
          <a:off x="0" y="588275"/>
          <a:ext cx="6096000"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2">
                  <a:lumMod val="10000"/>
                </a:schemeClr>
              </a:solidFill>
            </a:rPr>
            <a:t>Basic constraints</a:t>
          </a:r>
        </a:p>
        <a:p>
          <a:pPr marL="228600" lvl="1" indent="-228600" algn="l" defTabSz="889000">
            <a:lnSpc>
              <a:spcPct val="90000"/>
            </a:lnSpc>
            <a:spcBef>
              <a:spcPct val="0"/>
            </a:spcBef>
            <a:spcAft>
              <a:spcPct val="20000"/>
            </a:spcAft>
            <a:buChar char="•"/>
          </a:pPr>
          <a:r>
            <a:rPr lang="en-US" sz="2000" kern="1200" dirty="0">
              <a:solidFill>
                <a:schemeClr val="tx2">
                  <a:lumMod val="10000"/>
                </a:schemeClr>
              </a:solidFill>
            </a:rPr>
            <a:t>Name constraints</a:t>
          </a:r>
        </a:p>
        <a:p>
          <a:pPr marL="228600" lvl="1" indent="-228600" algn="l" defTabSz="889000">
            <a:lnSpc>
              <a:spcPct val="90000"/>
            </a:lnSpc>
            <a:spcBef>
              <a:spcPct val="0"/>
            </a:spcBef>
            <a:spcAft>
              <a:spcPct val="20000"/>
            </a:spcAft>
            <a:buChar char="•"/>
          </a:pPr>
          <a:r>
            <a:rPr lang="en-US" sz="2000" kern="1200" dirty="0">
              <a:solidFill>
                <a:schemeClr val="tx2">
                  <a:lumMod val="10000"/>
                </a:schemeClr>
              </a:solidFill>
            </a:rPr>
            <a:t>Policy constraints</a:t>
          </a:r>
        </a:p>
      </dsp:txBody>
      <dsp:txXfrm>
        <a:off x="0" y="588275"/>
        <a:ext cx="6096000" cy="9832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31BC6-7BB5-5A4D-8367-5F88A7535315}">
      <dsp:nvSpPr>
        <dsp:cNvPr id="0" name=""/>
        <dsp:cNvSpPr/>
      </dsp:nvSpPr>
      <dsp:spPr>
        <a:xfrm>
          <a:off x="0" y="586807"/>
          <a:ext cx="8534400" cy="941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70764" rIns="662364"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t>Appear similar to HTML documents that are visible as Web pages, but provide greater functionality</a:t>
          </a:r>
        </a:p>
        <a:p>
          <a:pPr marL="114300" lvl="1" indent="-114300" algn="l" defTabSz="577850" rtl="0">
            <a:lnSpc>
              <a:spcPct val="90000"/>
            </a:lnSpc>
            <a:spcBef>
              <a:spcPct val="0"/>
            </a:spcBef>
            <a:spcAft>
              <a:spcPct val="15000"/>
            </a:spcAft>
            <a:buChar char="•"/>
          </a:pPr>
          <a:r>
            <a:rPr lang="en-US" sz="1300" kern="1200" dirty="0"/>
            <a:t>Includes strict definitions of the data type of each field</a:t>
          </a:r>
        </a:p>
        <a:p>
          <a:pPr marL="114300" lvl="1" indent="-114300" algn="l" defTabSz="577850" rtl="0">
            <a:lnSpc>
              <a:spcPct val="90000"/>
            </a:lnSpc>
            <a:spcBef>
              <a:spcPct val="0"/>
            </a:spcBef>
            <a:spcAft>
              <a:spcPct val="15000"/>
            </a:spcAft>
            <a:buChar char="•"/>
          </a:pPr>
          <a:r>
            <a:rPr lang="en-US" sz="1300" kern="1200" dirty="0"/>
            <a:t>Provides encoding rules for commands that are used to transfer and update data objects</a:t>
          </a:r>
        </a:p>
      </dsp:txBody>
      <dsp:txXfrm>
        <a:off x="0" y="586807"/>
        <a:ext cx="8534400" cy="941850"/>
      </dsp:txXfrm>
    </dsp:sp>
    <dsp:sp modelId="{6B32BA75-6936-434E-9CD9-88E62580523F}">
      <dsp:nvSpPr>
        <dsp:cNvPr id="0" name=""/>
        <dsp:cNvSpPr/>
      </dsp:nvSpPr>
      <dsp:spPr>
        <a:xfrm>
          <a:off x="426720" y="394927"/>
          <a:ext cx="4350265" cy="38376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577850" rtl="0">
            <a:lnSpc>
              <a:spcPct val="90000"/>
            </a:lnSpc>
            <a:spcBef>
              <a:spcPct val="0"/>
            </a:spcBef>
            <a:spcAft>
              <a:spcPct val="35000"/>
            </a:spcAft>
            <a:buNone/>
          </a:pPr>
          <a:r>
            <a:rPr lang="en-US" sz="1300" kern="1200" dirty="0"/>
            <a:t>The Extensible Markup Language (XML)</a:t>
          </a:r>
        </a:p>
      </dsp:txBody>
      <dsp:txXfrm>
        <a:off x="445454" y="413661"/>
        <a:ext cx="4312797" cy="346292"/>
      </dsp:txXfrm>
    </dsp:sp>
    <dsp:sp modelId="{B3FCDE9C-CFAA-434A-B825-B697C8ED832C}">
      <dsp:nvSpPr>
        <dsp:cNvPr id="0" name=""/>
        <dsp:cNvSpPr/>
      </dsp:nvSpPr>
      <dsp:spPr>
        <a:xfrm>
          <a:off x="0" y="1790737"/>
          <a:ext cx="8534400" cy="921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70764" rIns="662364"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t>Minimal set of conventions for invoking code using XML over HTTP</a:t>
          </a:r>
        </a:p>
        <a:p>
          <a:pPr marL="114300" lvl="1" indent="-114300" algn="l" defTabSz="577850" rtl="0">
            <a:lnSpc>
              <a:spcPct val="90000"/>
            </a:lnSpc>
            <a:spcBef>
              <a:spcPct val="0"/>
            </a:spcBef>
            <a:spcAft>
              <a:spcPct val="15000"/>
            </a:spcAft>
            <a:buChar char="•"/>
          </a:pPr>
          <a:r>
            <a:rPr lang="en-US" sz="1300" kern="1200" dirty="0"/>
            <a:t>Enables applications to request services from one another with XML-based requests and receive responses as data formatted with XML</a:t>
          </a:r>
        </a:p>
      </dsp:txBody>
      <dsp:txXfrm>
        <a:off x="0" y="1790737"/>
        <a:ext cx="8534400" cy="921375"/>
      </dsp:txXfrm>
    </dsp:sp>
    <dsp:sp modelId="{FDEB36BC-2C35-0C48-93B8-FA98B5A99F55}">
      <dsp:nvSpPr>
        <dsp:cNvPr id="0" name=""/>
        <dsp:cNvSpPr/>
      </dsp:nvSpPr>
      <dsp:spPr>
        <a:xfrm>
          <a:off x="426720" y="1598857"/>
          <a:ext cx="4161484" cy="38376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577850" rtl="0">
            <a:lnSpc>
              <a:spcPct val="90000"/>
            </a:lnSpc>
            <a:spcBef>
              <a:spcPct val="0"/>
            </a:spcBef>
            <a:spcAft>
              <a:spcPct val="35000"/>
            </a:spcAft>
            <a:buNone/>
          </a:pPr>
          <a:r>
            <a:rPr lang="en-US" sz="1300" kern="1200" dirty="0"/>
            <a:t>The Simple Object Access Protocol (SOAP)</a:t>
          </a:r>
        </a:p>
      </dsp:txBody>
      <dsp:txXfrm>
        <a:off x="445454" y="1617591"/>
        <a:ext cx="4124016" cy="346292"/>
      </dsp:txXfrm>
    </dsp:sp>
    <dsp:sp modelId="{CDF3016D-0FC4-7247-B42A-2FBD7144B962}">
      <dsp:nvSpPr>
        <dsp:cNvPr id="0" name=""/>
        <dsp:cNvSpPr/>
      </dsp:nvSpPr>
      <dsp:spPr>
        <a:xfrm>
          <a:off x="0" y="2974192"/>
          <a:ext cx="8534400" cy="737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70764" rIns="662364"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t>A set of SOAP extensions for implementing message integrity and confidentiality in Web services</a:t>
          </a:r>
        </a:p>
        <a:p>
          <a:pPr marL="114300" lvl="1" indent="-114300" algn="l" defTabSz="577850" rtl="0">
            <a:lnSpc>
              <a:spcPct val="90000"/>
            </a:lnSpc>
            <a:spcBef>
              <a:spcPct val="0"/>
            </a:spcBef>
            <a:spcAft>
              <a:spcPct val="15000"/>
            </a:spcAft>
            <a:buChar char="•"/>
          </a:pPr>
          <a:r>
            <a:rPr lang="en-US" sz="1300" kern="1200" dirty="0"/>
            <a:t>Assigns security tokens to each message for use in authentication</a:t>
          </a:r>
        </a:p>
      </dsp:txBody>
      <dsp:txXfrm>
        <a:off x="0" y="2974192"/>
        <a:ext cx="8534400" cy="737100"/>
      </dsp:txXfrm>
    </dsp:sp>
    <dsp:sp modelId="{55858F26-1262-914D-A4A3-F90723FD3015}">
      <dsp:nvSpPr>
        <dsp:cNvPr id="0" name=""/>
        <dsp:cNvSpPr/>
      </dsp:nvSpPr>
      <dsp:spPr>
        <a:xfrm>
          <a:off x="426720" y="2782312"/>
          <a:ext cx="2084535" cy="38376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577850" rtl="0">
            <a:lnSpc>
              <a:spcPct val="90000"/>
            </a:lnSpc>
            <a:spcBef>
              <a:spcPct val="0"/>
            </a:spcBef>
            <a:spcAft>
              <a:spcPct val="35000"/>
            </a:spcAft>
            <a:buNone/>
          </a:pPr>
          <a:r>
            <a:rPr lang="en-US" sz="1300" kern="1200" dirty="0"/>
            <a:t>WS-Security</a:t>
          </a:r>
        </a:p>
      </dsp:txBody>
      <dsp:txXfrm>
        <a:off x="445454" y="2801046"/>
        <a:ext cx="2047067" cy="346292"/>
      </dsp:txXfrm>
    </dsp:sp>
    <dsp:sp modelId="{1E98EEB7-9766-7443-A696-B46B50DEEBA7}">
      <dsp:nvSpPr>
        <dsp:cNvPr id="0" name=""/>
        <dsp:cNvSpPr/>
      </dsp:nvSpPr>
      <dsp:spPr>
        <a:xfrm>
          <a:off x="0" y="3973372"/>
          <a:ext cx="8534400" cy="737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70764" rIns="662364"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t>An XML-based language for the exchange of security information between online business partners</a:t>
          </a:r>
        </a:p>
        <a:p>
          <a:pPr marL="114300" lvl="1" indent="-114300" algn="l" defTabSz="577850" rtl="0">
            <a:lnSpc>
              <a:spcPct val="90000"/>
            </a:lnSpc>
            <a:spcBef>
              <a:spcPct val="0"/>
            </a:spcBef>
            <a:spcAft>
              <a:spcPct val="15000"/>
            </a:spcAft>
            <a:buChar char="•"/>
          </a:pPr>
          <a:r>
            <a:rPr lang="en-US" sz="1300" kern="1200" dirty="0"/>
            <a:t>Conveys authentication information in the form of assertions about subjects</a:t>
          </a:r>
        </a:p>
      </dsp:txBody>
      <dsp:txXfrm>
        <a:off x="0" y="3973372"/>
        <a:ext cx="8534400" cy="737100"/>
      </dsp:txXfrm>
    </dsp:sp>
    <dsp:sp modelId="{9E038DC7-AA3B-9B4A-91F6-58B134F6C1B3}">
      <dsp:nvSpPr>
        <dsp:cNvPr id="0" name=""/>
        <dsp:cNvSpPr/>
      </dsp:nvSpPr>
      <dsp:spPr>
        <a:xfrm>
          <a:off x="426720" y="3781492"/>
          <a:ext cx="4765702" cy="38376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577850" rtl="0">
            <a:lnSpc>
              <a:spcPct val="90000"/>
            </a:lnSpc>
            <a:spcBef>
              <a:spcPct val="0"/>
            </a:spcBef>
            <a:spcAft>
              <a:spcPct val="35000"/>
            </a:spcAft>
            <a:buNone/>
          </a:pPr>
          <a:r>
            <a:rPr lang="en-US" sz="1300" kern="1200" dirty="0"/>
            <a:t>Security Assertion Markup Language (SAML)</a:t>
          </a:r>
        </a:p>
      </dsp:txBody>
      <dsp:txXfrm>
        <a:off x="445454" y="3800226"/>
        <a:ext cx="4728234"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15EA88-FA53-2E46-87E8-5207E472E7F9}" type="datetimeFigureOut">
              <a:rPr lang="en-US" smtClean="0"/>
              <a:pPr/>
              <a:t>9/6/2022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D5DE3A-503E-C44C-9D58-44F73744473E}"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AU" dirty="0"/>
          </a:p>
        </p:txBody>
      </p:sp>
      <p:sp>
        <p:nvSpPr>
          <p:cNvPr id="22531"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AU" dirty="0"/>
          </a:p>
        </p:txBody>
      </p:sp>
      <p:sp>
        <p:nvSpPr>
          <p:cNvPr id="1331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AU" dirty="0"/>
          </a:p>
        </p:txBody>
      </p:sp>
      <p:sp>
        <p:nvSpPr>
          <p:cNvPr id="22535"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2F7E902A-C91E-D64F-9D0B-7DC0DCC05E3F}" type="slidenum">
              <a:rPr lang="en-AU"/>
              <a:pPr>
                <a:defRPr/>
              </a:pPr>
              <a:t>‹#›</a:t>
            </a:fld>
            <a:endParaRPr lang="en-AU"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83797CDE-EF53-504B-BFCD-94AE144A17CE}" type="slidenum">
              <a:rPr lang="en-AU">
                <a:latin typeface="Arial" pitchFamily="-1" charset="0"/>
              </a:rPr>
              <a:pPr/>
              <a:t>1</a:t>
            </a:fld>
            <a:endParaRPr lang="en-AU" dirty="0">
              <a:latin typeface="Arial"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Lecture slides</a:t>
            </a:r>
            <a:r>
              <a:rPr lang="en-US" baseline="0" dirty="0">
                <a:latin typeface="Arial" pitchFamily="-1" charset="0"/>
                <a:ea typeface="ＭＳ Ｐゴシック" pitchFamily="-1" charset="-128"/>
                <a:cs typeface="ＭＳ Ｐゴシック" pitchFamily="-1" charset="-128"/>
              </a:rPr>
              <a:t> prepared</a:t>
            </a:r>
            <a:r>
              <a:rPr lang="en-US" dirty="0">
                <a:latin typeface="Arial" pitchFamily="-1" charset="0"/>
                <a:ea typeface="ＭＳ Ｐゴシック" pitchFamily="-1" charset="-128"/>
                <a:cs typeface="ＭＳ Ｐゴシック" pitchFamily="-1" charset="-128"/>
              </a:rPr>
              <a:t> for “Network Security Essentials”, 6/e, by William Stallings, </a:t>
            </a:r>
            <a:r>
              <a:rPr lang="en-US" dirty="0">
                <a:latin typeface="Arial" pitchFamily="-84" charset="0"/>
                <a:ea typeface="Arial" pitchFamily="-84" charset="0"/>
                <a:cs typeface="Arial" pitchFamily="-84" charset="0"/>
              </a:rPr>
              <a:t>Chapter 4 – “Key Distribution and User Authentication”.</a:t>
            </a:r>
            <a:endParaRPr lang="en-AU" dirty="0">
              <a:latin typeface="Arial" pitchFamily="-1" charset="0"/>
              <a:ea typeface="ＭＳ Ｐゴシック" pitchFamily="-1" charset="-128"/>
              <a:cs typeface="ＭＳ Ｐゴシック" pitchFamily="-1" charset="-128"/>
            </a:endParaRPr>
          </a:p>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572AD643-44DB-CD49-B3EF-BA7130508291}" type="slidenum">
              <a:rPr lang="en-AU">
                <a:latin typeface="Arial" pitchFamily="-84" charset="0"/>
              </a:rPr>
              <a:pPr/>
              <a:t>11</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Version 4 of Kerberos makes use of DES, in a rather elaborate protocol, to provide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authentication service. Viewing the protocol as a whole, it is difficult to see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need for the many elements contained therein. Therefore, we adopt a strategy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Bill Bryant [BRYA88] and build up to the full protocol by looking first at several</a:t>
            </a:r>
          </a:p>
          <a:p>
            <a:r>
              <a:rPr lang="en-US" sz="1200" kern="1200" baseline="0" dirty="0">
                <a:solidFill>
                  <a:schemeClr val="tx1"/>
                </a:solidFill>
                <a:latin typeface="Arial" pitchFamily="-107" charset="0"/>
                <a:ea typeface="ＭＳ Ｐゴシック" pitchFamily="-107" charset="-128"/>
                <a:cs typeface="ＭＳ Ｐゴシック" pitchFamily="-107" charset="-128"/>
              </a:rPr>
              <a:t>hypothetical dialogues. Each successive dialogue adds additional complexity to</a:t>
            </a:r>
          </a:p>
          <a:p>
            <a:r>
              <a:rPr lang="en-US" sz="1200" kern="1200" baseline="0" dirty="0">
                <a:solidFill>
                  <a:schemeClr val="tx1"/>
                </a:solidFill>
                <a:latin typeface="Arial" pitchFamily="-107" charset="0"/>
                <a:ea typeface="ＭＳ Ｐゴシック" pitchFamily="-107" charset="-128"/>
                <a:cs typeface="ＭＳ Ｐゴシック" pitchFamily="-107" charset="-128"/>
              </a:rPr>
              <a:t>counter security vulnerabilities revealed in the preceding dialogue.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 an unprotected network environment,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any client can apply to any server for service. The obvious security risk is that of</a:t>
            </a:r>
          </a:p>
          <a:p>
            <a:r>
              <a:rPr lang="en-US" sz="1200" kern="1200" baseline="0" dirty="0">
                <a:solidFill>
                  <a:schemeClr val="tx1"/>
                </a:solidFill>
                <a:latin typeface="Arial" pitchFamily="-107" charset="0"/>
                <a:ea typeface="ＭＳ Ｐゴシック" pitchFamily="-107" charset="-128"/>
                <a:cs typeface="ＭＳ Ｐゴシック" pitchFamily="-107" charset="-128"/>
              </a:rPr>
              <a:t>impersonation. An opponent can pretend to be another client and obtain unauthorized</a:t>
            </a:r>
          </a:p>
          <a:p>
            <a:r>
              <a:rPr lang="en-US" sz="1200" kern="1200" baseline="0" dirty="0">
                <a:solidFill>
                  <a:schemeClr val="tx1"/>
                </a:solidFill>
                <a:latin typeface="Arial" pitchFamily="-107" charset="0"/>
                <a:ea typeface="ＭＳ Ｐゴシック" pitchFamily="-107" charset="-128"/>
                <a:cs typeface="ＭＳ Ｐゴシック" pitchFamily="-107" charset="-128"/>
              </a:rPr>
              <a:t>privileges on server machines. To counter this threat, servers must be able to</a:t>
            </a:r>
          </a:p>
          <a:p>
            <a:r>
              <a:rPr lang="en-US" sz="1200" kern="1200" baseline="0" dirty="0">
                <a:solidFill>
                  <a:schemeClr val="tx1"/>
                </a:solidFill>
                <a:latin typeface="Arial" pitchFamily="-107" charset="0"/>
                <a:ea typeface="ＭＳ Ｐゴシック" pitchFamily="-107" charset="-128"/>
                <a:cs typeface="ＭＳ Ｐゴシック" pitchFamily="-107" charset="-128"/>
              </a:rPr>
              <a:t>confirm the identities of clients who request service. Each server can be required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undertake this task for each client/server interaction, but in an open environment,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places a substantial burden on each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An alternative is to use an authentication server (AS)  that knows the passwords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all users and stores these in a centralized database. In addition, the AS</a:t>
            </a:r>
          </a:p>
          <a:p>
            <a:r>
              <a:rPr lang="en-US" sz="1200" kern="1200" baseline="0" dirty="0">
                <a:solidFill>
                  <a:schemeClr val="tx1"/>
                </a:solidFill>
                <a:latin typeface="Arial" pitchFamily="-107" charset="0"/>
                <a:ea typeface="ＭＳ Ｐゴシック" pitchFamily="-107" charset="-128"/>
                <a:cs typeface="ＭＳ Ｐゴシック" pitchFamily="-107" charset="-128"/>
              </a:rPr>
              <a:t>shares a unique secret key with each server. These keys have been distributed</a:t>
            </a:r>
          </a:p>
          <a:p>
            <a:r>
              <a:rPr lang="en-US" sz="1200" kern="1200" baseline="0" dirty="0">
                <a:solidFill>
                  <a:schemeClr val="tx1"/>
                </a:solidFill>
                <a:latin typeface="Arial" pitchFamily="-107" charset="0"/>
                <a:ea typeface="ＭＳ Ｐゴシック" pitchFamily="-107" charset="-128"/>
                <a:cs typeface="ＭＳ Ｐゴシック" pitchFamily="-107" charset="-128"/>
              </a:rPr>
              <a:t>physically or in some other secure manner.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Although the foregoing scenario solves</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of the problems of authentication in an open network environment, problems</a:t>
            </a:r>
          </a:p>
          <a:p>
            <a:r>
              <a:rPr lang="en-US" sz="1200" kern="1200" baseline="0" dirty="0">
                <a:solidFill>
                  <a:schemeClr val="tx1"/>
                </a:solidFill>
                <a:latin typeface="Arial" pitchFamily="-107" charset="0"/>
                <a:ea typeface="ＭＳ Ｐゴシック" pitchFamily="-107" charset="-128"/>
                <a:cs typeface="ＭＳ Ｐゴシック" pitchFamily="-107" charset="-128"/>
              </a:rPr>
              <a:t>remain. Two in particular stand out. First, we would like to minimize the number</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times that a user has to enter a password. Suppose each ticket can be used only</a:t>
            </a:r>
          </a:p>
          <a:p>
            <a:r>
              <a:rPr lang="en-US" sz="1200" kern="1200" baseline="0" dirty="0">
                <a:solidFill>
                  <a:schemeClr val="tx1"/>
                </a:solidFill>
                <a:latin typeface="Arial" pitchFamily="-107" charset="0"/>
                <a:ea typeface="ＭＳ Ｐゴシック" pitchFamily="-107" charset="-128"/>
                <a:cs typeface="ＭＳ Ｐゴシック" pitchFamily="-107" charset="-128"/>
              </a:rPr>
              <a:t>once. If user C logs on to a workstation in the morning and wishes to check his or her</a:t>
            </a:r>
          </a:p>
          <a:p>
            <a:r>
              <a:rPr lang="en-US" sz="1200" kern="1200" baseline="0" dirty="0">
                <a:solidFill>
                  <a:schemeClr val="tx1"/>
                </a:solidFill>
                <a:latin typeface="Arial" pitchFamily="-107" charset="0"/>
                <a:ea typeface="ＭＳ Ｐゴシック" pitchFamily="-107" charset="-128"/>
                <a:cs typeface="ＭＳ Ｐゴシック" pitchFamily="-107" charset="-128"/>
              </a:rPr>
              <a:t>mail at a mail server, C must supply a password to get a ticket for the mail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If C wishes to check the mail several times during the day, each attempt requires</a:t>
            </a:r>
          </a:p>
          <a:p>
            <a:r>
              <a:rPr lang="en-US" sz="1200" kern="1200" baseline="0" dirty="0">
                <a:solidFill>
                  <a:schemeClr val="tx1"/>
                </a:solidFill>
                <a:latin typeface="Arial" pitchFamily="-107" charset="0"/>
                <a:ea typeface="ＭＳ Ｐゴシック" pitchFamily="-107" charset="-128"/>
                <a:cs typeface="ＭＳ Ｐゴシック" pitchFamily="-107" charset="-128"/>
              </a:rPr>
              <a:t>reentering the password. We can improve matters by saying that tickets are reusable.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a single logon session, the workstation can store the mail-server ticket after it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received and use it on behalf of the user for multiple accesses to the mail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However, under this scheme, it remains the case that a user would need a new</a:t>
            </a:r>
          </a:p>
          <a:p>
            <a:r>
              <a:rPr lang="en-US" sz="1200" kern="1200" baseline="0" dirty="0">
                <a:solidFill>
                  <a:schemeClr val="tx1"/>
                </a:solidFill>
                <a:latin typeface="Arial" pitchFamily="-107" charset="0"/>
                <a:ea typeface="ＭＳ Ｐゴシック" pitchFamily="-107" charset="-128"/>
                <a:cs typeface="ＭＳ Ｐゴシック" pitchFamily="-107" charset="-128"/>
              </a:rPr>
              <a:t>ticket for every different service. If a user wished to access a print server, a 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 a file server, and so on, the first instance of each access would require a new</a:t>
            </a:r>
          </a:p>
          <a:p>
            <a:r>
              <a:rPr lang="en-US" sz="1200" kern="1200" baseline="0" dirty="0">
                <a:solidFill>
                  <a:schemeClr val="tx1"/>
                </a:solidFill>
                <a:latin typeface="Arial" pitchFamily="-107" charset="0"/>
                <a:ea typeface="ＭＳ Ｐゴシック" pitchFamily="-107" charset="-128"/>
                <a:cs typeface="ＭＳ Ｐゴシック" pitchFamily="-107" charset="-128"/>
              </a:rPr>
              <a:t>ticket and hence require the user to enter the password.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second problem is that the earlier scenario involved a plaintext transmission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password [message (1)]. An eavesdropper could capture the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use any service accessible to the victim.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To solve these additional problems, we introduce a scheme for avoiding plaintext</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passwords and a new server, known as the ticket-granting server (TGS) .</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new service, TGS, issues tickets  to users who have been authenticated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AS. Each time the user requires</a:t>
            </a:r>
          </a:p>
          <a:p>
            <a:r>
              <a:rPr lang="en-US" sz="1200" kern="1200" baseline="0" dirty="0">
                <a:solidFill>
                  <a:schemeClr val="tx1"/>
                </a:solidFill>
                <a:latin typeface="Arial" pitchFamily="-107" charset="0"/>
                <a:ea typeface="ＭＳ Ｐゴシック" pitchFamily="-107" charset="-128"/>
                <a:cs typeface="ＭＳ Ｐゴシック" pitchFamily="-107" charset="-128"/>
              </a:rPr>
              <a:t>access to a new service, the client applies to the TGS, using the ticket to authenticate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itself. The TGS then grants a ticket for the particular service. The client saves</a:t>
            </a:r>
          </a:p>
          <a:p>
            <a:r>
              <a:rPr lang="en-US" sz="1200" kern="1200" baseline="0" dirty="0">
                <a:solidFill>
                  <a:schemeClr val="tx1"/>
                </a:solidFill>
                <a:latin typeface="Arial" pitchFamily="-107" charset="0"/>
                <a:ea typeface="ＭＳ Ｐゴシック" pitchFamily="-107" charset="-128"/>
                <a:cs typeface="ＭＳ Ｐゴシック" pitchFamily="-107" charset="-128"/>
              </a:rPr>
              <a:t>each service-granting ticket and uses it to authenticate its user to a server each time</a:t>
            </a:r>
          </a:p>
          <a:p>
            <a:r>
              <a:rPr lang="en-US" sz="1200" kern="1200" baseline="0" dirty="0">
                <a:solidFill>
                  <a:schemeClr val="tx1"/>
                </a:solidFill>
                <a:latin typeface="Arial" pitchFamily="-107" charset="0"/>
                <a:ea typeface="ＭＳ Ｐゴシック" pitchFamily="-107" charset="-128"/>
                <a:cs typeface="ＭＳ Ｐゴシック" pitchFamily="-107" charset="-128"/>
              </a:rPr>
              <a:t>a particular service is requested.</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4.2 provides simplified overview.</a:t>
            </a:r>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12</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4.2 illustrates the Kerberos exchanges among the parties.</a:t>
            </a:r>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13</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Table 4.1, shows the actual Kerberos protocol.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Table 4.1a shows the technique for distributing the session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14</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Table 4.2 summarizes the justification for each of the elements in the Kerberos protocol.</a:t>
            </a:r>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15</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Continuation</a:t>
            </a:r>
            <a:r>
              <a:rPr lang="en-US" baseline="0" dirty="0"/>
              <a:t> of Table 4.2</a:t>
            </a:r>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16</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Continuation of Table 4.2</a:t>
            </a:r>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17</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p>
            <a:fld id="{6CFBCD63-E8CD-AC46-813B-1FD9309CA661}" type="slidenum">
              <a:rPr lang="en-AU">
                <a:latin typeface="Arial" pitchFamily="-84" charset="0"/>
              </a:rPr>
              <a:pPr/>
              <a:t>18</a:t>
            </a:fld>
            <a:endParaRPr lang="en-AU" dirty="0">
              <a:latin typeface="Arial" pitchFamily="-84" charset="0"/>
            </a:endParaRPr>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full-service Kerberos environment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consisting of a Kerberos server, a number of clients, and a number of application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servers requires the 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The Kerberos server must have the user ID and hashed passwords of all participating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users in its database. All users are registered with the Kerberos</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The Kerberos server must share a secret key with each server. All servers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registered with the Kerberos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Such an environment is referred to as a Kerberos realm . The concept of realm</a:t>
            </a:r>
          </a:p>
          <a:p>
            <a:r>
              <a:rPr lang="en-US" sz="1200" kern="1200" baseline="0" dirty="0">
                <a:solidFill>
                  <a:schemeClr val="tx1"/>
                </a:solidFill>
                <a:latin typeface="Arial" pitchFamily="-107" charset="0"/>
                <a:ea typeface="ＭＳ Ｐゴシック" pitchFamily="-107" charset="-128"/>
                <a:cs typeface="ＭＳ Ｐゴシック" pitchFamily="-107" charset="-128"/>
              </a:rPr>
              <a:t> can be explained as follows. A Kerberos realm is a set of managed nodes that share</a:t>
            </a:r>
          </a:p>
          <a:p>
            <a:r>
              <a:rPr lang="en-US" sz="1200" kern="1200" baseline="0" dirty="0">
                <a:solidFill>
                  <a:schemeClr val="tx1"/>
                </a:solidFill>
                <a:latin typeface="Arial" pitchFamily="-107" charset="0"/>
                <a:ea typeface="ＭＳ Ｐゴシック" pitchFamily="-107" charset="-128"/>
                <a:cs typeface="ＭＳ Ｐゴシック" pitchFamily="-107" charset="-128"/>
              </a:rPr>
              <a:t> the same Kerberos database. The Kerberos database resides on the Kerberos master</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computer system, which should be kept in a physically secure room. A read-only</a:t>
            </a:r>
          </a:p>
          <a:p>
            <a:r>
              <a:rPr lang="en-US" sz="1200" kern="1200" baseline="0" dirty="0">
                <a:solidFill>
                  <a:schemeClr val="tx1"/>
                </a:solidFill>
                <a:latin typeface="Arial" pitchFamily="-107" charset="0"/>
                <a:ea typeface="ＭＳ Ｐゴシック" pitchFamily="-107" charset="-128"/>
                <a:cs typeface="ＭＳ Ｐゴシック" pitchFamily="-107" charset="-128"/>
              </a:rPr>
              <a:t>copy of the Kerberos database might also reside on other Kerberos computer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However, all changes to the database must be made on the master computer</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Changing or accessing the contents of a Kerberos database requires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Kerberos master password. </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related concept is that of a Kerberos principal, which</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 service or user that is known to the Kerberos system. Each Kerberos principal is</a:t>
            </a:r>
          </a:p>
          <a:p>
            <a:r>
              <a:rPr lang="en-US" sz="1200" kern="1200" baseline="0" dirty="0">
                <a:solidFill>
                  <a:schemeClr val="tx1"/>
                </a:solidFill>
                <a:latin typeface="Arial" pitchFamily="-107" charset="0"/>
                <a:ea typeface="ＭＳ Ｐゴシック" pitchFamily="-107" charset="-128"/>
                <a:cs typeface="ＭＳ Ｐゴシック" pitchFamily="-107" charset="-128"/>
              </a:rPr>
              <a:t>identified by its principal name. Principal names consist of three parts: a service or</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 name, an instance name, and a realm name.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Networks of clients and servers under different administrative organizations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typically constitute different realms. That is, it generally is not practical or does not</a:t>
            </a:r>
          </a:p>
          <a:p>
            <a:r>
              <a:rPr lang="en-US" sz="1200" kern="1200" baseline="0" dirty="0">
                <a:solidFill>
                  <a:schemeClr val="tx1"/>
                </a:solidFill>
                <a:latin typeface="Arial" pitchFamily="-107" charset="0"/>
                <a:ea typeface="ＭＳ Ｐゴシック" pitchFamily="-107" charset="-128"/>
                <a:cs typeface="ＭＳ Ｐゴシック" pitchFamily="-107" charset="-128"/>
              </a:rPr>
              <a:t>conform to administrative policy to have users and servers in one administrative</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registered with a Kerberos server elsewhere. However, users in one realm</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need access to servers in other realms, and some servers may be willing to provide</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service to users from other realms, provided that those users are authenticated.</a:t>
            </a:r>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19</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Version 5 is intended to address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limitations of version 4 in two areas: environmental shortcomings and technical</a:t>
            </a:r>
          </a:p>
          <a:p>
            <a:r>
              <a:rPr lang="en-US" sz="1200" kern="1200" baseline="0" dirty="0">
                <a:solidFill>
                  <a:schemeClr val="tx1"/>
                </a:solidFill>
                <a:latin typeface="Arial" pitchFamily="-107" charset="0"/>
                <a:ea typeface="ＭＳ Ｐゴシック" pitchFamily="-107" charset="-128"/>
                <a:cs typeface="ＭＳ Ｐゴシック" pitchFamily="-107" charset="-128"/>
              </a:rPr>
              <a:t>deficiencies. We briefly summarize the improvements in each area. Kerberos version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4 did not fully address the need to be of general purpose. This led to the following</a:t>
            </a:r>
          </a:p>
          <a:p>
            <a:r>
              <a:rPr lang="en-US" sz="1200" kern="1200" baseline="0" dirty="0">
                <a:solidFill>
                  <a:schemeClr val="tx1"/>
                </a:solidFill>
                <a:latin typeface="Arial" pitchFamily="-107" charset="0"/>
                <a:ea typeface="ＭＳ Ｐゴシック" pitchFamily="-107" charset="-128"/>
                <a:cs typeface="ＭＳ Ｐゴシック" pitchFamily="-107" charset="-128"/>
              </a:rPr>
              <a:t>environmental shortcomings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Encryption system dependence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Internet protocol dependence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byte ordering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Ticket lifetime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Authentication forwarding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Interrealm authentication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Apart from these environmental limitations, there are technical deficiencies</a:t>
            </a:r>
          </a:p>
          <a:p>
            <a:r>
              <a:rPr lang="en-US" sz="1200" kern="1200" baseline="0" dirty="0">
                <a:solidFill>
                  <a:schemeClr val="tx1"/>
                </a:solidFill>
                <a:latin typeface="Arial" pitchFamily="-107" charset="0"/>
                <a:ea typeface="ＭＳ Ｐゴシック" pitchFamily="-107" charset="-128"/>
                <a:cs typeface="ＭＳ Ｐゴシック" pitchFamily="-107" charset="-128"/>
              </a:rPr>
              <a:t> in the version 4 protocol itself. Most of these deficiencies were documented in</a:t>
            </a:r>
          </a:p>
          <a:p>
            <a:r>
              <a:rPr lang="en-US" sz="1200" kern="1200" baseline="0" dirty="0">
                <a:solidFill>
                  <a:schemeClr val="tx1"/>
                </a:solidFill>
                <a:latin typeface="Arial" pitchFamily="-107" charset="0"/>
                <a:ea typeface="ＭＳ Ｐゴシック" pitchFamily="-107" charset="-128"/>
                <a:cs typeface="ＭＳ Ｐゴシック" pitchFamily="-107" charset="-128"/>
              </a:rPr>
              <a:t>[BELL90], and version 5 attempts to address these. The deficiencies are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Double encryption </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PCBC encryption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Session keys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attacks</a:t>
            </a:r>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20</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This chapter covers two important related concepts. First is the complex topic of cryptographic</a:t>
            </a:r>
          </a:p>
          <a:p>
            <a:r>
              <a:rPr lang="en-US" sz="1200" kern="1200" baseline="0" dirty="0">
                <a:solidFill>
                  <a:schemeClr val="tx1"/>
                </a:solidFill>
                <a:latin typeface="Arial" pitchFamily="-107" charset="0"/>
                <a:ea typeface="ＭＳ Ｐゴシック" pitchFamily="-107" charset="-128"/>
                <a:cs typeface="ＭＳ Ｐゴシック" pitchFamily="-107" charset="-128"/>
              </a:rPr>
              <a:t>key distribution, involving cryptographic, protocol, and management considerations.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chapter gives the reader a feel for the issues involved and provides a</a:t>
            </a:r>
          </a:p>
          <a:p>
            <a:r>
              <a:rPr lang="en-US" sz="1200" kern="1200" baseline="0" dirty="0">
                <a:solidFill>
                  <a:schemeClr val="tx1"/>
                </a:solidFill>
                <a:latin typeface="Arial" pitchFamily="-107" charset="0"/>
                <a:ea typeface="ＭＳ Ｐゴシック" pitchFamily="-107" charset="-128"/>
                <a:cs typeface="ＭＳ Ｐゴシック" pitchFamily="-107" charset="-128"/>
              </a:rPr>
              <a:t>broad survey of the various aspects of key management and distribution.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This chapter also examines some of the authentication functions that have been</a:t>
            </a:r>
          </a:p>
          <a:p>
            <a:r>
              <a:rPr lang="en-US" sz="1200" kern="1200" baseline="0" dirty="0">
                <a:solidFill>
                  <a:schemeClr val="tx1"/>
                </a:solidFill>
                <a:latin typeface="Arial" pitchFamily="-107" charset="0"/>
                <a:ea typeface="ＭＳ Ｐゴシック" pitchFamily="-107" charset="-128"/>
                <a:cs typeface="ＭＳ Ｐゴシック" pitchFamily="-107" charset="-128"/>
              </a:rPr>
              <a:t>developed to support network-based user authentication. The chapter includes a detail</a:t>
            </a:r>
          </a:p>
          <a:p>
            <a:r>
              <a:rPr lang="en-US" sz="1200" kern="1200" baseline="0" dirty="0">
                <a:solidFill>
                  <a:schemeClr val="tx1"/>
                </a:solidFill>
                <a:latin typeface="Arial" pitchFamily="-107" charset="0"/>
                <a:ea typeface="ＭＳ Ｐゴシック" pitchFamily="-107" charset="-128"/>
                <a:cs typeface="ＭＳ Ｐゴシック" pitchFamily="-107" charset="-128"/>
              </a:rPr>
              <a:t>discussion of one of the earliest and also one of the most widely used key distribution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user authentication services: Kerberos. Next, the chapter looks at key distribution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schemes that rely on asymmetric encryption. This is followed by a discussion of X.509</a:t>
            </a:r>
          </a:p>
          <a:p>
            <a:r>
              <a:rPr lang="en-US" sz="1200" kern="1200" baseline="0" dirty="0">
                <a:solidFill>
                  <a:schemeClr val="tx1"/>
                </a:solidFill>
                <a:latin typeface="Arial" pitchFamily="-107" charset="0"/>
                <a:ea typeface="ＭＳ Ｐゴシック" pitchFamily="-107" charset="-128"/>
                <a:cs typeface="ＭＳ Ｐゴシック" pitchFamily="-107" charset="-128"/>
              </a:rPr>
              <a:t>certificates and public-key infrastructure. Finally, the concept of federated identity</a:t>
            </a:r>
          </a:p>
          <a:p>
            <a:r>
              <a:rPr lang="en-US" sz="1200" kern="1200" baseline="0" dirty="0">
                <a:solidFill>
                  <a:schemeClr val="tx1"/>
                </a:solidFill>
                <a:latin typeface="Arial" pitchFamily="-107" charset="0"/>
                <a:ea typeface="ＭＳ Ｐゴシック" pitchFamily="-107" charset="-128"/>
                <a:cs typeface="ＭＳ Ｐゴシック" pitchFamily="-107" charset="-128"/>
              </a:rPr>
              <a:t>management is introduced.</a:t>
            </a:r>
            <a:endParaRPr lang="en-US" dirty="0">
              <a:latin typeface="Arial" pitchFamily="-1" charset="0"/>
              <a:ea typeface="ＭＳ Ｐゴシック" pitchFamily="-1" charset="-128"/>
              <a:cs typeface="ＭＳ Ｐゴシック" pitchFamily="-1" charset="-128"/>
            </a:endParaRP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2</a:t>
            </a:fld>
            <a:endParaRPr lang="en-AU" dirty="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Table 4.3 </a:t>
            </a:r>
            <a:r>
              <a:rPr lang="en-US" sz="1200" b="0" kern="1200" baseline="0" dirty="0">
                <a:solidFill>
                  <a:schemeClr val="tx1"/>
                </a:solidFill>
                <a:latin typeface="Arial" pitchFamily="-107" charset="0"/>
                <a:ea typeface="ＭＳ Ｐゴシック" pitchFamily="-107" charset="-128"/>
                <a:cs typeface="ＭＳ Ｐゴシック" pitchFamily="-107" charset="-128"/>
              </a:rPr>
              <a:t>summarizes the basic version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5 dialogue. This is best explained by comparison with version 4 (Table 4.1).</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First, consider the authentication service exchange . Message (1) is a client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request for a ticket-granting ticket. As before, it includes the ID of the user and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TGS. The following new elements are added:</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Realm:  Indicates realm of user.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Options:  Used to request that certain flags be set in the returned ticket.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Times:  Used by the client to request the following time settings in the ticket: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from:  the desired start time for the requested ticket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till:  the requested expiration time for the requested ticket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rtime:  requested renew-till time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Nonce:  A random value to be repeated in message (2) to assure that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response is fresh and has not been replayed by an opponent.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Message (2) returns a ticket-granting ticket, identifying information for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client, and a block encrypted using the encryption key based on the user’s password.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This block includes the session key to be used between the client and the TGS, times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specified in message (1), the nonce from message (1), and TGS identifying information.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ticket itself includes the session key, identifying information for the client,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requested time values</a:t>
            </a:r>
            <a:r>
              <a:rPr lang="en-US" sz="1200" kern="1200" baseline="0" dirty="0">
                <a:solidFill>
                  <a:schemeClr val="tx1"/>
                </a:solidFill>
                <a:latin typeface="Arial" pitchFamily="-107" charset="0"/>
                <a:ea typeface="ＭＳ Ｐゴシック" pitchFamily="-107" charset="-128"/>
                <a:cs typeface="ＭＳ Ｐゴシック" pitchFamily="-107" charset="-128"/>
              </a:rPr>
              <a:t>, and flags that reflect the status of this ticket and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requested options. These flags introduce significant new functionality to version 5.</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now, we defer a discussion of these flags and concentrate on the overall structure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version 5 protocol.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Let us now compare the ticket-granting service exchange  for versions 4 and 5.</a:t>
            </a:r>
          </a:p>
          <a:p>
            <a:r>
              <a:rPr lang="en-US" sz="1200" kern="1200" baseline="0" dirty="0">
                <a:solidFill>
                  <a:schemeClr val="tx1"/>
                </a:solidFill>
                <a:latin typeface="Arial" pitchFamily="-107" charset="0"/>
                <a:ea typeface="ＭＳ Ｐゴシック" pitchFamily="-107" charset="-128"/>
                <a:cs typeface="ＭＳ Ｐゴシック" pitchFamily="-107" charset="-128"/>
              </a:rPr>
              <a:t>We see that message (3) for both versions includes an authenticator, a ticket,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name of the requested service. In addition, version 5 includes requested times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options for the ticket and a nonce—all with functions similar to those of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(1). The authenticator itself is essentially the same as the one used in version 4.</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(4) has the same structure as message (2). It returns a ticket plus</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needed by the client, with the information encrypted using the session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key now shared by the client and the TGS.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Finally, for the client/server authentication exchange , several new features</a:t>
            </a:r>
          </a:p>
          <a:p>
            <a:r>
              <a:rPr lang="en-US" sz="1200" kern="1200" baseline="0" dirty="0">
                <a:solidFill>
                  <a:schemeClr val="tx1"/>
                </a:solidFill>
                <a:latin typeface="Arial" pitchFamily="-107" charset="0"/>
                <a:ea typeface="ＭＳ Ｐゴシック" pitchFamily="-107" charset="-128"/>
                <a:cs typeface="ＭＳ Ｐゴシック" pitchFamily="-107" charset="-128"/>
              </a:rPr>
              <a:t>appear in version 5. In message (5), the client may request as an option that mutual</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authentication is required.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If mutual authentication is required, the server responds with message (6).</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message includes the timestamp from the authenticator. Note that in version 4,</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timestamp was incremented by one. This is not necessary in version 5, because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nature of the format of messages is such that it is not possible for an opponent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create message (6) without knowledge of the appropriate encryption keys.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subkey field, if present, overrides the subkey field, if present, in message (5).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optional sequence number field specifies the starting sequence number to be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client.</a:t>
            </a:r>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21</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One of the major roles of public-key encryption is to address the problem of key</a:t>
            </a:r>
          </a:p>
          <a:p>
            <a:r>
              <a:rPr lang="en-US" sz="1200" kern="1200" baseline="0" dirty="0">
                <a:solidFill>
                  <a:schemeClr val="tx1"/>
                </a:solidFill>
                <a:latin typeface="Arial" pitchFamily="-107" charset="0"/>
                <a:ea typeface="ＭＳ Ｐゴシック" pitchFamily="-107" charset="-128"/>
                <a:cs typeface="ＭＳ Ｐゴシック" pitchFamily="-107" charset="-128"/>
              </a:rPr>
              <a:t>distribution. There are actually two distinct aspects to the use of public-key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this regard.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distribution of public keys.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use of public-key encryption to distribute secret keys.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On the face of it, the point of public-key encryption is that the public key is public.</a:t>
            </a:r>
          </a:p>
          <a:p>
            <a:r>
              <a:rPr lang="en-US" sz="1200" kern="1200" baseline="0" dirty="0">
                <a:solidFill>
                  <a:schemeClr val="tx1"/>
                </a:solidFill>
                <a:latin typeface="Arial" pitchFamily="-107" charset="0"/>
                <a:ea typeface="ＭＳ Ｐゴシック" pitchFamily="-107" charset="-128"/>
                <a:cs typeface="ＭＳ Ｐゴシック" pitchFamily="-107" charset="-128"/>
              </a:rPr>
              <a:t>Thus, if there is some broadly accepted public-key algorithm, such as RSA, any</a:t>
            </a:r>
          </a:p>
          <a:p>
            <a:r>
              <a:rPr lang="en-US" sz="1200" kern="1200" baseline="0" dirty="0">
                <a:solidFill>
                  <a:schemeClr val="tx1"/>
                </a:solidFill>
                <a:latin typeface="Arial" pitchFamily="-107" charset="0"/>
                <a:ea typeface="ＭＳ Ｐゴシック" pitchFamily="-107" charset="-128"/>
                <a:cs typeface="ＭＳ Ｐゴシック" pitchFamily="-107" charset="-128"/>
              </a:rPr>
              <a:t>participant can send his or her public key to any other participant or broadcast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key to the community at large. Although this approach is convenient, it has a major</a:t>
            </a:r>
          </a:p>
          <a:p>
            <a:r>
              <a:rPr lang="en-US" sz="1200" kern="1200" baseline="0" dirty="0">
                <a:solidFill>
                  <a:schemeClr val="tx1"/>
                </a:solidFill>
                <a:latin typeface="Arial" pitchFamily="-107" charset="0"/>
                <a:ea typeface="ＭＳ Ｐゴシック" pitchFamily="-107" charset="-128"/>
                <a:cs typeface="ＭＳ Ｐゴシック" pitchFamily="-107" charset="-128"/>
              </a:rPr>
              <a:t>weakness. Anyone can forge such a public announcement. That is, some user could</a:t>
            </a:r>
          </a:p>
          <a:p>
            <a:r>
              <a:rPr lang="en-US" sz="1200" kern="1200" baseline="0" dirty="0">
                <a:solidFill>
                  <a:schemeClr val="tx1"/>
                </a:solidFill>
                <a:latin typeface="Arial" pitchFamily="-107" charset="0"/>
                <a:ea typeface="ＭＳ Ｐゴシック" pitchFamily="-107" charset="-128"/>
                <a:cs typeface="ＭＳ Ｐゴシック" pitchFamily="-107" charset="-128"/>
              </a:rPr>
              <a:t> pretend to be user A and send a public key to another participant or broadcast such</a:t>
            </a:r>
          </a:p>
          <a:p>
            <a:r>
              <a:rPr lang="en-US" sz="1200" kern="1200" baseline="0" dirty="0">
                <a:solidFill>
                  <a:schemeClr val="tx1"/>
                </a:solidFill>
                <a:latin typeface="Arial" pitchFamily="-107" charset="0"/>
                <a:ea typeface="ＭＳ Ｐゴシック" pitchFamily="-107" charset="-128"/>
                <a:cs typeface="ＭＳ Ｐゴシック" pitchFamily="-107" charset="-128"/>
              </a:rPr>
              <a:t>a public key. Until such time as user A discovers the forgery and alerts other participants,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forger is able to read all encrypted messages intended for A and can use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forged keys for authentication.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solution to this problem is the public-key certificate . In essence, a certificate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consists of a public key plus a user ID of the key owner, with the whole block</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signed by a trusted third party. Typically, the third party is a certificate authority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(CA) that is trusted by the user community, such as a government agency or a financial</a:t>
            </a:r>
          </a:p>
          <a:p>
            <a:r>
              <a:rPr lang="en-US" sz="1200" kern="1200" baseline="0" dirty="0">
                <a:solidFill>
                  <a:schemeClr val="tx1"/>
                </a:solidFill>
                <a:latin typeface="Arial" pitchFamily="-107" charset="0"/>
                <a:ea typeface="ＭＳ Ｐゴシック" pitchFamily="-107" charset="-128"/>
                <a:cs typeface="ＭＳ Ｐゴシック" pitchFamily="-107" charset="-128"/>
              </a:rPr>
              <a:t>institution. A user can present his or her public key to the authority in a secure</a:t>
            </a:r>
          </a:p>
          <a:p>
            <a:r>
              <a:rPr lang="en-US" sz="1200" kern="1200" baseline="0" dirty="0">
                <a:solidFill>
                  <a:schemeClr val="tx1"/>
                </a:solidFill>
                <a:latin typeface="Arial" pitchFamily="-107" charset="0"/>
                <a:ea typeface="ＭＳ Ｐゴシック" pitchFamily="-107" charset="-128"/>
                <a:cs typeface="ＭＳ Ｐゴシック" pitchFamily="-107" charset="-128"/>
              </a:rPr>
              <a:t>manner and obtain a certificate. The user can then publish the certificate. Anyone</a:t>
            </a:r>
          </a:p>
          <a:p>
            <a:r>
              <a:rPr lang="en-US" sz="1200" kern="1200" baseline="0" dirty="0">
                <a:solidFill>
                  <a:schemeClr val="tx1"/>
                </a:solidFill>
                <a:latin typeface="Arial" pitchFamily="-107" charset="0"/>
                <a:ea typeface="ＭＳ Ｐゴシック" pitchFamily="-107" charset="-128"/>
                <a:cs typeface="ＭＳ Ｐゴシック" pitchFamily="-107" charset="-128"/>
              </a:rPr>
              <a:t>needing this user’s public key can obtain the certificate and verify that it is valid by</a:t>
            </a:r>
          </a:p>
          <a:p>
            <a:r>
              <a:rPr lang="en-US" sz="1200" kern="1200" baseline="0" dirty="0">
                <a:solidFill>
                  <a:schemeClr val="tx1"/>
                </a:solidFill>
                <a:latin typeface="Arial" pitchFamily="-107" charset="0"/>
                <a:ea typeface="ＭＳ Ｐゴシック" pitchFamily="-107" charset="-128"/>
                <a:cs typeface="ＭＳ Ｐゴシック" pitchFamily="-107" charset="-128"/>
              </a:rPr>
              <a:t>way of the attached trusted signature. Figure 4.3 illustrates the process.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One scheme has become universally accepted for formatting public-key 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X.509 standard. X.509 certificates are used in most network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applications, including IP security, secure sockets layer (SSL), and S/MIME—all of</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are discussed in subsequent chapters. X.509 is examined in detail in the next</a:t>
            </a:r>
          </a:p>
          <a:p>
            <a:r>
              <a:rPr lang="en-US" sz="1200" kern="1200" baseline="0" dirty="0">
                <a:solidFill>
                  <a:schemeClr val="tx1"/>
                </a:solidFill>
                <a:latin typeface="Arial" pitchFamily="-107" charset="0"/>
                <a:ea typeface="ＭＳ Ｐゴシック" pitchFamily="-107" charset="-128"/>
                <a:cs typeface="ＭＳ Ｐゴシック" pitchFamily="-107" charset="-128"/>
              </a:rPr>
              <a:t>section.</a:t>
            </a:r>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22</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p:spPr>
        <p:txBody>
          <a:bodyPr/>
          <a:lstStyle/>
          <a:p>
            <a:pPr eaLnBrk="1" hangingPunct="1"/>
            <a:r>
              <a:rPr lang="en-US" sz="1200" kern="1200" baseline="0" dirty="0">
                <a:solidFill>
                  <a:schemeClr val="tx1"/>
                </a:solidFill>
                <a:latin typeface="Arial" pitchFamily="-107" charset="0"/>
                <a:ea typeface="ＭＳ Ｐゴシック" pitchFamily="-107" charset="-128"/>
                <a:cs typeface="ＭＳ Ｐゴシック" pitchFamily="-107" charset="-128"/>
              </a:rPr>
              <a:t> Figure 4.4 illustrates the generation of a public-key certificate.</a:t>
            </a:r>
            <a:endParaRPr lang="en-US" dirty="0">
              <a:latin typeface="Arial" pitchFamily="-84" charset="0"/>
              <a:ea typeface="ＭＳ Ｐゴシック" pitchFamily="-84" charset="-128"/>
              <a:cs typeface="ＭＳ Ｐゴシック" pitchFamily="-84" charset="-128"/>
            </a:endParaRPr>
          </a:p>
        </p:txBody>
      </p:sp>
      <p:sp>
        <p:nvSpPr>
          <p:cNvPr id="44036" name="Slide Number Placeholder 3"/>
          <p:cNvSpPr>
            <a:spLocks noGrp="1"/>
          </p:cNvSpPr>
          <p:nvPr>
            <p:ph type="sldNum" sz="quarter" idx="5"/>
          </p:nvPr>
        </p:nvSpPr>
        <p:spPr>
          <a:noFill/>
        </p:spPr>
        <p:txBody>
          <a:bodyPr/>
          <a:lstStyle/>
          <a:p>
            <a:fld id="{F0FFE653-950E-5241-AB28-AB586FEFDE09}" type="slidenum">
              <a:rPr lang="en-AU" smtClean="0">
                <a:latin typeface="Arial" pitchFamily="-84" charset="0"/>
              </a:rPr>
              <a:pPr/>
              <a:t>23</a:t>
            </a:fld>
            <a:endParaRPr lang="en-AU" dirty="0">
              <a:latin typeface="Arial" pitchFamily="-8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A54CAF66-C8FA-7747-979D-BE13085F909C}" type="slidenum">
              <a:rPr lang="en-AU">
                <a:latin typeface="Arial" pitchFamily="-84" charset="0"/>
              </a:rPr>
              <a:pPr/>
              <a:t>24</a:t>
            </a:fld>
            <a:endParaRPr lang="en-AU" dirty="0">
              <a:latin typeface="Arial" pitchFamily="-84" charset="0"/>
            </a:endParaRPr>
          </a:p>
        </p:txBody>
      </p:sp>
      <p:sp>
        <p:nvSpPr>
          <p:cNvPr id="46083" name="Rectangle 1026"/>
          <p:cNvSpPr>
            <a:spLocks noGrp="1" noRot="1" noChangeAspect="1" noChangeArrowheads="1" noTextEdit="1"/>
          </p:cNvSpPr>
          <p:nvPr>
            <p:ph type="sldImg"/>
          </p:nvPr>
        </p:nvSpPr>
        <p:spPr>
          <a:ln/>
        </p:spPr>
      </p:sp>
      <p:sp>
        <p:nvSpPr>
          <p:cNvPr id="46084"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ITU-T recommendation X.509 is part of the X.500 series of recommendations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define a directory service. The directory is, in effect, a server or distributed set</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servers that maintains a database of information about users. The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includes a mapping from user name to network address, as well as other attributes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information about the users.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X.509 defines a framework for the provision of authentication services by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X.500 directory to its users. The directory may serve as a repository of public-key</a:t>
            </a:r>
          </a:p>
          <a:p>
            <a:r>
              <a:rPr lang="en-US" sz="1200" kern="1200" baseline="0" dirty="0">
                <a:solidFill>
                  <a:schemeClr val="tx1"/>
                </a:solidFill>
                <a:latin typeface="Arial" pitchFamily="-107" charset="0"/>
                <a:ea typeface="ＭＳ Ｐゴシック" pitchFamily="-107" charset="-128"/>
                <a:cs typeface="ＭＳ Ｐゴシック" pitchFamily="-107" charset="-128"/>
              </a:rPr>
              <a:t>certificates. Each certificate contains the public key of a user and is signed with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private key of a trusted certification authority. In addition, X.509 defines alternative</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authentication protocols based on the use of public-key certificates.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X.509 is an important standard because the certificate structure and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protocols defined in X.509 are used in a variety of contexts. For example,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X.509 certificate format is used in S/MIME (Chapter 8), IP Security (Chapter 9),</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SSL/TLS (Chapter 6).</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X.509 was initially issued in 1988. The standard was subsequently revised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1993 to address some of the security concerns documented in [IANS90]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[MITC90]. The standard is currently at version 7, issued in 2012.</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X.509 is based </a:t>
            </a:r>
            <a:r>
              <a:rPr lang="en-US" sz="1200" b="0" kern="1200" baseline="0" dirty="0">
                <a:solidFill>
                  <a:schemeClr val="tx1"/>
                </a:solidFill>
                <a:latin typeface="Arial" pitchFamily="-107" charset="0"/>
                <a:ea typeface="ＭＳ Ｐゴシック" pitchFamily="-107" charset="-128"/>
                <a:cs typeface="ＭＳ Ｐゴシック" pitchFamily="-107" charset="-128"/>
              </a:rPr>
              <a:t>on the use of public-key cryptography and digital signatures.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standard does not dictate the use of a specific digital signature algorithm nor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specific hash function. Figure 4.5 illustrates the overall X.509 scheme for generation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a public-key certificate. The certificate for Bob’s public key includes unique identifying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information for Bob, Bob’s public key, and identifying information about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CA, plus other information as explained subsequently. This information is then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signed by computing a hash value of the information and generating a digital signature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using the hash value and the CA’s private key.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Figure 4.5a shows the general format of a certificate, which includes the following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Elements.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Version:  Differentiates among successive versions of the certificate format;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default is version 1. If the Issuer Unique Identifier or Subject Unique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Identifier are present, the value must be version 2. If one or more extensions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are present, the version must be version 3. Although the X.509 specification 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currently at version 7, no changes have been made to the fields that make up</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certificate since version 3.</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Serial number:  An integer value, unique within the issuing CA, that is unambiguously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associated with this certificate.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Signature algorithm identifier:  The algorithm used to sign the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together with any associated parameters. Because this information is repeated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 the Signature field at the end of the certificate, this field has little, if any,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utility.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Issuer name:  X.500 name of the CA that created and signed this certificate.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Period of validity:  Consists of two dates: the first and last on which the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is valid.</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Subject name:  The name of the user to whom this certificate refers. That 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this certificate certifies the public key of the subject who holds the corresponding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private key.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Subject’s public-key information:  The public key of the subject, plus an identifier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the algorithm for which this key is to be used, together with any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associated parameters.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Issuer unique identifier:  An optional bit string field used to identify uniquely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issuing CA in the event the X.500 name has been reused for different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entities.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Subject unique identifier:  An optional bit string field used to identify uniquely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subject in the event the X.500 name has been reused for different entities.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Extensions:  A set of one or more extension fields. Extensions were added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version 3 and are discussed later in this section.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Signature:  Covers all of the other fields of the certificate. One component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this field is the digital signature applied to the other fields of the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This field includes the signature algorithm identifier.</a:t>
            </a:r>
          </a:p>
          <a:p>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25</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User certificates generated by a CA have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 characteristics: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Any user with access to the public key of the CA can verify the user public key</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was certified.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No party other than the certification authority can modify the certificate without</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being detected.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Because certificates are unforgeable, they can be placed in a directory without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need for the directory to make special efforts to protect them.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If all users subscribe to the same CA, then there is a common trust of that CA.</a:t>
            </a:r>
          </a:p>
          <a:p>
            <a:r>
              <a:rPr lang="en-US" sz="1200" kern="1200" baseline="0" dirty="0">
                <a:solidFill>
                  <a:schemeClr val="tx1"/>
                </a:solidFill>
                <a:latin typeface="Arial" pitchFamily="-107" charset="0"/>
                <a:ea typeface="ＭＳ Ｐゴシック" pitchFamily="-107" charset="-128"/>
                <a:cs typeface="ＭＳ Ｐゴシック" pitchFamily="-107" charset="-128"/>
              </a:rPr>
              <a:t>All user certificates can be placed in the directory for access by all users. In addition,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 user can transmit his or her certificate directly to other users. In either case,</a:t>
            </a:r>
          </a:p>
          <a:p>
            <a:r>
              <a:rPr lang="en-US" sz="1200" kern="1200" baseline="0" dirty="0">
                <a:solidFill>
                  <a:schemeClr val="tx1"/>
                </a:solidFill>
                <a:latin typeface="Arial" pitchFamily="-107" charset="0"/>
                <a:ea typeface="ＭＳ Ｐゴシック" pitchFamily="-107" charset="-128"/>
                <a:cs typeface="ＭＳ Ｐゴシック" pitchFamily="-107" charset="-128"/>
              </a:rPr>
              <a:t> once B is in possession of A’s certificate, B has confidence that messages it encrypts</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A’s public key will be secure from eavesdropping and that messages signed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A’s private key are unforgeable.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If there is a large community of users, it may not be practical for all users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subscribe to the same CA. Because it is the CA that signs certificates, each participating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 must have a copy of the CA’s own public key to verify signatures.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public key must be provided to each user in an absolutely secure way (with respect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integrity and authenticity) so that the user has confidence in the associated 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Thus, with many users, it may be more practical for there to be a number</a:t>
            </a:r>
          </a:p>
          <a:p>
            <a:r>
              <a:rPr lang="en-US" sz="1200" kern="1200" baseline="0" dirty="0">
                <a:solidFill>
                  <a:schemeClr val="tx1"/>
                </a:solidFill>
                <a:latin typeface="Arial" pitchFamily="-107" charset="0"/>
                <a:ea typeface="ＭＳ Ｐゴシック" pitchFamily="-107" charset="-128"/>
                <a:cs typeface="ＭＳ Ｐゴシック" pitchFamily="-107" charset="-128"/>
              </a:rPr>
              <a:t>of CAs, each of which securely provides its public key to some fraction of the users.</a:t>
            </a:r>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26</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User certificates generated by a CA have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 characteristics: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Any user with access to the public key of the CA can verify the user public key</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was certified.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No party other than the certification authority can modify the certificate without</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being detected.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Because certificates are unforgeable, they can be placed in a directory without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need for the directory to make special efforts to protect them.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If all users subscribe to the same CA, then there is a common trust of that CA.</a:t>
            </a:r>
          </a:p>
          <a:p>
            <a:r>
              <a:rPr lang="en-US" sz="1200" kern="1200" baseline="0" dirty="0">
                <a:solidFill>
                  <a:schemeClr val="tx1"/>
                </a:solidFill>
                <a:latin typeface="Arial" pitchFamily="-107" charset="0"/>
                <a:ea typeface="ＭＳ Ｐゴシック" pitchFamily="-107" charset="-128"/>
                <a:cs typeface="ＭＳ Ｐゴシック" pitchFamily="-107" charset="-128"/>
              </a:rPr>
              <a:t>All user certificates can be placed in the directory for access by all users. In addition,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 user can transmit his or her certificate directly to other users. In either case,</a:t>
            </a:r>
          </a:p>
          <a:p>
            <a:r>
              <a:rPr lang="en-US" sz="1200" kern="1200" baseline="0" dirty="0">
                <a:solidFill>
                  <a:schemeClr val="tx1"/>
                </a:solidFill>
                <a:latin typeface="Arial" pitchFamily="-107" charset="0"/>
                <a:ea typeface="ＭＳ Ｐゴシック" pitchFamily="-107" charset="-128"/>
                <a:cs typeface="ＭＳ Ｐゴシック" pitchFamily="-107" charset="-128"/>
              </a:rPr>
              <a:t> once B is in possession of A’s certificate, B has confidence that messages it encrypts</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A’s public key will be secure from eavesdropping and that messages signed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A’s private key are unforgeable.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If there is a large community of users, it may not be practical for all users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subscribe to the same CA. Because it is the CA that signs certificates, each participating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 must have a copy of the CA’s own public key to verify signatures.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public key must be provided to each user in an absolutely secure way (with respect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integrity and authenticity) so that the user has confidence in the associated 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Thus, with many users, it may be more practical for there to be a number</a:t>
            </a:r>
          </a:p>
          <a:p>
            <a:r>
              <a:rPr lang="en-US" sz="1200" kern="1200" baseline="0" dirty="0">
                <a:solidFill>
                  <a:schemeClr val="tx1"/>
                </a:solidFill>
                <a:latin typeface="Arial" pitchFamily="-107" charset="0"/>
                <a:ea typeface="ＭＳ Ｐゴシック" pitchFamily="-107" charset="-128"/>
                <a:cs typeface="ＭＳ Ｐゴシック" pitchFamily="-107" charset="-128"/>
              </a:rPr>
              <a:t>of CAs, each of which securely provides its public key to some fraction of the users.</a:t>
            </a:r>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27</a:t>
            </a:fld>
            <a:endParaRPr lang="en-AU" dirty="0"/>
          </a:p>
        </p:txBody>
      </p:sp>
    </p:spTree>
    <p:extLst>
      <p:ext uri="{BB962C8B-B14F-4D97-AF65-F5344CB8AC3E}">
        <p14:creationId xmlns:p14="http://schemas.microsoft.com/office/powerpoint/2010/main" val="4152094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0F3AE1A4-CAEC-8A40-8AA2-AFDFA03AFB01}" type="slidenum">
              <a:rPr lang="en-AU">
                <a:latin typeface="Arial" pitchFamily="-84" charset="0"/>
              </a:rPr>
              <a:pPr/>
              <a:t>28</a:t>
            </a:fld>
            <a:endParaRPr lang="en-AU" dirty="0">
              <a:latin typeface="Arial" pitchFamily="-8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Figure 4.6, taken from X.509, is an example of a hierarchy. The connected</a:t>
            </a:r>
          </a:p>
          <a:p>
            <a:r>
              <a:rPr lang="en-US" sz="1200" kern="1200" baseline="0" dirty="0">
                <a:solidFill>
                  <a:schemeClr val="tx1"/>
                </a:solidFill>
                <a:latin typeface="Arial" pitchFamily="-107" charset="0"/>
                <a:ea typeface="ＭＳ Ｐゴシック" pitchFamily="-107" charset="-128"/>
                <a:cs typeface="ＭＳ Ｐゴシック" pitchFamily="-107" charset="-128"/>
              </a:rPr>
              <a:t>circles indicate the hierarchical relationship among the CAs; the associated boxes</a:t>
            </a:r>
          </a:p>
          <a:p>
            <a:r>
              <a:rPr lang="en-US" sz="1200" kern="1200" baseline="0" dirty="0">
                <a:solidFill>
                  <a:schemeClr val="tx1"/>
                </a:solidFill>
                <a:latin typeface="Arial" pitchFamily="-107" charset="0"/>
                <a:ea typeface="ＭＳ Ｐゴシック" pitchFamily="-107" charset="-128"/>
                <a:cs typeface="ＭＳ Ｐゴシック" pitchFamily="-107" charset="-128"/>
              </a:rPr>
              <a:t>indicate certificates maintained in the directory for each CA entry. The directory</a:t>
            </a:r>
          </a:p>
          <a:p>
            <a:r>
              <a:rPr lang="en-US" sz="1200" kern="1200" baseline="0" dirty="0">
                <a:solidFill>
                  <a:schemeClr val="tx1"/>
                </a:solidFill>
                <a:latin typeface="Arial" pitchFamily="-107" charset="0"/>
                <a:ea typeface="ＭＳ Ｐゴシック" pitchFamily="-107" charset="-128"/>
                <a:cs typeface="ＭＳ Ｐゴシック" pitchFamily="-107" charset="-128"/>
              </a:rPr>
              <a:t>entry for each CA includes two types of certificates: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Forward certificates:  Certificates of X generated by other CAs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Reverse certificates:  Certificates generated by X that are the certificates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other CAs</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947F02CF-3066-854F-9117-8D63CE08F05D}" type="slidenum">
              <a:rPr lang="en-AU">
                <a:latin typeface="Arial" pitchFamily="-84" charset="0"/>
              </a:rPr>
              <a:pPr/>
              <a:t>29</a:t>
            </a:fld>
            <a:endParaRPr lang="en-AU" dirty="0">
              <a:latin typeface="Arial" pitchFamily="-8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Recall from Figure 4.5 that each certificate includes</a:t>
            </a:r>
          </a:p>
          <a:p>
            <a:r>
              <a:rPr lang="en-US" sz="1200" kern="1200" baseline="0" dirty="0">
                <a:solidFill>
                  <a:schemeClr val="tx1"/>
                </a:solidFill>
                <a:latin typeface="Arial" pitchFamily="-107" charset="0"/>
                <a:ea typeface="ＭＳ Ｐゴシック" pitchFamily="-107" charset="-128"/>
                <a:cs typeface="ＭＳ Ｐゴシック" pitchFamily="-107" charset="-128"/>
              </a:rPr>
              <a:t>a period of validity, much like a credit card. Typically, a new certificate is issued just</a:t>
            </a:r>
          </a:p>
          <a:p>
            <a:r>
              <a:rPr lang="en-US" sz="1200" kern="1200" baseline="0" dirty="0">
                <a:solidFill>
                  <a:schemeClr val="tx1"/>
                </a:solidFill>
                <a:latin typeface="Arial" pitchFamily="-107" charset="0"/>
                <a:ea typeface="ＭＳ Ｐゴシック" pitchFamily="-107" charset="-128"/>
                <a:cs typeface="ＭＳ Ｐゴシック" pitchFamily="-107" charset="-128"/>
              </a:rPr>
              <a:t>before the expiration of the old one. In addition, it may be desirable on occasion to</a:t>
            </a:r>
          </a:p>
          <a:p>
            <a:r>
              <a:rPr lang="en-US" sz="1200" kern="1200" baseline="0" dirty="0">
                <a:solidFill>
                  <a:schemeClr val="tx1"/>
                </a:solidFill>
                <a:latin typeface="Arial" pitchFamily="-107" charset="0"/>
                <a:ea typeface="ＭＳ Ｐゴシック" pitchFamily="-107" charset="-128"/>
                <a:cs typeface="ＭＳ Ｐゴシック" pitchFamily="-107" charset="-128"/>
              </a:rPr>
              <a:t>revoke a certificate before it expires for one of the following reasons.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The user’s private key is assumed to be compromised.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The user is no longer certified by this CA. Reasons for this include subject’s</a:t>
            </a:r>
          </a:p>
          <a:p>
            <a:r>
              <a:rPr lang="en-US" sz="1200" kern="1200" baseline="0" dirty="0">
                <a:solidFill>
                  <a:schemeClr val="tx1"/>
                </a:solidFill>
                <a:latin typeface="Arial" pitchFamily="-107" charset="0"/>
                <a:ea typeface="ＭＳ Ｐゴシック" pitchFamily="-107" charset="-128"/>
                <a:cs typeface="ＭＳ Ｐゴシック" pitchFamily="-107" charset="-128"/>
              </a:rPr>
              <a:t>name has changed, the certificate is superseded, or the certificate was not</a:t>
            </a:r>
          </a:p>
          <a:p>
            <a:r>
              <a:rPr lang="en-US" sz="1200" kern="1200" baseline="0" dirty="0">
                <a:solidFill>
                  <a:schemeClr val="tx1"/>
                </a:solidFill>
                <a:latin typeface="Arial" pitchFamily="-107" charset="0"/>
                <a:ea typeface="ＭＳ Ｐゴシック" pitchFamily="-107" charset="-128"/>
                <a:cs typeface="ＭＳ Ｐゴシック" pitchFamily="-107" charset="-128"/>
              </a:rPr>
              <a:t>issued in conformance with the CA’s policies.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CA’s certificate is assumed to be compromised.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Each CA must maintain a list consisting of all revoked but not expired 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issued by that CA, including both those issued to users and to other CAs.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These lists also should be posted on the directory.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Each certificate revocation list (CRL) posted to the directory is signed by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issuer and includes (Figure 4.5b) the issuer’s name, the date the list was created,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date the next CRL is scheduled to be issued, and an entry for each revoked certificate.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Each entry consists of the serial number of a certificate and revocation date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certificate. Because serial numbers are unique within a CA, the serial number</a:t>
            </a:r>
          </a:p>
          <a:p>
            <a:r>
              <a:rPr lang="en-US" sz="1200" kern="1200" baseline="0" dirty="0">
                <a:solidFill>
                  <a:schemeClr val="tx1"/>
                </a:solidFill>
                <a:latin typeface="Arial" pitchFamily="-107" charset="0"/>
                <a:ea typeface="ＭＳ Ｐゴシック" pitchFamily="-107" charset="-128"/>
                <a:cs typeface="ＭＳ Ｐゴシック" pitchFamily="-107" charset="-128"/>
              </a:rPr>
              <a:t>is sufficient to identify the certificate.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When a user receives a certificate in a message, the user must determine</a:t>
            </a:r>
          </a:p>
          <a:p>
            <a:r>
              <a:rPr lang="en-US" sz="1200" kern="1200" baseline="0" dirty="0">
                <a:solidFill>
                  <a:schemeClr val="tx1"/>
                </a:solidFill>
                <a:latin typeface="Arial" pitchFamily="-107" charset="0"/>
                <a:ea typeface="ＭＳ Ｐゴシック" pitchFamily="-107" charset="-128"/>
                <a:cs typeface="ＭＳ Ｐゴシック" pitchFamily="-107" charset="-128"/>
              </a:rPr>
              <a:t>whether the certificate has been revoked. The user could check the directory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time a certificate is received. To avoid the delays (and possible costs) associated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directory searches, it is likely that the user would maintain a local cache of 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lists of revoked certificates.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B53D9C44-9572-554F-8A09-D9A247E638FC}" type="slidenum">
              <a:rPr lang="en-AU">
                <a:latin typeface="Arial" pitchFamily="-84" charset="0"/>
              </a:rPr>
              <a:pPr/>
              <a:t>30</a:t>
            </a:fld>
            <a:endParaRPr lang="en-AU" dirty="0">
              <a:latin typeface="Arial" pitchFamily="-8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 X.509 version 2 format does not convey all of the information that recent</a:t>
            </a:r>
          </a:p>
          <a:p>
            <a:r>
              <a:rPr lang="en-US" sz="1200" kern="1200" baseline="0" dirty="0">
                <a:solidFill>
                  <a:schemeClr val="tx1"/>
                </a:solidFill>
                <a:latin typeface="Arial" pitchFamily="-107" charset="0"/>
                <a:ea typeface="ＭＳ Ｐゴシック" pitchFamily="-107" charset="-128"/>
                <a:cs typeface="ＭＳ Ｐゴシック" pitchFamily="-107" charset="-128"/>
              </a:rPr>
              <a:t>design and implementation experience has shown to be needed. [FORD95] lists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 requirements not satisfied by version 2:</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The Subject field is inadequate to convey the identity of a-key owner to a</a:t>
            </a:r>
          </a:p>
          <a:p>
            <a:r>
              <a:rPr lang="en-US" sz="1200" kern="1200" baseline="0" dirty="0">
                <a:solidFill>
                  <a:schemeClr val="tx1"/>
                </a:solidFill>
                <a:latin typeface="Arial" pitchFamily="-107" charset="0"/>
                <a:ea typeface="ＭＳ Ｐゴシック" pitchFamily="-107" charset="-128"/>
                <a:cs typeface="ＭＳ Ｐゴシック" pitchFamily="-107" charset="-128"/>
              </a:rPr>
              <a:t>public-key user. X.509 names may be relatively short and lacking in obvious</a:t>
            </a:r>
          </a:p>
          <a:p>
            <a:r>
              <a:rPr lang="en-US" sz="1200" kern="1200" baseline="0" dirty="0">
                <a:solidFill>
                  <a:schemeClr val="tx1"/>
                </a:solidFill>
                <a:latin typeface="Arial" pitchFamily="-107" charset="0"/>
                <a:ea typeface="ＭＳ Ｐゴシック" pitchFamily="-107" charset="-128"/>
                <a:cs typeface="ＭＳ Ｐゴシック" pitchFamily="-107" charset="-128"/>
              </a:rPr>
              <a:t>identification details that may be needed by the user.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The Subject field is also inadequate for many applications, which typically recognize</a:t>
            </a:r>
          </a:p>
          <a:p>
            <a:r>
              <a:rPr lang="en-US" sz="1200" kern="1200" baseline="0" dirty="0">
                <a:solidFill>
                  <a:schemeClr val="tx1"/>
                </a:solidFill>
                <a:latin typeface="Arial" pitchFamily="-107" charset="0"/>
                <a:ea typeface="ＭＳ Ｐゴシック" pitchFamily="-107" charset="-128"/>
                <a:cs typeface="ＭＳ Ｐゴシック" pitchFamily="-107" charset="-128"/>
              </a:rPr>
              <a:t>entities by an Internet e-mail address, a URL, or some other Internet related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identification.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There is a need to indicate security policy information. This enables a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 or function, such as IPSec, to relate an X.509 certificate to a given</a:t>
            </a:r>
          </a:p>
          <a:p>
            <a:r>
              <a:rPr lang="en-US" sz="1200" kern="1200" baseline="0" dirty="0">
                <a:solidFill>
                  <a:schemeClr val="tx1"/>
                </a:solidFill>
                <a:latin typeface="Arial" pitchFamily="-107" charset="0"/>
                <a:ea typeface="ＭＳ Ｐゴシック" pitchFamily="-107" charset="-128"/>
                <a:cs typeface="ＭＳ Ｐゴシック" pitchFamily="-107" charset="-128"/>
              </a:rPr>
              <a:t>policy.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There is a need to limit the damage that can result from a faulty or malicious</a:t>
            </a:r>
          </a:p>
          <a:p>
            <a:r>
              <a:rPr lang="en-US" sz="1200" kern="1200" baseline="0" dirty="0">
                <a:solidFill>
                  <a:schemeClr val="tx1"/>
                </a:solidFill>
                <a:latin typeface="Arial" pitchFamily="-107" charset="0"/>
                <a:ea typeface="ＭＳ Ｐゴシック" pitchFamily="-107" charset="-128"/>
                <a:cs typeface="ＭＳ Ｐゴシック" pitchFamily="-107" charset="-128"/>
              </a:rPr>
              <a:t>CA by setting constraints on the applicability of a particular certificate.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5.  It is important to be able to identify different keys used by the same owner at</a:t>
            </a:r>
          </a:p>
          <a:p>
            <a:r>
              <a:rPr lang="en-US" sz="1200" kern="1200" baseline="0" dirty="0">
                <a:solidFill>
                  <a:schemeClr val="tx1"/>
                </a:solidFill>
                <a:latin typeface="Arial" pitchFamily="-107" charset="0"/>
                <a:ea typeface="ＭＳ Ｐゴシック" pitchFamily="-107" charset="-128"/>
                <a:cs typeface="ＭＳ Ｐゴシック" pitchFamily="-107" charset="-128"/>
              </a:rPr>
              <a:t>different times. This feature supports key life cycle management, in particular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ability to update key pairs for users and CAs on a regular basis or under</a:t>
            </a:r>
          </a:p>
          <a:p>
            <a:r>
              <a:rPr lang="en-US" sz="1200" kern="1200" baseline="0" dirty="0">
                <a:solidFill>
                  <a:schemeClr val="tx1"/>
                </a:solidFill>
                <a:latin typeface="Arial" pitchFamily="-107" charset="0"/>
                <a:ea typeface="ＭＳ Ｐゴシック" pitchFamily="-107" charset="-128"/>
                <a:cs typeface="ＭＳ Ｐゴシック" pitchFamily="-107" charset="-128"/>
              </a:rPr>
              <a:t>exceptional circumstances.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Rather than continue to add fields to a fixed format, standards developers</a:t>
            </a:r>
          </a:p>
          <a:p>
            <a:r>
              <a:rPr lang="en-US" sz="1200" kern="1200" baseline="0" dirty="0">
                <a:solidFill>
                  <a:schemeClr val="tx1"/>
                </a:solidFill>
                <a:latin typeface="Arial" pitchFamily="-107" charset="0"/>
                <a:ea typeface="ＭＳ Ｐゴシック" pitchFamily="-107" charset="-128"/>
                <a:cs typeface="ＭＳ Ｐゴシック" pitchFamily="-107" charset="-128"/>
              </a:rPr>
              <a:t>felt that a more flexible approach was needed. Thus, version 3 includes a number</a:t>
            </a:r>
          </a:p>
          <a:p>
            <a:r>
              <a:rPr lang="en-US" sz="1200" kern="1200" baseline="0" dirty="0">
                <a:solidFill>
                  <a:schemeClr val="tx1"/>
                </a:solidFill>
                <a:latin typeface="Arial" pitchFamily="-107" charset="0"/>
                <a:ea typeface="ＭＳ Ｐゴシック" pitchFamily="-107" charset="-128"/>
                <a:cs typeface="ＭＳ Ｐゴシック" pitchFamily="-107" charset="-128"/>
              </a:rPr>
              <a:t>of optional extensions that may be added to the version 2 format. Each extension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consists of an extension identifier, a criticality indicator, and an extension value.</a:t>
            </a:r>
          </a:p>
          <a:p>
            <a:r>
              <a:rPr lang="en-US" sz="1200" kern="1200" baseline="0" dirty="0">
                <a:solidFill>
                  <a:schemeClr val="tx1"/>
                </a:solidFill>
                <a:latin typeface="Arial" pitchFamily="-107" charset="0"/>
                <a:ea typeface="ＭＳ Ｐゴシック" pitchFamily="-107" charset="-128"/>
                <a:cs typeface="ＭＳ Ｐゴシック" pitchFamily="-107" charset="-128"/>
              </a:rPr>
              <a:t> The criticality indicator indicates whether an extension can be safely ignored. If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indicator has a value of TRUE and an implementation does not recognize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extension, it must treat the certificate as invalid.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certificate extensions fall into three main categories: key and policy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subject and issuer attributes, and certification path constraints.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 In most computer security contexts, user authentication is the fundamental building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block and the primary line of defense. User authentication is the basis for most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types of access control and for user accountability. RFC 4949 (Internet Security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Glossary) defines user authentication as the process of verifying an identity claimed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by or for a system entity. This process consists of two steps: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Identification step: Presenting an identifier to the security system. (Identifiers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should be assigned carefully, because authenticated identities are the basis for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other security services, such as access control service.)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Verification step: Presenting or generating authentication information that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corroborates the binding between the entity and the identifier.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 essence, identification is the means by which a user provides a claimed identity</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system; user authentication is the means of establishing the validity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claim. Note that user authentication is distinct from message authentication. As</a:t>
            </a:r>
          </a:p>
          <a:p>
            <a:r>
              <a:rPr lang="en-US" sz="1200" kern="1200" baseline="0" dirty="0">
                <a:solidFill>
                  <a:schemeClr val="tx1"/>
                </a:solidFill>
                <a:latin typeface="Arial" pitchFamily="-107" charset="0"/>
                <a:ea typeface="ＭＳ Ｐゴシック" pitchFamily="-107" charset="-128"/>
                <a:cs typeface="ＭＳ Ｐゴシック" pitchFamily="-107" charset="-128"/>
              </a:rPr>
              <a:t>defined  in Chapter 3, message authentication is a procedure that allows communicating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parties to verify that the contents of a received message have not been altered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the source is authentic. This chapter is concerned solely with user authentication.</a:t>
            </a:r>
            <a:endParaRPr lang="en-US" b="0"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3</a:t>
            </a:fld>
            <a:endParaRPr lang="en-A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These extensions convey additional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about the subject and issuer keys, plus indicators of certificate policy. A certificate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policy is a named set of rules that indicates the applicability of a certificate to a</a:t>
            </a:r>
          </a:p>
          <a:p>
            <a:r>
              <a:rPr lang="en-US" sz="1200" kern="1200" baseline="0" dirty="0">
                <a:solidFill>
                  <a:schemeClr val="tx1"/>
                </a:solidFill>
                <a:latin typeface="Arial" pitchFamily="-107" charset="0"/>
                <a:ea typeface="ＭＳ Ｐゴシック" pitchFamily="-107" charset="-128"/>
                <a:cs typeface="ＭＳ Ｐゴシック" pitchFamily="-107" charset="-128"/>
              </a:rPr>
              <a:t>particular community and/or class of application with common security requirements.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example, a policy might be applicable to the authentication of electronic</a:t>
            </a:r>
          </a:p>
          <a:p>
            <a:r>
              <a:rPr lang="en-US" sz="1200" kern="1200" baseline="0" dirty="0">
                <a:solidFill>
                  <a:schemeClr val="tx1"/>
                </a:solidFill>
                <a:latin typeface="Arial" pitchFamily="-107" charset="0"/>
                <a:ea typeface="ＭＳ Ｐゴシック" pitchFamily="-107" charset="-128"/>
                <a:cs typeface="ＭＳ Ｐゴシック" pitchFamily="-107" charset="-128"/>
              </a:rPr>
              <a:t>data interchange (EDI) transactions for the trading of goods within a given</a:t>
            </a:r>
          </a:p>
          <a:p>
            <a:r>
              <a:rPr lang="en-US" sz="1200" kern="1200" baseline="0" dirty="0">
                <a:solidFill>
                  <a:schemeClr val="tx1"/>
                </a:solidFill>
                <a:latin typeface="Arial" pitchFamily="-107" charset="0"/>
                <a:ea typeface="ＭＳ Ｐゴシック" pitchFamily="-107" charset="-128"/>
                <a:cs typeface="ＭＳ Ｐゴシック" pitchFamily="-107" charset="-128"/>
              </a:rPr>
              <a:t>price range.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This area includes the 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Authority key identifier:  Identifies the public key to be used to verify the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this certificate or CRL. Enables distinct keys of the same CA to be</a:t>
            </a:r>
          </a:p>
          <a:p>
            <a:r>
              <a:rPr lang="en-US" sz="1200" kern="1200" baseline="0" dirty="0">
                <a:solidFill>
                  <a:schemeClr val="tx1"/>
                </a:solidFill>
                <a:latin typeface="Arial" pitchFamily="-107" charset="0"/>
                <a:ea typeface="ＭＳ Ｐゴシック" pitchFamily="-107" charset="-128"/>
                <a:cs typeface="ＭＳ Ｐゴシック" pitchFamily="-107" charset="-128"/>
              </a:rPr>
              <a:t>differentiated. One use of this field is to handle CA key pair updating.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Subject key identifier:  Identifies the public key being certified. Useful for subject</a:t>
            </a:r>
          </a:p>
          <a:p>
            <a:r>
              <a:rPr lang="en-US" sz="1200" kern="1200" baseline="0" dirty="0">
                <a:solidFill>
                  <a:schemeClr val="tx1"/>
                </a:solidFill>
                <a:latin typeface="Arial" pitchFamily="-107" charset="0"/>
                <a:ea typeface="ＭＳ Ｐゴシック" pitchFamily="-107" charset="-128"/>
                <a:cs typeface="ＭＳ Ｐゴシック" pitchFamily="-107" charset="-128"/>
              </a:rPr>
              <a:t>key pair updating. Also, a subject may have multiple key pairs and, correspondingly,</a:t>
            </a:r>
          </a:p>
          <a:p>
            <a:r>
              <a:rPr lang="en-US" sz="1200" kern="1200" baseline="0" dirty="0">
                <a:solidFill>
                  <a:schemeClr val="tx1"/>
                </a:solidFill>
                <a:latin typeface="Arial" pitchFamily="-107" charset="0"/>
                <a:ea typeface="ＭＳ Ｐゴシック" pitchFamily="-107" charset="-128"/>
                <a:cs typeface="ＭＳ Ｐゴシック" pitchFamily="-107" charset="-128"/>
              </a:rPr>
              <a:t>different certificates for different purposes (e.g., digital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encryption key agreement).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Key usage:  Indicates a restriction imposed as to the purposes for which,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policies under which, the certified public key may be used. May indicate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one or more of the following: digital signature, nonrepudiation, key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data encryption, key agreement, CA signature verification on 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CA signature verification on CRLs.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Private-key usage period:  Indicates the period of use of the private key corresponding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public key. Typically, the private key is used over a different</a:t>
            </a:r>
          </a:p>
          <a:p>
            <a:r>
              <a:rPr lang="en-US" sz="1200" kern="1200" baseline="0" dirty="0">
                <a:solidFill>
                  <a:schemeClr val="tx1"/>
                </a:solidFill>
                <a:latin typeface="Arial" pitchFamily="-107" charset="0"/>
                <a:ea typeface="ＭＳ Ｐゴシック" pitchFamily="-107" charset="-128"/>
                <a:cs typeface="ＭＳ Ｐゴシック" pitchFamily="-107" charset="-128"/>
              </a:rPr>
              <a:t>period from the validity of the public key. For example, with digital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keys, the usage period for the signing private key is typically shorter than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the verifying public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Certificate policies:  Certificates may be used in environments where multiple</a:t>
            </a:r>
          </a:p>
          <a:p>
            <a:r>
              <a:rPr lang="en-US" sz="1200" kern="1200" baseline="0" dirty="0">
                <a:solidFill>
                  <a:schemeClr val="tx1"/>
                </a:solidFill>
                <a:latin typeface="Arial" pitchFamily="-107" charset="0"/>
                <a:ea typeface="ＭＳ Ｐゴシック" pitchFamily="-107" charset="-128"/>
                <a:cs typeface="ＭＳ Ｐゴシック" pitchFamily="-107" charset="-128"/>
              </a:rPr>
              <a:t>policies apply. This extension lists policies that the certificate is recognized as</a:t>
            </a:r>
          </a:p>
          <a:p>
            <a:r>
              <a:rPr lang="en-US" sz="1200" kern="1200" baseline="0" dirty="0">
                <a:solidFill>
                  <a:schemeClr val="tx1"/>
                </a:solidFill>
                <a:latin typeface="Arial" pitchFamily="-107" charset="0"/>
                <a:ea typeface="ＭＳ Ｐゴシック" pitchFamily="-107" charset="-128"/>
                <a:cs typeface="ＭＳ Ｐゴシック" pitchFamily="-107" charset="-128"/>
              </a:rPr>
              <a:t>supporting, together with optional qualifier information.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Policy mappings:  Used only in certificates for CAs issued by other CAs. Policy</a:t>
            </a:r>
          </a:p>
          <a:p>
            <a:r>
              <a:rPr lang="en-US" sz="1200" kern="1200" baseline="0" dirty="0">
                <a:solidFill>
                  <a:schemeClr val="tx1"/>
                </a:solidFill>
                <a:latin typeface="Arial" pitchFamily="-107" charset="0"/>
                <a:ea typeface="ＭＳ Ｐゴシック" pitchFamily="-107" charset="-128"/>
                <a:cs typeface="ＭＳ Ｐゴシック" pitchFamily="-107" charset="-128"/>
              </a:rPr>
              <a:t>mappings allow an issuing CA to indicate that one or more of that issuer’s</a:t>
            </a:r>
          </a:p>
          <a:p>
            <a:r>
              <a:rPr lang="en-US" sz="1200" kern="1200" baseline="0" dirty="0">
                <a:solidFill>
                  <a:schemeClr val="tx1"/>
                </a:solidFill>
                <a:latin typeface="Arial" pitchFamily="-107" charset="0"/>
                <a:ea typeface="ＭＳ Ｐゴシック" pitchFamily="-107" charset="-128"/>
                <a:cs typeface="ＭＳ Ｐゴシック" pitchFamily="-107" charset="-128"/>
              </a:rPr>
              <a:t>policies can be considered equivalent to another policy used in the subject</a:t>
            </a:r>
          </a:p>
          <a:p>
            <a:r>
              <a:rPr lang="en-US" sz="1200" kern="1200" baseline="0" dirty="0">
                <a:solidFill>
                  <a:schemeClr val="tx1"/>
                </a:solidFill>
                <a:latin typeface="Arial" pitchFamily="-107" charset="0"/>
                <a:ea typeface="ＭＳ Ｐゴシック" pitchFamily="-107" charset="-128"/>
                <a:cs typeface="ＭＳ Ｐゴシック" pitchFamily="-107" charset="-128"/>
              </a:rPr>
              <a:t>CA’s domain.</a:t>
            </a:r>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31</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These extensions support alternative</a:t>
            </a:r>
          </a:p>
          <a:p>
            <a:r>
              <a:rPr lang="en-US" sz="1200" kern="1200" baseline="0" dirty="0">
                <a:solidFill>
                  <a:schemeClr val="tx1"/>
                </a:solidFill>
                <a:latin typeface="Arial" pitchFamily="-107" charset="0"/>
                <a:ea typeface="ＭＳ Ｐゴシック" pitchFamily="-107" charset="-128"/>
                <a:cs typeface="ＭＳ Ｐゴシック" pitchFamily="-107" charset="-128"/>
              </a:rPr>
              <a:t>names, in alternative formats, for a certificate subject or certificate issuer and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convey additional information about the certificate subject to increase a certificate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user’s confidence that the certificate subject is a particular person or entity.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example, information such as postal address, position within a corporation, or</a:t>
            </a:r>
          </a:p>
          <a:p>
            <a:r>
              <a:rPr lang="en-US" sz="1200" kern="1200" baseline="0" dirty="0">
                <a:solidFill>
                  <a:schemeClr val="tx1"/>
                </a:solidFill>
                <a:latin typeface="Arial" pitchFamily="-107" charset="0"/>
                <a:ea typeface="ＭＳ Ｐゴシック" pitchFamily="-107" charset="-128"/>
                <a:cs typeface="ＭＳ Ｐゴシック" pitchFamily="-107" charset="-128"/>
              </a:rPr>
              <a:t>picture image may be required.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extension fields in this area include the 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Subject alternative name:  Contains one or more alternative names, using any</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 variety of forms. This field is important for supporting certain applications,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such as electronic mail, EDI, and IPSec, which may employ their own</a:t>
            </a:r>
          </a:p>
          <a:p>
            <a:r>
              <a:rPr lang="en-US" sz="1200" kern="1200" baseline="0" dirty="0">
                <a:solidFill>
                  <a:schemeClr val="tx1"/>
                </a:solidFill>
                <a:latin typeface="Arial" pitchFamily="-107" charset="0"/>
                <a:ea typeface="ＭＳ Ｐゴシック" pitchFamily="-107" charset="-128"/>
                <a:cs typeface="ＭＳ Ｐゴシック" pitchFamily="-107" charset="-128"/>
              </a:rPr>
              <a:t>name forms.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Issuer alternative name:  Contains one or more alternative names, using any of</a:t>
            </a:r>
          </a:p>
          <a:p>
            <a:r>
              <a:rPr lang="en-US" sz="1200" kern="1200" baseline="0" dirty="0">
                <a:solidFill>
                  <a:schemeClr val="tx1"/>
                </a:solidFill>
                <a:latin typeface="Arial" pitchFamily="-107" charset="0"/>
                <a:ea typeface="ＭＳ Ｐゴシック" pitchFamily="-107" charset="-128"/>
                <a:cs typeface="ＭＳ Ｐゴシック" pitchFamily="-107" charset="-128"/>
              </a:rPr>
              <a:t>a variety of forms.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Subject directory attributes:  Conveys any desired X.500 directory attribute</a:t>
            </a:r>
          </a:p>
          <a:p>
            <a:r>
              <a:rPr lang="en-US" sz="1200" kern="1200" baseline="0" dirty="0">
                <a:solidFill>
                  <a:schemeClr val="tx1"/>
                </a:solidFill>
                <a:latin typeface="Arial" pitchFamily="-107" charset="0"/>
                <a:ea typeface="ＭＳ Ｐゴシック" pitchFamily="-107" charset="-128"/>
                <a:cs typeface="ＭＳ Ｐゴシック" pitchFamily="-107" charset="-128"/>
              </a:rPr>
              <a:t>values for the subject of this certificate.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32</a:t>
            </a:fld>
            <a:endParaRPr lang="en-A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These extensions allow constraint specifications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be included in certificates issued for CAs by other CAs. The constraints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restrict the types of certificates that can be issued by the subject CA or that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occur subsequently in a certification chain.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extension fields in this area include the 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Basic constraints:  Indicates if the subject may act as a CA. If so, a certification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path length constraint may be specified.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Name constraints:  Indicates a name space within which all subject names in</a:t>
            </a:r>
          </a:p>
          <a:p>
            <a:r>
              <a:rPr lang="en-US" sz="1200" kern="1200" baseline="0" dirty="0">
                <a:solidFill>
                  <a:schemeClr val="tx1"/>
                </a:solidFill>
                <a:latin typeface="Arial" pitchFamily="-107" charset="0"/>
                <a:ea typeface="ＭＳ Ｐゴシック" pitchFamily="-107" charset="-128"/>
                <a:cs typeface="ＭＳ Ｐゴシック" pitchFamily="-107" charset="-128"/>
              </a:rPr>
              <a:t>subsequent certificates in a certification path must be located.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Policy constraints:  Specifies constraints that may require explicit certificate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policy identification or inhibit policy mapping for the remainder of the certification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path.</a:t>
            </a:r>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33</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B683BD42-17AF-3246-92D1-5530454C4E1A}" type="slidenum">
              <a:rPr lang="en-AU">
                <a:latin typeface="Arial" pitchFamily="-84" charset="0"/>
              </a:rPr>
              <a:pPr/>
              <a:t>34</a:t>
            </a:fld>
            <a:endParaRPr lang="en-AU" dirty="0">
              <a:latin typeface="Arial" pitchFamily="-84" charset="0"/>
            </a:endParaRPr>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xfrm>
            <a:off x="685800" y="4343400"/>
            <a:ext cx="5486400" cy="4419600"/>
          </a:xfrm>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RFC 4949 (Internet Security Glossary ) defines public-key infrastructure (PKI) as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set of hardware, software, people, policies, and procedures needed to create,</a:t>
            </a:r>
          </a:p>
          <a:p>
            <a:r>
              <a:rPr lang="en-US" sz="1200" kern="1200" baseline="0" dirty="0">
                <a:solidFill>
                  <a:schemeClr val="tx1"/>
                </a:solidFill>
                <a:latin typeface="Arial" pitchFamily="-107" charset="0"/>
                <a:ea typeface="ＭＳ Ｐゴシック" pitchFamily="-107" charset="-128"/>
                <a:cs typeface="ＭＳ Ｐゴシック" pitchFamily="-107" charset="-128"/>
              </a:rPr>
              <a:t>manage, store, distribute, and revoke digital certificates based on asymmetric cryptography.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principal objective for developing a PKI is to enable secure, convenient,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efficient acquisition of public keys. The Internet Engineering Task Force</a:t>
            </a:r>
          </a:p>
          <a:p>
            <a:r>
              <a:rPr lang="en-US" sz="1200" kern="1200" baseline="0" dirty="0">
                <a:solidFill>
                  <a:schemeClr val="tx1"/>
                </a:solidFill>
                <a:latin typeface="Arial" pitchFamily="-107" charset="0"/>
                <a:ea typeface="ＭＳ Ｐゴシック" pitchFamily="-107" charset="-128"/>
                <a:cs typeface="ＭＳ Ｐゴシック" pitchFamily="-107" charset="-128"/>
              </a:rPr>
              <a:t>(IETF) Public Key Infrastructure X.509 (PKIX) working group has been the driving</a:t>
            </a:r>
          </a:p>
          <a:p>
            <a:r>
              <a:rPr lang="en-US" sz="1200" kern="1200" baseline="0" dirty="0">
                <a:solidFill>
                  <a:schemeClr val="tx1"/>
                </a:solidFill>
                <a:latin typeface="Arial" pitchFamily="-107" charset="0"/>
                <a:ea typeface="ＭＳ Ｐゴシック" pitchFamily="-107" charset="-128"/>
                <a:cs typeface="ＭＳ Ｐゴシック" pitchFamily="-107" charset="-128"/>
              </a:rPr>
              <a:t>force behind setting up a formal (and generic) model based on X.509 that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suitable for deploying a certificate-based architecture on the Internet. This section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describes the PKIX model.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Figure 4.7 shows the interrelationship among the key elements of the PKIX</a:t>
            </a:r>
          </a:p>
          <a:p>
            <a:r>
              <a:rPr lang="en-US" sz="1200" kern="1200" baseline="0" dirty="0">
                <a:solidFill>
                  <a:schemeClr val="tx1"/>
                </a:solidFill>
                <a:latin typeface="Arial" pitchFamily="-107" charset="0"/>
                <a:ea typeface="ＭＳ Ｐゴシック" pitchFamily="-107" charset="-128"/>
                <a:cs typeface="ＭＳ Ｐゴシック" pitchFamily="-107" charset="-128"/>
              </a:rPr>
              <a:t>model. These elements are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End entity:  A generic term used to denote end users, devices (e.g., servers,</a:t>
            </a:r>
          </a:p>
          <a:p>
            <a:r>
              <a:rPr lang="en-US" sz="1200" kern="1200" baseline="0" dirty="0">
                <a:solidFill>
                  <a:schemeClr val="tx1"/>
                </a:solidFill>
                <a:latin typeface="Arial" pitchFamily="-107" charset="0"/>
                <a:ea typeface="ＭＳ Ｐゴシック" pitchFamily="-107" charset="-128"/>
                <a:cs typeface="ＭＳ Ｐゴシック" pitchFamily="-107" charset="-128"/>
              </a:rPr>
              <a:t>routers), or any other entity that can be identified in the subject field of a public</a:t>
            </a:r>
          </a:p>
          <a:p>
            <a:r>
              <a:rPr lang="en-US" sz="1200" kern="1200" baseline="0" dirty="0">
                <a:solidFill>
                  <a:schemeClr val="tx1"/>
                </a:solidFill>
                <a:latin typeface="Arial" pitchFamily="-107" charset="0"/>
                <a:ea typeface="ＭＳ Ｐゴシック" pitchFamily="-107" charset="-128"/>
                <a:cs typeface="ＭＳ Ｐゴシック" pitchFamily="-107" charset="-128"/>
              </a:rPr>
              <a:t>key certificate. End entities typically consume and/or support PKI-related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services.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Certification authority (CA):  The issuer of certificates and (usually) certificate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revocation lists (CRLs). It may also support a variety of administrative functions,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although these are often delegated to one or more registration authorities.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Registration authority (RA): An optional component that can assume a number</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administrative functions from the CA. The RA is often associated with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end entity registration process, but can assist in a number of other areas as well.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CRL issuer: An optional component that a CA can delegate to publish CRLs.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Repository: A generic term used to denote any method for storing 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CRLs so that they can be retrieved by end entities.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EA82503-B29D-7545-8F7A-86819E424C20}" type="slidenum">
              <a:rPr lang="en-AU">
                <a:latin typeface="Arial" pitchFamily="-84" charset="0"/>
              </a:rPr>
              <a:pPr/>
              <a:t>35</a:t>
            </a:fld>
            <a:endParaRPr lang="en-AU" dirty="0">
              <a:latin typeface="Arial" pitchFamily="-8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85800" y="4343400"/>
            <a:ext cx="5486400" cy="4495800"/>
          </a:xfrm>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PKIX identifies a number of management functions that potentially need to be supported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management protocols. These are indicated in Figure 4.7 and include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Registration:  This is the process whereby a user first makes itself known to</a:t>
            </a:r>
          </a:p>
          <a:p>
            <a:r>
              <a:rPr lang="en-US" sz="1200" kern="1200" baseline="0" dirty="0">
                <a:solidFill>
                  <a:schemeClr val="tx1"/>
                </a:solidFill>
                <a:latin typeface="Arial" pitchFamily="-107" charset="0"/>
                <a:ea typeface="ＭＳ Ｐゴシック" pitchFamily="-107" charset="-128"/>
                <a:cs typeface="ＭＳ Ｐゴシック" pitchFamily="-107" charset="-128"/>
              </a:rPr>
              <a:t>a CA (directly, or through an RA), prior to that CA issuing a certificate or</a:t>
            </a:r>
          </a:p>
          <a:p>
            <a:r>
              <a:rPr lang="en-US" sz="1200" kern="1200" baseline="0" dirty="0">
                <a:solidFill>
                  <a:schemeClr val="tx1"/>
                </a:solidFill>
                <a:latin typeface="Arial" pitchFamily="-107" charset="0"/>
                <a:ea typeface="ＭＳ Ｐゴシック" pitchFamily="-107" charset="-128"/>
                <a:cs typeface="ＭＳ Ｐゴシック" pitchFamily="-107" charset="-128"/>
              </a:rPr>
              <a:t>certificates for that user. Registration begins the process of enrolling in a PKI.</a:t>
            </a:r>
          </a:p>
          <a:p>
            <a:r>
              <a:rPr lang="en-US" sz="1200" kern="1200" baseline="0" dirty="0">
                <a:solidFill>
                  <a:schemeClr val="tx1"/>
                </a:solidFill>
                <a:latin typeface="Arial" pitchFamily="-107" charset="0"/>
                <a:ea typeface="ＭＳ Ｐゴシック" pitchFamily="-107" charset="-128"/>
                <a:cs typeface="ＭＳ Ｐゴシック" pitchFamily="-107" charset="-128"/>
              </a:rPr>
              <a:t>Registration usually involves some off-line or online procedure for mutual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Typically, the end entity is issued one or more shared secret keys</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for subsequent authentication.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Initialization:  Before a client system can operate securely, it is necessary to</a:t>
            </a:r>
          </a:p>
          <a:p>
            <a:r>
              <a:rPr lang="en-US" sz="1200" kern="1200" baseline="0" dirty="0">
                <a:solidFill>
                  <a:schemeClr val="tx1"/>
                </a:solidFill>
                <a:latin typeface="Arial" pitchFamily="-107" charset="0"/>
                <a:ea typeface="ＭＳ Ｐゴシック" pitchFamily="-107" charset="-128"/>
                <a:cs typeface="ＭＳ Ｐゴシック" pitchFamily="-107" charset="-128"/>
              </a:rPr>
              <a:t>install key materials that have the appropriate relationship with keys stored</a:t>
            </a:r>
          </a:p>
          <a:p>
            <a:r>
              <a:rPr lang="en-US" sz="1200" kern="1200" baseline="0" dirty="0">
                <a:solidFill>
                  <a:schemeClr val="tx1"/>
                </a:solidFill>
                <a:latin typeface="Arial" pitchFamily="-107" charset="0"/>
                <a:ea typeface="ＭＳ Ｐゴシック" pitchFamily="-107" charset="-128"/>
                <a:cs typeface="ＭＳ Ｐゴシック" pitchFamily="-107" charset="-128"/>
              </a:rPr>
              <a:t> elsewhere in the infrastructure. For example, the client needs to be securely</a:t>
            </a:r>
          </a:p>
          <a:p>
            <a:r>
              <a:rPr lang="en-US" sz="1200" kern="1200" baseline="0" dirty="0">
                <a:solidFill>
                  <a:schemeClr val="tx1"/>
                </a:solidFill>
                <a:latin typeface="Arial" pitchFamily="-107" charset="0"/>
                <a:ea typeface="ＭＳ Ｐゴシック" pitchFamily="-107" charset="-128"/>
                <a:cs typeface="ＭＳ Ｐゴシック" pitchFamily="-107" charset="-128"/>
              </a:rPr>
              <a:t>initialized with the public key and other assured information of the trusted</a:t>
            </a:r>
          </a:p>
          <a:p>
            <a:r>
              <a:rPr lang="en-US" sz="1200" kern="1200" baseline="0" dirty="0">
                <a:solidFill>
                  <a:schemeClr val="tx1"/>
                </a:solidFill>
                <a:latin typeface="Arial" pitchFamily="-107" charset="0"/>
                <a:ea typeface="ＭＳ Ｐゴシック" pitchFamily="-107" charset="-128"/>
                <a:cs typeface="ＭＳ Ｐゴシック" pitchFamily="-107" charset="-128"/>
              </a:rPr>
              <a:t>CA(s) to be used in validating certificate paths.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Certification:  This is the process in which a CA issues a certificate for a user’s</a:t>
            </a:r>
          </a:p>
          <a:p>
            <a:r>
              <a:rPr lang="en-US" sz="1200" kern="1200" baseline="0" dirty="0">
                <a:solidFill>
                  <a:schemeClr val="tx1"/>
                </a:solidFill>
                <a:latin typeface="Arial" pitchFamily="-107" charset="0"/>
                <a:ea typeface="ＭＳ Ｐゴシック" pitchFamily="-107" charset="-128"/>
                <a:cs typeface="ＭＳ Ｐゴシック" pitchFamily="-107" charset="-128"/>
              </a:rPr>
              <a:t>public key and returns that certificate to the user’s client system and/or posts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certificate in a repository.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Key pair recovery:  Key pairs can be used to support digital signature creation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verification, encryption and decryption, or both. When a key pair is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encryption/decryption, it is important to provide a mechanism to recover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necessary decryption keys when normal access to the keying material is no longer</a:t>
            </a:r>
          </a:p>
          <a:p>
            <a:r>
              <a:rPr lang="en-US" sz="1200" kern="1200" baseline="0" dirty="0">
                <a:solidFill>
                  <a:schemeClr val="tx1"/>
                </a:solidFill>
                <a:latin typeface="Arial" pitchFamily="-107" charset="0"/>
                <a:ea typeface="ＭＳ Ｐゴシック" pitchFamily="-107" charset="-128"/>
                <a:cs typeface="ＭＳ Ｐゴシック" pitchFamily="-107" charset="-128"/>
              </a:rPr>
              <a:t>possible, otherwise it will not be possible to recover the encrypted data. Loss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access to the decryption key can result from forgotten passwords/PINs, corrupted</a:t>
            </a:r>
          </a:p>
          <a:p>
            <a:r>
              <a:rPr lang="en-US" sz="1200" kern="1200" baseline="0" dirty="0">
                <a:solidFill>
                  <a:schemeClr val="tx1"/>
                </a:solidFill>
                <a:latin typeface="Arial" pitchFamily="-107" charset="0"/>
                <a:ea typeface="ＭＳ Ｐゴシック" pitchFamily="-107" charset="-128"/>
                <a:cs typeface="ＭＳ Ｐゴシック" pitchFamily="-107" charset="-128"/>
              </a:rPr>
              <a:t>disk drives, damage to hardware tokens, and so on. Key pair recovery allows end</a:t>
            </a:r>
          </a:p>
          <a:p>
            <a:r>
              <a:rPr lang="en-US" sz="1200" kern="1200" baseline="0" dirty="0">
                <a:solidFill>
                  <a:schemeClr val="tx1"/>
                </a:solidFill>
                <a:latin typeface="Arial" pitchFamily="-107" charset="0"/>
                <a:ea typeface="ＭＳ Ｐゴシック" pitchFamily="-107" charset="-128"/>
                <a:cs typeface="ＭＳ Ｐゴシック" pitchFamily="-107" charset="-128"/>
              </a:rPr>
              <a:t>entities to restore their encryption/decryption key pair from an authorized key</a:t>
            </a:r>
          </a:p>
          <a:p>
            <a:r>
              <a:rPr lang="en-US" sz="1200" kern="1200" baseline="0" dirty="0">
                <a:solidFill>
                  <a:schemeClr val="tx1"/>
                </a:solidFill>
                <a:latin typeface="Arial" pitchFamily="-107" charset="0"/>
                <a:ea typeface="ＭＳ Ｐゴシック" pitchFamily="-107" charset="-128"/>
                <a:cs typeface="ＭＳ Ｐゴシック" pitchFamily="-107" charset="-128"/>
              </a:rPr>
              <a:t>backup facility (typically, the CA that issued the end entity’s certificate).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Key pair update:  All key pairs need to be updated regularly (i.e., replaced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a new key pair) and new certificates issued. Update is required when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certificate lifetime expires and as a result of certificate revocation.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Revocation request:  An authorized person advises a CA of an abnormal situation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requiring certificate revocation. Reasons for revocation include private</a:t>
            </a:r>
          </a:p>
          <a:p>
            <a:r>
              <a:rPr lang="en-US" sz="1200" kern="1200" baseline="0" dirty="0">
                <a:solidFill>
                  <a:schemeClr val="tx1"/>
                </a:solidFill>
                <a:latin typeface="Arial" pitchFamily="-107" charset="0"/>
                <a:ea typeface="ＭＳ Ｐゴシック" pitchFamily="-107" charset="-128"/>
                <a:cs typeface="ＭＳ Ｐゴシック" pitchFamily="-107" charset="-128"/>
              </a:rPr>
              <a:t>key compromise, change in affiliation, and name change.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Cross-certification:  Two CAs exchange information used in establishing</a:t>
            </a:r>
          </a:p>
          <a:p>
            <a:r>
              <a:rPr lang="en-US" sz="1200" kern="1200" baseline="0" dirty="0">
                <a:solidFill>
                  <a:schemeClr val="tx1"/>
                </a:solidFill>
                <a:latin typeface="Arial" pitchFamily="-107" charset="0"/>
                <a:ea typeface="ＭＳ Ｐゴシック" pitchFamily="-107" charset="-128"/>
                <a:cs typeface="ＭＳ Ｐゴシック" pitchFamily="-107" charset="-128"/>
              </a:rPr>
              <a:t>a cross-certificate. A cross-certificate is a certificate issued by one CA to</a:t>
            </a:r>
          </a:p>
          <a:p>
            <a:r>
              <a:rPr lang="en-US" sz="1200" kern="1200" baseline="0" dirty="0">
                <a:solidFill>
                  <a:schemeClr val="tx1"/>
                </a:solidFill>
                <a:latin typeface="Arial" pitchFamily="-107" charset="0"/>
                <a:ea typeface="ＭＳ Ｐゴシック" pitchFamily="-107" charset="-128"/>
                <a:cs typeface="ＭＳ Ｐゴシック" pitchFamily="-107" charset="-128"/>
              </a:rPr>
              <a:t>another CA that contains a CA signature key used for issuing certificates.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PKIX working group has defined two alternative management protocols</a:t>
            </a: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PKIX entities that support the management functions listed in the preceding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subsection. RFC 2510 defines the certificate management protocols (CMP).</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Within CMP, each of the management functions is explicitly identified by specific</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exchanges. CMP is designed to be a flexible protocol able to accommodate</a:t>
            </a:r>
          </a:p>
          <a:p>
            <a:r>
              <a:rPr lang="en-US" sz="1200" kern="1200" baseline="0" dirty="0">
                <a:solidFill>
                  <a:schemeClr val="tx1"/>
                </a:solidFill>
                <a:latin typeface="Arial" pitchFamily="-107" charset="0"/>
                <a:ea typeface="ＭＳ Ｐゴシック" pitchFamily="-107" charset="-128"/>
                <a:cs typeface="ＭＳ Ｐゴシック" pitchFamily="-107" charset="-128"/>
              </a:rPr>
              <a:t>a variety of technical, operational, and business models.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RFC 2797 defines certificate management messages over CMS (CMC), where</a:t>
            </a:r>
          </a:p>
          <a:p>
            <a:r>
              <a:rPr lang="en-US" sz="1200" kern="1200" baseline="0" dirty="0">
                <a:solidFill>
                  <a:schemeClr val="tx1"/>
                </a:solidFill>
                <a:latin typeface="Arial" pitchFamily="-107" charset="0"/>
                <a:ea typeface="ＭＳ Ｐゴシック" pitchFamily="-107" charset="-128"/>
                <a:cs typeface="ＭＳ Ｐゴシック" pitchFamily="-107" charset="-128"/>
              </a:rPr>
              <a:t>CMS refers to RFC 2630, cryptographic message syntax. CMC is built on earlier work</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is intended to leverage existing implementations. Although all of the PKIX functions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supported, the functions do not all map into specific protocol exchanges.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541B9F4-A39D-CF4D-9B53-7C72E41404D9}" type="slidenum">
              <a:rPr lang="en-AU">
                <a:latin typeface="Arial" pitchFamily="-84" charset="0"/>
              </a:rPr>
              <a:pPr/>
              <a:t>36</a:t>
            </a:fld>
            <a:endParaRPr lang="en-AU" dirty="0">
              <a:latin typeface="Arial" pitchFamily="-8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533400" y="4343400"/>
            <a:ext cx="5867400" cy="4267200"/>
          </a:xfrm>
          <a:noFill/>
          <a:ln/>
        </p:spPr>
        <p:txBody>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Federated identity management is a relatively new concept dealing with the use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 common identity management scheme across multiple enterprises and numerous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applications and supporting many thousands, even millions, of users. We begin our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overview with a discussion of the concept of identity management and then examine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federated identity management.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Identity management is a centralized, automated approach to provide enterprise wide</a:t>
            </a:r>
          </a:p>
          <a:p>
            <a:r>
              <a:rPr lang="en-US" sz="1200" kern="1200" baseline="0" dirty="0">
                <a:solidFill>
                  <a:schemeClr val="tx1"/>
                </a:solidFill>
                <a:latin typeface="Arial" pitchFamily="-107" charset="0"/>
                <a:ea typeface="ＭＳ Ｐゴシック" pitchFamily="-107" charset="-128"/>
                <a:cs typeface="ＭＳ Ｐゴシック" pitchFamily="-107" charset="-128"/>
              </a:rPr>
              <a:t>access to resources by employees and other authorized individuals. The focus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identity management is defining an identity for each user (human or process),</a:t>
            </a:r>
          </a:p>
          <a:p>
            <a:r>
              <a:rPr lang="en-US" sz="1200" kern="1200" baseline="0" dirty="0">
                <a:solidFill>
                  <a:schemeClr val="tx1"/>
                </a:solidFill>
                <a:latin typeface="Arial" pitchFamily="-107" charset="0"/>
                <a:ea typeface="ＭＳ Ｐゴシック" pitchFamily="-107" charset="-128"/>
                <a:cs typeface="ＭＳ Ｐゴシック" pitchFamily="-107" charset="-128"/>
              </a:rPr>
              <a:t>associating attributes with the identity, and enforcing a means by which a user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verify identity. The central concept of an identity management system is the use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single sign-on (SSO). SSO enables a user to access all network resources after a</a:t>
            </a:r>
          </a:p>
          <a:p>
            <a:r>
              <a:rPr lang="en-US" sz="1200" kern="1200" baseline="0" dirty="0">
                <a:solidFill>
                  <a:schemeClr val="tx1"/>
                </a:solidFill>
                <a:latin typeface="Arial" pitchFamily="-107" charset="0"/>
                <a:ea typeface="ＭＳ Ｐゴシック" pitchFamily="-107" charset="-128"/>
                <a:cs typeface="ＭＳ Ｐゴシック" pitchFamily="-107" charset="-128"/>
              </a:rPr>
              <a:t>single authentication.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Typical services provided by a federated identity management system include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following:</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Point of contact:  Includes authentication that a user corresponds to the user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name provided, and management of user/server sessions.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SSO protocol services:  Provides a vendor-neutral security token service for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supporting a single sign on to federated services.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Trust services:  Federation relationships require a trust relationship-based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federation between business partners. A trust relationship is represented by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combination of the security tokens used to exchange information about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user, the cryptographic information used to protect these security tokens, and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optionally the identity mapping rules applied to the information contained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within this token.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Key services:  Management of keys and certificates.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Identity services:  Services that provide the interface to local data stores, including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user registries and databases, for identity-related information management.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Authorization: Granting access to specific services and/or resources based 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authentication.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Provisioning: Includes creating an account in each target system for the user,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enrollment or registration of user in accounts, establishment of access rights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 credentials to ensure the privacy and integrity of account data.</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Management: Services related to runtime configuration and deployment.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CC31F22-D78F-7545-9EB8-0D0E023DE96E}" type="slidenum">
              <a:rPr lang="en-AU">
                <a:latin typeface="Arial" pitchFamily="-84" charset="0"/>
              </a:rPr>
              <a:pPr/>
              <a:t>37</a:t>
            </a:fld>
            <a:endParaRPr lang="en-AU" dirty="0">
              <a:latin typeface="Arial" pitchFamily="-8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4.8 [LINN06] illustrates entities and data flows in a generic identity</a:t>
            </a:r>
          </a:p>
          <a:p>
            <a:r>
              <a:rPr lang="en-US" sz="1200" kern="1200" baseline="0" dirty="0">
                <a:solidFill>
                  <a:schemeClr val="tx1"/>
                </a:solidFill>
                <a:latin typeface="Arial" pitchFamily="-107" charset="0"/>
                <a:ea typeface="ＭＳ Ｐゴシック" pitchFamily="-107" charset="-128"/>
                <a:cs typeface="ＭＳ Ｐゴシック" pitchFamily="-107" charset="-128"/>
              </a:rPr>
              <a:t>management architecture. A principal  is an identity holder. Typically, this is</a:t>
            </a:r>
          </a:p>
          <a:p>
            <a:r>
              <a:rPr lang="en-US" sz="1200" kern="1200" baseline="0" dirty="0">
                <a:solidFill>
                  <a:schemeClr val="tx1"/>
                </a:solidFill>
                <a:latin typeface="Arial" pitchFamily="-107" charset="0"/>
                <a:ea typeface="ＭＳ Ｐゴシック" pitchFamily="-107" charset="-128"/>
                <a:cs typeface="ＭＳ Ｐゴシック" pitchFamily="-107" charset="-128"/>
              </a:rPr>
              <a:t>a human user that seeks access to resources and services on the network. User</a:t>
            </a:r>
          </a:p>
          <a:p>
            <a:r>
              <a:rPr lang="en-US" sz="1200" kern="1200" baseline="0" dirty="0">
                <a:solidFill>
                  <a:schemeClr val="tx1"/>
                </a:solidFill>
                <a:latin typeface="Arial" pitchFamily="-107" charset="0"/>
                <a:ea typeface="ＭＳ Ｐゴシック" pitchFamily="-107" charset="-128"/>
                <a:cs typeface="ＭＳ Ｐゴシック" pitchFamily="-107" charset="-128"/>
              </a:rPr>
              <a:t>devices, agent processes, and server systems may also function as principals.</a:t>
            </a:r>
          </a:p>
          <a:p>
            <a:r>
              <a:rPr lang="en-US" sz="1200" kern="1200" baseline="0" dirty="0">
                <a:solidFill>
                  <a:schemeClr val="tx1"/>
                </a:solidFill>
                <a:latin typeface="Arial" pitchFamily="-107" charset="0"/>
                <a:ea typeface="ＭＳ Ｐゴシック" pitchFamily="-107" charset="-128"/>
                <a:cs typeface="ＭＳ Ｐゴシック" pitchFamily="-107" charset="-128"/>
              </a:rPr>
              <a:t>Principals authenticate themselves to an identity provider . The identity provider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associates authentication information with a principal, as well as attributes and one</a:t>
            </a:r>
          </a:p>
          <a:p>
            <a:r>
              <a:rPr lang="en-US" sz="1200" kern="1200" baseline="0" dirty="0">
                <a:solidFill>
                  <a:schemeClr val="tx1"/>
                </a:solidFill>
                <a:latin typeface="Arial" pitchFamily="-107" charset="0"/>
                <a:ea typeface="ＭＳ Ｐゴシック" pitchFamily="-107" charset="-128"/>
                <a:cs typeface="ＭＳ Ｐゴシック" pitchFamily="-107" charset="-128"/>
              </a:rPr>
              <a:t>or more identifiers.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Increasingly, digital identities incorporate attributes other than simply</a:t>
            </a:r>
          </a:p>
          <a:p>
            <a:r>
              <a:rPr lang="en-US" sz="1200" kern="1200" baseline="0" dirty="0">
                <a:solidFill>
                  <a:schemeClr val="tx1"/>
                </a:solidFill>
                <a:latin typeface="Arial" pitchFamily="-107" charset="0"/>
                <a:ea typeface="ＭＳ Ｐゴシック" pitchFamily="-107" charset="-128"/>
                <a:cs typeface="ＭＳ Ｐゴシック" pitchFamily="-107" charset="-128"/>
              </a:rPr>
              <a:t>an identifier and authentication information (such as passwords and biometric</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An attribute service  manages the creation and maintenance of such</a:t>
            </a:r>
          </a:p>
          <a:p>
            <a:r>
              <a:rPr lang="en-US" sz="1200" kern="1200" baseline="0" dirty="0">
                <a:solidFill>
                  <a:schemeClr val="tx1"/>
                </a:solidFill>
                <a:latin typeface="Arial" pitchFamily="-107" charset="0"/>
                <a:ea typeface="ＭＳ Ｐゴシック" pitchFamily="-107" charset="-128"/>
                <a:cs typeface="ＭＳ Ｐゴシック" pitchFamily="-107" charset="-128"/>
              </a:rPr>
              <a:t>attributes. For example, a user needs to provide a shipping address each time an</a:t>
            </a:r>
          </a:p>
          <a:p>
            <a:r>
              <a:rPr lang="en-US" sz="1200" kern="1200" baseline="0" dirty="0">
                <a:solidFill>
                  <a:schemeClr val="tx1"/>
                </a:solidFill>
                <a:latin typeface="Arial" pitchFamily="-107" charset="0"/>
                <a:ea typeface="ＭＳ Ｐゴシック" pitchFamily="-107" charset="-128"/>
                <a:cs typeface="ＭＳ Ｐゴシック" pitchFamily="-107" charset="-128"/>
              </a:rPr>
              <a:t>order is placed at a new Web merchant, and this information needs to be revised</a:t>
            </a:r>
          </a:p>
          <a:p>
            <a:r>
              <a:rPr lang="en-US" sz="1200" kern="1200" baseline="0" dirty="0">
                <a:solidFill>
                  <a:schemeClr val="tx1"/>
                </a:solidFill>
                <a:latin typeface="Arial" pitchFamily="-107" charset="0"/>
                <a:ea typeface="ＭＳ Ｐゴシック" pitchFamily="-107" charset="-128"/>
                <a:cs typeface="ＭＳ Ｐゴシック" pitchFamily="-107" charset="-128"/>
              </a:rPr>
              <a:t> when the user moves. Identity management enables the user to provide this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once, so that it is maintained in a single place and released to data consumers</a:t>
            </a:r>
          </a:p>
          <a:p>
            <a:r>
              <a:rPr lang="en-US" sz="1200" kern="1200" baseline="0" dirty="0">
                <a:solidFill>
                  <a:schemeClr val="tx1"/>
                </a:solidFill>
                <a:latin typeface="Arial" pitchFamily="-107" charset="0"/>
                <a:ea typeface="ＭＳ Ｐゴシック" pitchFamily="-107" charset="-128"/>
                <a:cs typeface="ＭＳ Ｐゴシック" pitchFamily="-107" charset="-128"/>
              </a:rPr>
              <a:t>in accordance with authorization and privacy policies. Users may create</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of the attributes to be associated with their digital identity, such as address.</a:t>
            </a:r>
          </a:p>
          <a:p>
            <a:r>
              <a:rPr lang="en-US" sz="1200" kern="1200" baseline="0" dirty="0">
                <a:solidFill>
                  <a:schemeClr val="tx1"/>
                </a:solidFill>
                <a:latin typeface="Arial" pitchFamily="-107" charset="0"/>
                <a:ea typeface="ＭＳ Ｐゴシック" pitchFamily="-107" charset="-128"/>
                <a:cs typeface="ＭＳ Ｐゴシック" pitchFamily="-107" charset="-128"/>
              </a:rPr>
              <a:t>Administrators  may also assign attributes to users, such as roles, access permissions,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employee information.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Data consumers  are entities that obtain and employ data maintained and provided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identity and attribute providers, which are often used to support authorization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decisions and to collect audit information. For example, a database server or</a:t>
            </a:r>
          </a:p>
          <a:p>
            <a:r>
              <a:rPr lang="en-US" sz="1200" kern="1200" baseline="0" dirty="0">
                <a:solidFill>
                  <a:schemeClr val="tx1"/>
                </a:solidFill>
                <a:latin typeface="Arial" pitchFamily="-107" charset="0"/>
                <a:ea typeface="ＭＳ Ｐゴシック" pitchFamily="-107" charset="-128"/>
                <a:cs typeface="ＭＳ Ｐゴシック" pitchFamily="-107" charset="-128"/>
              </a:rPr>
              <a:t>file server is a data consumer that needs a client’s credentials so as to know what</a:t>
            </a:r>
          </a:p>
          <a:p>
            <a:r>
              <a:rPr lang="en-US" sz="1200" kern="1200" baseline="0" dirty="0">
                <a:solidFill>
                  <a:schemeClr val="tx1"/>
                </a:solidFill>
                <a:latin typeface="Arial" pitchFamily="-107" charset="0"/>
                <a:ea typeface="ＭＳ Ｐゴシック" pitchFamily="-107" charset="-128"/>
                <a:cs typeface="ＭＳ Ｐゴシック" pitchFamily="-107" charset="-128"/>
              </a:rPr>
              <a:t>access to provide to that client.</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Identity federation is, in essence, an extension of identity management to multiple</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domains. Such domains include autonomous internal business units,</a:t>
            </a:r>
          </a:p>
          <a:p>
            <a:r>
              <a:rPr lang="en-US" sz="1200" kern="1200" baseline="0" dirty="0">
                <a:solidFill>
                  <a:schemeClr val="tx1"/>
                </a:solidFill>
                <a:latin typeface="Arial" pitchFamily="-107" charset="0"/>
                <a:ea typeface="ＭＳ Ｐゴシック" pitchFamily="-107" charset="-128"/>
                <a:cs typeface="ＭＳ Ｐゴシック" pitchFamily="-107" charset="-128"/>
              </a:rPr>
              <a:t>external business partners, and other third-party applications and services.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goal is to provide the sharing of digital identities so that a user can be authenticated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a single time and then access applications and resources across multiple</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domains. Because these domains are relatively autonomous or independent, no</a:t>
            </a:r>
          </a:p>
          <a:p>
            <a:r>
              <a:rPr lang="en-US" sz="1200" kern="1200" baseline="0" dirty="0">
                <a:solidFill>
                  <a:schemeClr val="tx1"/>
                </a:solidFill>
                <a:latin typeface="Arial" pitchFamily="-107" charset="0"/>
                <a:ea typeface="ＭＳ Ｐゴシック" pitchFamily="-107" charset="-128"/>
                <a:cs typeface="ＭＳ Ｐゴシック" pitchFamily="-107" charset="-128"/>
              </a:rPr>
              <a:t>centralized control is possible. Rather, the cooperating organizations must form a</a:t>
            </a:r>
          </a:p>
          <a:p>
            <a:r>
              <a:rPr lang="en-US" sz="1200" kern="1200" baseline="0" dirty="0">
                <a:solidFill>
                  <a:schemeClr val="tx1"/>
                </a:solidFill>
                <a:latin typeface="Arial" pitchFamily="-107" charset="0"/>
                <a:ea typeface="ＭＳ Ｐゴシック" pitchFamily="-107" charset="-128"/>
                <a:cs typeface="ＭＳ Ｐゴシック" pitchFamily="-107" charset="-128"/>
              </a:rPr>
              <a:t>federation based on agreed standards and mutual levels of trust to securely share</a:t>
            </a:r>
          </a:p>
          <a:p>
            <a:r>
              <a:rPr lang="en-US" sz="1200" kern="1200" baseline="0" dirty="0">
                <a:solidFill>
                  <a:schemeClr val="tx1"/>
                </a:solidFill>
                <a:latin typeface="Arial" pitchFamily="-107" charset="0"/>
                <a:ea typeface="ＭＳ Ｐゴシック" pitchFamily="-107" charset="-128"/>
                <a:cs typeface="ＭＳ Ｐゴシック" pitchFamily="-107" charset="-128"/>
              </a:rPr>
              <a:t>digital identities.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Federated identity management refers to the agreements, standards,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technologies that enable the portability of identities, identity attributes, and entitlements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across multiple enterprises and numerous applications and supports many</a:t>
            </a:r>
          </a:p>
          <a:p>
            <a:r>
              <a:rPr lang="en-US" sz="1200" kern="1200" baseline="0" dirty="0">
                <a:solidFill>
                  <a:schemeClr val="tx1"/>
                </a:solidFill>
                <a:latin typeface="Arial" pitchFamily="-107" charset="0"/>
                <a:ea typeface="ＭＳ Ｐゴシック" pitchFamily="-107" charset="-128"/>
                <a:cs typeface="ＭＳ Ｐゴシック" pitchFamily="-107" charset="-128"/>
              </a:rPr>
              <a:t>thousands, even millions, of users. When multiple organizations implement interoperable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federated identity schemes, an employee in one organization can use a single</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sign-on to access services across the federation with trust relationships associated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the identity. For example, an employee may log onto her corporate intranet</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be authenticated to perform authorized functions and access authorized services</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that intranet. The employee could then access her health benefits from an</a:t>
            </a:r>
          </a:p>
          <a:p>
            <a:r>
              <a:rPr lang="en-US" sz="1200" kern="1200" baseline="0" dirty="0">
                <a:solidFill>
                  <a:schemeClr val="tx1"/>
                </a:solidFill>
                <a:latin typeface="Arial" pitchFamily="-107" charset="0"/>
                <a:ea typeface="ＭＳ Ｐゴシック" pitchFamily="-107" charset="-128"/>
                <a:cs typeface="ＭＳ Ｐゴシック" pitchFamily="-107" charset="-128"/>
              </a:rPr>
              <a:t>outside health-care provider without having to reauthenticate.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Beyond SSO, federated identity management provides other capabilities. One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 standardized means of representing attributes. Increasingly, digital identities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incorporate attributes other than simply an identifier and authentication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(such as passwords and biometric information). Examples of attributes include</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 numbers, organizational roles, physical location, and file ownership. A user</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have multiple identifiers; for example, each identifier may be associated with a</a:t>
            </a:r>
          </a:p>
          <a:p>
            <a:r>
              <a:rPr lang="en-US" sz="1200" kern="1200" baseline="0" dirty="0">
                <a:solidFill>
                  <a:schemeClr val="tx1"/>
                </a:solidFill>
                <a:latin typeface="Arial" pitchFamily="-107" charset="0"/>
                <a:ea typeface="ＭＳ Ｐゴシック" pitchFamily="-107" charset="-128"/>
                <a:cs typeface="ＭＳ Ｐゴシック" pitchFamily="-107" charset="-128"/>
              </a:rPr>
              <a:t>unique role with its own access permissions.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Another key function of federated identity management is identity mapping.</a:t>
            </a:r>
          </a:p>
          <a:p>
            <a:r>
              <a:rPr lang="en-US" sz="1200" kern="1200" baseline="0" dirty="0">
                <a:solidFill>
                  <a:schemeClr val="tx1"/>
                </a:solidFill>
                <a:latin typeface="Arial" pitchFamily="-107" charset="0"/>
                <a:ea typeface="ＭＳ Ｐゴシック" pitchFamily="-107" charset="-128"/>
                <a:cs typeface="ＭＳ Ｐゴシック" pitchFamily="-107" charset="-128"/>
              </a:rPr>
              <a:t>Different security domains may represent identities and attributes differently.</a:t>
            </a:r>
          </a:p>
          <a:p>
            <a:r>
              <a:rPr lang="en-US" sz="1200" kern="1200" baseline="0" dirty="0">
                <a:solidFill>
                  <a:schemeClr val="tx1"/>
                </a:solidFill>
                <a:latin typeface="Arial" pitchFamily="-107" charset="0"/>
                <a:ea typeface="ＭＳ Ｐゴシック" pitchFamily="-107" charset="-128"/>
                <a:cs typeface="ＭＳ Ｐゴシック" pitchFamily="-107" charset="-128"/>
              </a:rPr>
              <a:t>Furthermore, the amount of information associated with an individual in one</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may be more than is necessary in another domain. The federated identity</a:t>
            </a:r>
          </a:p>
          <a:p>
            <a:r>
              <a:rPr lang="en-US" sz="1200" kern="1200" baseline="0" dirty="0">
                <a:solidFill>
                  <a:schemeClr val="tx1"/>
                </a:solidFill>
                <a:latin typeface="Arial" pitchFamily="-107" charset="0"/>
                <a:ea typeface="ＭＳ Ｐゴシック" pitchFamily="-107" charset="-128"/>
                <a:cs typeface="ＭＳ Ｐゴシック" pitchFamily="-107" charset="-128"/>
              </a:rPr>
              <a:t>management protocols map identities and attributes of a user in one domain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requirements of another domain.</a:t>
            </a:r>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38</a:t>
            </a:fld>
            <a:endParaRPr lang="en-AU"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a:ln/>
        </p:spPr>
      </p:sp>
      <p:sp>
        <p:nvSpPr>
          <p:cNvPr id="70659"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4.9 illustrates entities and data flows in a generic federated identity</a:t>
            </a:r>
          </a:p>
          <a:p>
            <a:r>
              <a:rPr lang="en-US" sz="1200" kern="1200" baseline="0" dirty="0">
                <a:solidFill>
                  <a:schemeClr val="tx1"/>
                </a:solidFill>
                <a:latin typeface="Arial" pitchFamily="-107" charset="0"/>
                <a:ea typeface="ＭＳ Ｐゴシック" pitchFamily="-107" charset="-128"/>
                <a:cs typeface="ＭＳ Ｐゴシック" pitchFamily="-107" charset="-128"/>
              </a:rPr>
              <a:t>management architecture.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identity provider acquires attribute information through dialogue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exchanges with users and administrators. For example, a user needs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provide a shipping address each time an order is placed at a new Web merchant,</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this information needs to be revised when the user moves. Identity management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enables the user to provide this information once, so that it is maintained in a</a:t>
            </a:r>
          </a:p>
          <a:p>
            <a:r>
              <a:rPr lang="en-US" sz="1200" kern="1200" baseline="0" dirty="0">
                <a:solidFill>
                  <a:schemeClr val="tx1"/>
                </a:solidFill>
                <a:latin typeface="Arial" pitchFamily="-107" charset="0"/>
                <a:ea typeface="ＭＳ Ｐゴシック" pitchFamily="-107" charset="-128"/>
                <a:cs typeface="ＭＳ Ｐゴシック" pitchFamily="-107" charset="-128"/>
              </a:rPr>
              <a:t> single place and released to data consumers in accordance with authorization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privacy policies.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Service providers are entities that obtain and employ data maintained and provided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identity providers, often to support authorization decisions and to collect</a:t>
            </a:r>
          </a:p>
          <a:p>
            <a:r>
              <a:rPr lang="en-US" sz="1200" kern="1200" baseline="0" dirty="0">
                <a:solidFill>
                  <a:schemeClr val="tx1"/>
                </a:solidFill>
                <a:latin typeface="Arial" pitchFamily="-107" charset="0"/>
                <a:ea typeface="ＭＳ Ｐゴシック" pitchFamily="-107" charset="-128"/>
                <a:cs typeface="ＭＳ Ｐゴシック" pitchFamily="-107" charset="-128"/>
              </a:rPr>
              <a:t>audit information. For example, a database server or file server is a data consumer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needs a client’s credentials so as to know what access to provide to that client.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A service provider can be in the same domain as the user and the identity provider.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power of this approach is for federated identity management, in which the service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provider is in a different domain (e.g., a vendor or supplier network).</a:t>
            </a:r>
            <a:endParaRPr lang="en-US" dirty="0">
              <a:latin typeface="Arial" pitchFamily="-84" charset="0"/>
              <a:ea typeface="ＭＳ Ｐゴシック" pitchFamily="-84" charset="-128"/>
              <a:cs typeface="ＭＳ Ｐゴシック" pitchFamily="-84" charset="-128"/>
            </a:endParaRPr>
          </a:p>
        </p:txBody>
      </p:sp>
      <p:sp>
        <p:nvSpPr>
          <p:cNvPr id="70660" name="Slide Number Placeholder 3"/>
          <p:cNvSpPr>
            <a:spLocks noGrp="1"/>
          </p:cNvSpPr>
          <p:nvPr>
            <p:ph type="sldNum" sz="quarter" idx="5"/>
          </p:nvPr>
        </p:nvSpPr>
        <p:spPr>
          <a:noFill/>
        </p:spPr>
        <p:txBody>
          <a:bodyPr/>
          <a:lstStyle/>
          <a:p>
            <a:fld id="{6B2AF994-E0EA-4049-AA7D-D479C083FDB3}" type="slidenum">
              <a:rPr lang="en-AU" smtClean="0">
                <a:latin typeface="Arial" pitchFamily="-84" charset="0"/>
              </a:rPr>
              <a:pPr/>
              <a:t>39</a:t>
            </a:fld>
            <a:endParaRPr lang="en-AU" dirty="0">
              <a:latin typeface="Arial" pitchFamily="-8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4B8D939-80B8-8541-8C29-5C73F43BF2DF}" type="slidenum">
              <a:rPr lang="en-AU">
                <a:latin typeface="Arial" pitchFamily="-84" charset="0"/>
              </a:rPr>
              <a:pPr/>
              <a:t>40</a:t>
            </a:fld>
            <a:endParaRPr lang="en-AU" dirty="0">
              <a:latin typeface="Arial" pitchFamily="-8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Federated identity management uses a number of standards as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building blocks for secure identity exchange across different domains or heterogeneous</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systems. In essence, organizations issue some form of security tickets for their</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users that can be processed by cooperating partners. Identity federation standards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thus concerned with defining these tickets in terms of content and format, providing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protocols for exchanging tickets, and performing a number of management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tasks. These tasks include configuring systems to perform attribute transfers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identity mapping, and performing logging and auditing functions. The key standards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as follows: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Extensible Markup Language (XML):  A markup language uses sets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embedded tags or labels to characterize text elements within a document so as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indicate their appearance, function, meaning, or context. XML documents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 appear similar to HTML (Hypertext Markup Language) documents that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visible as Web pages, but provide greater functionality. XML includes strict</a:t>
            </a:r>
          </a:p>
          <a:p>
            <a:r>
              <a:rPr lang="en-US" sz="1200" kern="1200" baseline="0" dirty="0">
                <a:solidFill>
                  <a:schemeClr val="tx1"/>
                </a:solidFill>
                <a:latin typeface="Arial" pitchFamily="-107" charset="0"/>
                <a:ea typeface="ＭＳ Ｐゴシック" pitchFamily="-107" charset="-128"/>
                <a:cs typeface="ＭＳ Ｐゴシック" pitchFamily="-107" charset="-128"/>
              </a:rPr>
              <a:t>definitions of the data type of each field, thus supporting database formats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semantics. XML provides encoding rules for commands that are used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transfer and update data objects.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Simple Object Access Protocol (SOAP):  A minimal set of conventions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invoking code using XML over HTTP. It enables applications to request</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services from one another with XML-based requests and receive responses</a:t>
            </a:r>
          </a:p>
          <a:p>
            <a:r>
              <a:rPr lang="en-US" sz="1200" kern="1200" baseline="0" dirty="0">
                <a:solidFill>
                  <a:schemeClr val="tx1"/>
                </a:solidFill>
                <a:latin typeface="Arial" pitchFamily="-107" charset="0"/>
                <a:ea typeface="ＭＳ Ｐゴシック" pitchFamily="-107" charset="-128"/>
                <a:cs typeface="ＭＳ Ｐゴシック" pitchFamily="-107" charset="-128"/>
              </a:rPr>
              <a:t>as data formatted with XML. Thus, XML defines data objects and structures,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SOAP provides a means of exchanging such data objects and performing</a:t>
            </a:r>
          </a:p>
          <a:p>
            <a:r>
              <a:rPr lang="en-US" sz="1200" kern="1200" baseline="0" dirty="0">
                <a:solidFill>
                  <a:schemeClr val="tx1"/>
                </a:solidFill>
                <a:latin typeface="Arial" pitchFamily="-107" charset="0"/>
                <a:ea typeface="ＭＳ Ｐゴシック" pitchFamily="-107" charset="-128"/>
                <a:cs typeface="ＭＳ Ｐゴシック" pitchFamily="-107" charset="-128"/>
              </a:rPr>
              <a:t>remote procedure calls related to these objects. See [ROS06] for an informative</a:t>
            </a:r>
          </a:p>
          <a:p>
            <a:r>
              <a:rPr lang="en-US" sz="1200" kern="1200" baseline="0" dirty="0">
                <a:solidFill>
                  <a:schemeClr val="tx1"/>
                </a:solidFill>
                <a:latin typeface="Arial" pitchFamily="-107" charset="0"/>
                <a:ea typeface="ＭＳ Ｐゴシック" pitchFamily="-107" charset="-128"/>
                <a:cs typeface="ＭＳ Ｐゴシック" pitchFamily="-107" charset="-128"/>
              </a:rPr>
              <a:t>discussion.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WS-Security:  A set of SOAP extensions for implementing message integrity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confidentiality in Web services. To provide for secure exchange of SOAP</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messages among applications, WS-Security assigns security tokens to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for use in authentication.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Security Assertion Markup Language (SAML): An XML-based language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exchange of security information between online business partners. SAML</a:t>
            </a:r>
          </a:p>
          <a:p>
            <a:r>
              <a:rPr lang="en-US" sz="1200" kern="1200" baseline="0" dirty="0">
                <a:solidFill>
                  <a:schemeClr val="tx1"/>
                </a:solidFill>
                <a:latin typeface="Arial" pitchFamily="-107" charset="0"/>
                <a:ea typeface="ＭＳ Ｐゴシック" pitchFamily="-107" charset="-128"/>
                <a:cs typeface="ＭＳ Ｐゴシック" pitchFamily="-107" charset="-128"/>
              </a:rPr>
              <a:t>conveys authentication information in the form of assertions about subjects.</a:t>
            </a:r>
          </a:p>
          <a:p>
            <a:r>
              <a:rPr lang="en-US" sz="1200" kern="1200" baseline="0" dirty="0">
                <a:solidFill>
                  <a:schemeClr val="tx1"/>
                </a:solidFill>
                <a:latin typeface="Arial" pitchFamily="-107" charset="0"/>
                <a:ea typeface="ＭＳ Ｐゴシック" pitchFamily="-107" charset="-128"/>
                <a:cs typeface="ＭＳ Ｐゴシック" pitchFamily="-107" charset="-128"/>
              </a:rPr>
              <a:t>Assertions are statements about the subject issued by an authoritative entity.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challenge with federated identity management is to integrate multiple</a:t>
            </a:r>
          </a:p>
          <a:p>
            <a:r>
              <a:rPr lang="en-US" sz="1200" kern="1200" baseline="0" dirty="0">
                <a:solidFill>
                  <a:schemeClr val="tx1"/>
                </a:solidFill>
                <a:latin typeface="Arial" pitchFamily="-107" charset="0"/>
                <a:ea typeface="ＭＳ Ｐゴシック" pitchFamily="-107" charset="-128"/>
                <a:cs typeface="ＭＳ Ｐゴシック" pitchFamily="-107" charset="-128"/>
              </a:rPr>
              <a:t>technologies, standards, and services to provide a secure, user-friendly utility.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key, as in most areas of security and networking, is the reliance on a few mature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standards widely accepted by industry. Federated identity management seems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have reached this level of maturity.</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NIST SP 800-63-2 (Electronic Authentication Guideline , August 2013) defines electronic</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 authentication as the process of establishing confidence in user identities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are presented electronically to an information system. Systems can use the authenticated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identity to determine if the authenticated individual is authorized to perform</a:t>
            </a:r>
          </a:p>
          <a:p>
            <a:r>
              <a:rPr lang="en-US" sz="1200" kern="1200" baseline="0" dirty="0">
                <a:solidFill>
                  <a:schemeClr val="tx1"/>
                </a:solidFill>
                <a:latin typeface="Arial" pitchFamily="-107" charset="0"/>
                <a:ea typeface="ＭＳ Ｐゴシック" pitchFamily="-107" charset="-128"/>
                <a:cs typeface="ＭＳ Ｐゴシック" pitchFamily="-107" charset="-128"/>
              </a:rPr>
              <a:t>particular functions, such as database transactions or access to system resources. In</a:t>
            </a:r>
          </a:p>
          <a:p>
            <a:r>
              <a:rPr lang="en-US" sz="1200" kern="1200" baseline="0" dirty="0">
                <a:solidFill>
                  <a:schemeClr val="tx1"/>
                </a:solidFill>
                <a:latin typeface="Arial" pitchFamily="-107" charset="0"/>
                <a:ea typeface="ＭＳ Ｐゴシック" pitchFamily="-107" charset="-128"/>
                <a:cs typeface="ＭＳ Ｐゴシック" pitchFamily="-107" charset="-128"/>
              </a:rPr>
              <a:t>many cases, the authentication and transaction or other authorized function take</a:t>
            </a:r>
          </a:p>
          <a:p>
            <a:r>
              <a:rPr lang="en-US" sz="1200" kern="1200" baseline="0" dirty="0">
                <a:solidFill>
                  <a:schemeClr val="tx1"/>
                </a:solidFill>
                <a:latin typeface="Arial" pitchFamily="-107" charset="0"/>
                <a:ea typeface="ＭＳ Ｐゴシック" pitchFamily="-107" charset="-128"/>
                <a:cs typeface="ＭＳ Ｐゴシック" pitchFamily="-107" charset="-128"/>
              </a:rPr>
              <a:t>place across an open network such as the Internet. Equally, authentication and subsequent</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authorization can take place locally, such as across a local area network.</a:t>
            </a:r>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4</a:t>
            </a:fld>
            <a:endParaRPr lang="en-AU"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67B5314-B576-D342-9720-E45E7CB47930}" type="slidenum">
              <a:rPr lang="en-AU">
                <a:latin typeface="Arial" pitchFamily="-84" charset="0"/>
              </a:rPr>
              <a:pPr/>
              <a:t>41</a:t>
            </a:fld>
            <a:endParaRPr lang="en-AU" dirty="0">
              <a:latin typeface="Arial" pitchFamily="-8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To get some feel for the functionality of identity federation, we look</a:t>
            </a:r>
          </a:p>
          <a:p>
            <a:r>
              <a:rPr lang="en-US" sz="1200" kern="1200" baseline="0" dirty="0">
                <a:solidFill>
                  <a:schemeClr val="tx1"/>
                </a:solidFill>
                <a:latin typeface="Arial" pitchFamily="-107" charset="0"/>
                <a:ea typeface="ＭＳ Ｐゴシック" pitchFamily="-107" charset="-128"/>
                <a:cs typeface="ＭＳ Ｐゴシック" pitchFamily="-107" charset="-128"/>
              </a:rPr>
              <a:t>at three scenarios, taken from [COMP06]. In the first scenario (Figure 4.10a),</a:t>
            </a:r>
          </a:p>
          <a:p>
            <a:r>
              <a:rPr lang="en-US" sz="1200" kern="1200" baseline="0" dirty="0">
                <a:solidFill>
                  <a:schemeClr val="tx1"/>
                </a:solidFill>
                <a:latin typeface="Arial" pitchFamily="-107" charset="0"/>
                <a:ea typeface="ＭＳ Ｐゴシック" pitchFamily="-107" charset="-128"/>
                <a:cs typeface="ＭＳ Ｐゴシック" pitchFamily="-107" charset="-128"/>
              </a:rPr>
              <a:t>Workplace.com contracts with Health.com to provide employee health benefits.</a:t>
            </a:r>
          </a:p>
          <a:p>
            <a:r>
              <a:rPr lang="en-US" sz="1200" kern="1200" baseline="0" dirty="0">
                <a:solidFill>
                  <a:schemeClr val="tx1"/>
                </a:solidFill>
                <a:latin typeface="Arial" pitchFamily="-107" charset="0"/>
                <a:ea typeface="ＭＳ Ｐゴシック" pitchFamily="-107" charset="-128"/>
                <a:cs typeface="ＭＳ Ｐゴシック" pitchFamily="-107" charset="-128"/>
              </a:rPr>
              <a:t>An employee uses a Web interface to sign on to Workplace.com and goes through</a:t>
            </a:r>
          </a:p>
          <a:p>
            <a:r>
              <a:rPr lang="en-US" sz="1200" kern="1200" baseline="0" dirty="0">
                <a:solidFill>
                  <a:schemeClr val="tx1"/>
                </a:solidFill>
                <a:latin typeface="Arial" pitchFamily="-107" charset="0"/>
                <a:ea typeface="ＭＳ Ｐゴシック" pitchFamily="-107" charset="-128"/>
                <a:cs typeface="ＭＳ Ｐゴシック" pitchFamily="-107" charset="-128"/>
              </a:rPr>
              <a:t>an authentication procedure there. This enables the employee to access authorized</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services and resources at Workplace.com. When the employee clicks on a</a:t>
            </a:r>
          </a:p>
          <a:p>
            <a:r>
              <a:rPr lang="en-US" sz="1200" kern="1200" baseline="0" dirty="0">
                <a:solidFill>
                  <a:schemeClr val="tx1"/>
                </a:solidFill>
                <a:latin typeface="Arial" pitchFamily="-107" charset="0"/>
                <a:ea typeface="ＭＳ Ｐゴシック" pitchFamily="-107" charset="-128"/>
                <a:cs typeface="ＭＳ Ｐゴシック" pitchFamily="-107" charset="-128"/>
              </a:rPr>
              <a:t> link to access health benefits, her browser is redirected to Health.com. At the same</a:t>
            </a:r>
          </a:p>
          <a:p>
            <a:r>
              <a:rPr lang="en-US" sz="1200" kern="1200" baseline="0" dirty="0">
                <a:solidFill>
                  <a:schemeClr val="tx1"/>
                </a:solidFill>
                <a:latin typeface="Arial" pitchFamily="-107" charset="0"/>
                <a:ea typeface="ＭＳ Ｐゴシック" pitchFamily="-107" charset="-128"/>
                <a:cs typeface="ＭＳ Ｐゴシック" pitchFamily="-107" charset="-128"/>
              </a:rPr>
              <a:t>time, the Workplace.com software passes the user’s identifier to Health.com in a</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secure manner. The two organizations are part of a federation that cooperatively</a:t>
            </a:r>
          </a:p>
          <a:p>
            <a:r>
              <a:rPr lang="en-US" sz="1200" kern="1200" baseline="0" dirty="0">
                <a:solidFill>
                  <a:schemeClr val="tx1"/>
                </a:solidFill>
                <a:latin typeface="Arial" pitchFamily="-107" charset="0"/>
                <a:ea typeface="ＭＳ Ｐゴシック" pitchFamily="-107" charset="-128"/>
                <a:cs typeface="ＭＳ Ｐゴシック" pitchFamily="-107" charset="-128"/>
              </a:rPr>
              <a:t>exchanges user identifiers. Health.com maintains user identities for every employee</a:t>
            </a:r>
          </a:p>
          <a:p>
            <a:r>
              <a:rPr lang="en-US" sz="1200" kern="1200" baseline="0" dirty="0">
                <a:solidFill>
                  <a:schemeClr val="tx1"/>
                </a:solidFill>
                <a:latin typeface="Arial" pitchFamily="-107" charset="0"/>
                <a:ea typeface="ＭＳ Ｐゴシック" pitchFamily="-107" charset="-128"/>
                <a:cs typeface="ＭＳ Ｐゴシック" pitchFamily="-107" charset="-128"/>
              </a:rPr>
              <a:t>at Workplace.com and associates with each identity health-benefits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access rights. In this example, the linkage between the two companies is based</a:t>
            </a:r>
          </a:p>
          <a:p>
            <a:r>
              <a:rPr lang="en-US" sz="1200" kern="1200" baseline="0" dirty="0">
                <a:solidFill>
                  <a:schemeClr val="tx1"/>
                </a:solidFill>
                <a:latin typeface="Arial" pitchFamily="-107" charset="0"/>
                <a:ea typeface="ＭＳ Ｐゴシック" pitchFamily="-107" charset="-128"/>
                <a:cs typeface="ＭＳ Ｐゴシック" pitchFamily="-107" charset="-128"/>
              </a:rPr>
              <a:t>on account information and user participation is browser based.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Figure 4.10b shows a second type of browser-based scheme. PartsSupplier.</a:t>
            </a:r>
          </a:p>
          <a:p>
            <a:r>
              <a:rPr lang="en-US" sz="1200" kern="1200" baseline="0" dirty="0">
                <a:solidFill>
                  <a:schemeClr val="tx1"/>
                </a:solidFill>
                <a:latin typeface="Arial" pitchFamily="-107" charset="0"/>
                <a:ea typeface="ＭＳ Ｐゴシック" pitchFamily="-107" charset="-128"/>
                <a:cs typeface="ＭＳ Ｐゴシック" pitchFamily="-107" charset="-128"/>
              </a:rPr>
              <a:t>com is a regular supplier of parts to Workplace.com. In this case, a role-based</a:t>
            </a:r>
          </a:p>
          <a:p>
            <a:r>
              <a:rPr lang="en-US" sz="1200" kern="1200" baseline="0" dirty="0">
                <a:solidFill>
                  <a:schemeClr val="tx1"/>
                </a:solidFill>
                <a:latin typeface="Arial" pitchFamily="-107" charset="0"/>
                <a:ea typeface="ＭＳ Ｐゴシック" pitchFamily="-107" charset="-128"/>
                <a:cs typeface="ＭＳ Ｐゴシック" pitchFamily="-107" charset="-128"/>
              </a:rPr>
              <a:t>access control (RBAC) scheme is used for access to information. An engineer of</a:t>
            </a:r>
          </a:p>
          <a:p>
            <a:r>
              <a:rPr lang="en-US" sz="1200" kern="1200" baseline="0" dirty="0">
                <a:solidFill>
                  <a:schemeClr val="tx1"/>
                </a:solidFill>
                <a:latin typeface="Arial" pitchFamily="-107" charset="0"/>
                <a:ea typeface="ＭＳ Ｐゴシック" pitchFamily="-107" charset="-128"/>
                <a:cs typeface="ＭＳ Ｐゴシック" pitchFamily="-107" charset="-128"/>
              </a:rPr>
              <a:t>Workplace.com authenticates at the employee portal at Workplace.com and clicks</a:t>
            </a:r>
          </a:p>
          <a:p>
            <a:r>
              <a:rPr lang="en-US" sz="1200" kern="1200" baseline="0" dirty="0">
                <a:solidFill>
                  <a:schemeClr val="tx1"/>
                </a:solidFill>
                <a:latin typeface="Arial" pitchFamily="-107" charset="0"/>
                <a:ea typeface="ＭＳ Ｐゴシック" pitchFamily="-107" charset="-128"/>
                <a:cs typeface="ＭＳ Ｐゴシック" pitchFamily="-107" charset="-128"/>
              </a:rPr>
              <a:t>on a link to access information at PartsSupplier.com. Because the user is authenticated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 role of an engineer, he is taken to the technical documentation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troubleshooting portion of PartSupplier.com’s Web site without having to sign</a:t>
            </a:r>
          </a:p>
          <a:p>
            <a:r>
              <a:rPr lang="en-US" sz="1200" kern="1200" baseline="0" dirty="0">
                <a:solidFill>
                  <a:schemeClr val="tx1"/>
                </a:solidFill>
                <a:latin typeface="Arial" pitchFamily="-107" charset="0"/>
                <a:ea typeface="ＭＳ Ｐゴシック" pitchFamily="-107" charset="-128"/>
                <a:cs typeface="ＭＳ Ｐゴシック" pitchFamily="-107" charset="-128"/>
              </a:rPr>
              <a:t>on. Similarly, an employee in a purchasing role signs on at Workplace.com and is</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authorized, in that role, to place purchases at PartSupplier.com without having to</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authenticate to PartSupplier.com. For this scenario, PartSupplier.com does not</a:t>
            </a:r>
          </a:p>
          <a:p>
            <a:r>
              <a:rPr lang="en-US" sz="1200" kern="1200" baseline="0" dirty="0">
                <a:solidFill>
                  <a:schemeClr val="tx1"/>
                </a:solidFill>
                <a:latin typeface="Arial" pitchFamily="-107" charset="0"/>
                <a:ea typeface="ＭＳ Ｐゴシック" pitchFamily="-107" charset="-128"/>
                <a:cs typeface="ＭＳ Ｐゴシック" pitchFamily="-107" charset="-128"/>
              </a:rPr>
              <a:t>have identity information for individual employees at Workplace.com. Rather,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linkage between the two federated partners is in terms of roles.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scenario illustrated in Figure 4.10c can be referred to as document based</a:t>
            </a:r>
          </a:p>
          <a:p>
            <a:r>
              <a:rPr lang="en-US" sz="1200" kern="1200" baseline="0" dirty="0">
                <a:solidFill>
                  <a:schemeClr val="tx1"/>
                </a:solidFill>
                <a:latin typeface="Arial" pitchFamily="-107" charset="0"/>
                <a:ea typeface="ＭＳ Ｐゴシック" pitchFamily="-107" charset="-128"/>
                <a:cs typeface="ＭＳ Ｐゴシック" pitchFamily="-107" charset="-128"/>
              </a:rPr>
              <a:t>rather than browser based. In this third example, Workplace.com has a purchasing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agreement with PinSupplies.com, and PinSupplies.com has a business relationship</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E-Ship.com. An employee of Workplace.com signs on and is authenticated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make purchases. The employee goes to a procurement application that provides a</a:t>
            </a:r>
          </a:p>
          <a:p>
            <a:r>
              <a:rPr lang="en-US" sz="1200" kern="1200" baseline="0" dirty="0">
                <a:solidFill>
                  <a:schemeClr val="tx1"/>
                </a:solidFill>
                <a:latin typeface="Arial" pitchFamily="-107" charset="0"/>
                <a:ea typeface="ＭＳ Ｐゴシック" pitchFamily="-107" charset="-128"/>
                <a:cs typeface="ＭＳ Ｐゴシック" pitchFamily="-107" charset="-128"/>
              </a:rPr>
              <a:t>list of Workplace.com’s suppliers and the parts that can be ordered. The user clicks</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the PinSupplies button and is presented with a purchase order Web page (HTML</a:t>
            </a:r>
          </a:p>
          <a:p>
            <a:r>
              <a:rPr lang="en-US" sz="1200" kern="1200" baseline="0" dirty="0">
                <a:solidFill>
                  <a:schemeClr val="tx1"/>
                </a:solidFill>
                <a:latin typeface="Arial" pitchFamily="-107" charset="0"/>
                <a:ea typeface="ＭＳ Ｐゴシック" pitchFamily="-107" charset="-128"/>
                <a:cs typeface="ＭＳ Ｐゴシック" pitchFamily="-107" charset="-128"/>
              </a:rPr>
              <a:t>page). The employee fills out the form and clicks the submit button. The procurement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 generates an XML/SOAP document that it inserts into the envelope</a:t>
            </a:r>
          </a:p>
          <a:p>
            <a:r>
              <a:rPr lang="en-US" sz="1200" kern="1200" baseline="0" dirty="0">
                <a:solidFill>
                  <a:schemeClr val="tx1"/>
                </a:solidFill>
                <a:latin typeface="Arial" pitchFamily="-107" charset="0"/>
                <a:ea typeface="ＭＳ Ｐゴシック" pitchFamily="-107" charset="-128"/>
                <a:cs typeface="ＭＳ Ｐゴシック" pitchFamily="-107" charset="-128"/>
              </a:rPr>
              <a:t>body of an XML-based message. The procurement application then inserts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user’s credentials in the envelope header of the message, together with Workplace.</a:t>
            </a:r>
          </a:p>
          <a:p>
            <a:r>
              <a:rPr lang="en-US" sz="1200" kern="1200" baseline="0" dirty="0">
                <a:solidFill>
                  <a:schemeClr val="tx1"/>
                </a:solidFill>
                <a:latin typeface="Arial" pitchFamily="-107" charset="0"/>
                <a:ea typeface="ＭＳ Ｐゴシック" pitchFamily="-107" charset="-128"/>
                <a:cs typeface="ＭＳ Ｐゴシック" pitchFamily="-107" charset="-128"/>
              </a:rPr>
              <a:t>com’s organizational identity. The procurement application posts the message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PinSupplies.com’s purchasing Web service. This service authenticates the incoming</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and processes the request. The purchasing Web service then sends a SOAP</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its shipping partner to fulfill the order. The message includes a PinSupplies.</a:t>
            </a:r>
          </a:p>
          <a:p>
            <a:r>
              <a:rPr lang="en-US" sz="1200" kern="1200" baseline="0" dirty="0">
                <a:solidFill>
                  <a:schemeClr val="tx1"/>
                </a:solidFill>
                <a:latin typeface="Arial" pitchFamily="-107" charset="0"/>
                <a:ea typeface="ＭＳ Ｐゴシック" pitchFamily="-107" charset="-128"/>
                <a:cs typeface="ＭＳ Ｐゴシック" pitchFamily="-107" charset="-128"/>
              </a:rPr>
              <a:t>com security token in the envelope header and the list of items to be shipped as well</a:t>
            </a:r>
          </a:p>
          <a:p>
            <a:r>
              <a:rPr lang="en-US" sz="1200" kern="1200" baseline="0" dirty="0">
                <a:solidFill>
                  <a:schemeClr val="tx1"/>
                </a:solidFill>
                <a:latin typeface="Arial" pitchFamily="-107" charset="0"/>
                <a:ea typeface="ＭＳ Ｐゴシック" pitchFamily="-107" charset="-128"/>
                <a:cs typeface="ＭＳ Ｐゴシック" pitchFamily="-107" charset="-128"/>
              </a:rPr>
              <a:t>as the end user’s shipping information in the envelope body. The shipping Web</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service authenticates the request and processes the shipment order.</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noFill/>
        </p:spPr>
        <p:txBody>
          <a:bodyPr/>
          <a:lstStyle/>
          <a:p>
            <a:fld id="{A53F3990-6FDE-6B4F-8BD1-A8E22DC5497A}" type="slidenum">
              <a:rPr lang="en-AU">
                <a:latin typeface="Arial" pitchFamily="-1" charset="0"/>
              </a:rPr>
              <a:pPr/>
              <a:t>42</a:t>
            </a:fld>
            <a:endParaRPr lang="en-AU" dirty="0">
              <a:latin typeface="Arial" pitchFamily="-1"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Chapter 4 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SP 800-63-2 defines a general model for user authentication that involves</a:t>
            </a:r>
          </a:p>
          <a:p>
            <a:r>
              <a:rPr lang="en-US" sz="1200" kern="1200" baseline="0" dirty="0">
                <a:solidFill>
                  <a:schemeClr val="tx1"/>
                </a:solidFill>
                <a:latin typeface="Arial" pitchFamily="-107" charset="0"/>
                <a:ea typeface="ＭＳ Ｐゴシック" pitchFamily="-107" charset="-128"/>
                <a:cs typeface="ＭＳ Ｐゴシック" pitchFamily="-107" charset="-128"/>
              </a:rPr>
              <a:t>a number of entities and procedures. We discuss this model with reference to</a:t>
            </a:r>
          </a:p>
          <a:p>
            <a:r>
              <a:rPr lang="en-US" sz="1200" kern="1200" baseline="0" dirty="0">
                <a:solidFill>
                  <a:schemeClr val="tx1"/>
                </a:solidFill>
                <a:latin typeface="Arial" pitchFamily="-107" charset="0"/>
                <a:ea typeface="ＭＳ Ｐゴシック" pitchFamily="-107" charset="-128"/>
                <a:cs typeface="ＭＳ Ｐゴシック" pitchFamily="-107" charset="-128"/>
              </a:rPr>
              <a:t>Figure 4.1.</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initial requirement for performing user authentication is that the user must</a:t>
            </a:r>
          </a:p>
          <a:p>
            <a:r>
              <a:rPr lang="en-US" sz="1200" kern="1200" baseline="0" dirty="0">
                <a:solidFill>
                  <a:schemeClr val="tx1"/>
                </a:solidFill>
                <a:latin typeface="Arial" pitchFamily="-107" charset="0"/>
                <a:ea typeface="ＭＳ Ｐゴシック" pitchFamily="-107" charset="-128"/>
                <a:cs typeface="ＭＳ Ｐゴシック" pitchFamily="-107" charset="-128"/>
              </a:rPr>
              <a:t>be registered with the system. The following is a typical sequence for registration. An</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applicant applies to a registration authority (RA) to become a subscriber of a credential</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service provider (CSP). In this model, the RA is a trusted entity that establishes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vouches for the identity of an applicant to a CSP. The CSP then engages</a:t>
            </a:r>
          </a:p>
          <a:p>
            <a:r>
              <a:rPr lang="en-US" sz="1200" kern="1200" baseline="0" dirty="0">
                <a:solidFill>
                  <a:schemeClr val="tx1"/>
                </a:solidFill>
                <a:latin typeface="Arial" pitchFamily="-107" charset="0"/>
                <a:ea typeface="ＭＳ Ｐゴシック" pitchFamily="-107" charset="-128"/>
                <a:cs typeface="ＭＳ Ｐゴシック" pitchFamily="-107" charset="-128"/>
              </a:rPr>
              <a:t> in an exchange with the subscriber. Depending on the details of the overall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the CSP issues some sort of electronic credential to the subscriber.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credential is a data structure that authoritatively binds an identity and additional</a:t>
            </a:r>
          </a:p>
          <a:p>
            <a:r>
              <a:rPr lang="en-US" sz="1200" kern="1200" baseline="0" dirty="0">
                <a:solidFill>
                  <a:schemeClr val="tx1"/>
                </a:solidFill>
                <a:latin typeface="Arial" pitchFamily="-107" charset="0"/>
                <a:ea typeface="ＭＳ Ｐゴシック" pitchFamily="-107" charset="-128"/>
                <a:cs typeface="ＭＳ Ｐゴシック" pitchFamily="-107" charset="-128"/>
              </a:rPr>
              <a:t>attributes to a token possessed by a subscriber, and can be verified when presented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verifier in an authentication transaction. The token could be an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key or an encrypted password that identifies the subscriber. The token may be issued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CSP, generated directly by the subscriber, or provided by a third party.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token and credential may be used in subsequent authentication events.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Once a user is registered as a subscriber, the actual authentication process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take place between the subscriber and one or more systems that perform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subsequently, authorization. The party to be authenticated is called a</a:t>
            </a:r>
          </a:p>
          <a:p>
            <a:r>
              <a:rPr lang="en-US" sz="1200" kern="1200" baseline="0" dirty="0">
                <a:solidFill>
                  <a:schemeClr val="tx1"/>
                </a:solidFill>
                <a:latin typeface="Arial" pitchFamily="-107" charset="0"/>
                <a:ea typeface="ＭＳ Ｐゴシック" pitchFamily="-107" charset="-128"/>
                <a:cs typeface="ＭＳ Ｐゴシック" pitchFamily="-107" charset="-128"/>
              </a:rPr>
              <a:t>claimant and the party verifying that identity is called a verifier. When a claimant</a:t>
            </a:r>
          </a:p>
          <a:p>
            <a:r>
              <a:rPr lang="en-US" sz="1200" kern="1200" baseline="0" dirty="0">
                <a:solidFill>
                  <a:schemeClr val="tx1"/>
                </a:solidFill>
                <a:latin typeface="Arial" pitchFamily="-107" charset="0"/>
                <a:ea typeface="ＭＳ Ｐゴシック" pitchFamily="-107" charset="-128"/>
                <a:cs typeface="ＭＳ Ｐゴシック" pitchFamily="-107" charset="-128"/>
              </a:rPr>
              <a:t>successfully demonstrates possession and control of a token to a verifier through an</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authentication protocol, the verifier can verify that the claimant is the subscriber</a:t>
            </a:r>
          </a:p>
          <a:p>
            <a:r>
              <a:rPr lang="en-US" sz="1200" kern="1200" baseline="0" dirty="0">
                <a:solidFill>
                  <a:schemeClr val="tx1"/>
                </a:solidFill>
                <a:latin typeface="Arial" pitchFamily="-107" charset="0"/>
                <a:ea typeface="ＭＳ Ｐゴシック" pitchFamily="-107" charset="-128"/>
                <a:cs typeface="ＭＳ Ｐゴシック" pitchFamily="-107" charset="-128"/>
              </a:rPr>
              <a:t>named in the corresponding credential. The verifier passes on an assertion about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identity of the subscriber to the relying party (RP). That assertion includes identity</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about a subscriber, such as the subscriber name, an identifier assigned</a:t>
            </a:r>
          </a:p>
          <a:p>
            <a:r>
              <a:rPr lang="en-US" sz="1200" kern="1200" baseline="0" dirty="0">
                <a:solidFill>
                  <a:schemeClr val="tx1"/>
                </a:solidFill>
                <a:latin typeface="Arial" pitchFamily="-107" charset="0"/>
                <a:ea typeface="ＭＳ Ｐゴシック" pitchFamily="-107" charset="-128"/>
                <a:cs typeface="ＭＳ Ｐゴシック" pitchFamily="-107" charset="-128"/>
              </a:rPr>
              <a:t>at registration, or other subscriber attributes that were verified in the registration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process. The RP can use the authenticated information provided by the verifier to</a:t>
            </a:r>
          </a:p>
          <a:p>
            <a:r>
              <a:rPr lang="en-US" sz="1200" kern="1200" baseline="0" dirty="0">
                <a:solidFill>
                  <a:schemeClr val="tx1"/>
                </a:solidFill>
                <a:latin typeface="Arial" pitchFamily="-107" charset="0"/>
                <a:ea typeface="ＭＳ Ｐゴシック" pitchFamily="-107" charset="-128"/>
                <a:cs typeface="ＭＳ Ｐゴシック" pitchFamily="-107" charset="-128"/>
              </a:rPr>
              <a:t>make access control or authorization decisions.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An implemented system for authentication will differ from or be more complex</a:t>
            </a:r>
          </a:p>
          <a:p>
            <a:r>
              <a:rPr lang="en-US" sz="1200" kern="1200" baseline="0" dirty="0">
                <a:solidFill>
                  <a:schemeClr val="tx1"/>
                </a:solidFill>
                <a:latin typeface="Arial" pitchFamily="-107" charset="0"/>
                <a:ea typeface="ＭＳ Ｐゴシック" pitchFamily="-107" charset="-128"/>
                <a:cs typeface="ＭＳ Ｐゴシック" pitchFamily="-107" charset="-128"/>
              </a:rPr>
              <a:t>than this simplified model, but the model illustrates the key roles and functions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needed for a secure authentication system.</a:t>
            </a:r>
            <a:endParaRPr lang="en-US"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a:solidFill>
                  <a:schemeClr val="tx1"/>
                </a:solidFill>
                <a:latin typeface="Arial" pitchFamily="-107" charset="0"/>
                <a:ea typeface="ＭＳ Ｐゴシック" pitchFamily="-107" charset="-128"/>
                <a:cs typeface="ＭＳ Ｐゴシック" pitchFamily="-107" charset="-128"/>
              </a:rPr>
              <a:t>There are four general means of authenticating a user’s identity, which can be used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alone or in combination: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Something the individual knows:  Examples include a password, a personal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identification number (PIN), or answers to a prearranged set of questions.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Something the individual possesses:  Examples include cryptographic keys,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electronic keycards, smart cards, and physical keys. This type of authenticator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is referred to as a token .</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Something the individual is (static biometrics):  Examples include recognition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by fingerprint, retina, and face.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Something the individual does (dynamic biometrics):  Examples include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recognition by voice pattern, handwriting characteristics, and typing rhythm.</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All of these methods, properly implemented and used, can provide secure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user authentication. However, each method has problems. An adversary may be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able to guess or steal a password. Similarly, an adversary may be able to forge 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steal a token. A user may forget a password or lose a token. Furthermore, there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is a significant administrative overhead for managing password and token information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on systems and securing such information on systems. With respect to biometric</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authenticators, there are a variety of problems, including dealing with false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positives and false negatives, user acceptance, cost, and convenience. For network-based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user authentication, the most important methods involve cryptographic keys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something the individual knows, such as a password.</a:t>
            </a:r>
            <a:endParaRPr lang="en-US" b="0" dirty="0"/>
          </a:p>
        </p:txBody>
      </p:sp>
      <p:sp>
        <p:nvSpPr>
          <p:cNvPr id="4" name="Slide Number Placeholder 3"/>
          <p:cNvSpPr>
            <a:spLocks noGrp="1"/>
          </p:cNvSpPr>
          <p:nvPr>
            <p:ph type="sldNum" sz="quarter" idx="10"/>
          </p:nvPr>
        </p:nvSpPr>
        <p:spPr/>
        <p:txBody>
          <a:bodyPr/>
          <a:lstStyle/>
          <a:p>
            <a:pPr>
              <a:defRPr/>
            </a:pPr>
            <a:fld id="{2F7E902A-C91E-D64F-9D0B-7DC0DCC05E3F}" type="slidenum">
              <a:rPr lang="en-AU" smtClean="0"/>
              <a:pPr>
                <a:defRPr/>
              </a:pPr>
              <a:t>7</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p:spPr>
        <p:txBody>
          <a:bodyPr/>
          <a:lstStyle/>
          <a:p>
            <a:fld id="{AFB62AB6-88B9-C047-B9A4-A777483402E3}" type="slidenum">
              <a:rPr lang="en-AU">
                <a:latin typeface="Arial" pitchFamily="-84" charset="0"/>
              </a:rPr>
              <a:pPr/>
              <a:t>8</a:t>
            </a:fld>
            <a:endParaRPr lang="en-AU" dirty="0">
              <a:latin typeface="Arial" pitchFamily="-8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For symmetric encryption to work, the two parties to an exchange must share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same key, and that key must be protected from access by others. Furthermore,</a:t>
            </a:r>
          </a:p>
          <a:p>
            <a:r>
              <a:rPr lang="en-US" sz="1200" kern="1200" baseline="0" dirty="0">
                <a:solidFill>
                  <a:schemeClr val="tx1"/>
                </a:solidFill>
                <a:latin typeface="Arial" pitchFamily="-107" charset="0"/>
                <a:ea typeface="ＭＳ Ｐゴシック" pitchFamily="-107" charset="-128"/>
                <a:cs typeface="ＭＳ Ｐゴシック" pitchFamily="-107" charset="-128"/>
              </a:rPr>
              <a:t>frequent key changes are usually desirable to limit the amount of data compromised</a:t>
            </a:r>
          </a:p>
          <a:p>
            <a:r>
              <a:rPr lang="en-US" sz="1200" kern="1200" baseline="0" dirty="0">
                <a:solidFill>
                  <a:schemeClr val="tx1"/>
                </a:solidFill>
                <a:latin typeface="Arial" pitchFamily="-107" charset="0"/>
                <a:ea typeface="ＭＳ Ｐゴシック" pitchFamily="-107" charset="-128"/>
                <a:cs typeface="ＭＳ Ｐゴシック" pitchFamily="-107" charset="-128"/>
              </a:rPr>
              <a:t>if an attacker learns the key. Therefore, the strength of any cryptographic</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rests with the “key distribution technique,” a term that refers to the means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delivering a key to two parties that wish to exchange data, without allowing others</a:t>
            </a:r>
          </a:p>
          <a:p>
            <a:r>
              <a:rPr lang="en-US" sz="1200" kern="1200" baseline="0" dirty="0">
                <a:solidFill>
                  <a:schemeClr val="tx1"/>
                </a:solidFill>
                <a:latin typeface="Arial" pitchFamily="-107" charset="0"/>
                <a:ea typeface="ＭＳ Ｐゴシック" pitchFamily="-107" charset="-128"/>
                <a:cs typeface="ＭＳ Ｐゴシック" pitchFamily="-107" charset="-128"/>
              </a:rPr>
              <a:t> to see the key.</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p:spPr>
        <p:txBody>
          <a:bodyPr/>
          <a:lstStyle/>
          <a:p>
            <a:fld id="{1C6DC255-968A-8C46-B900-20C59BE51BD3}" type="slidenum">
              <a:rPr lang="en-AU">
                <a:latin typeface="Arial" pitchFamily="-84" charset="0"/>
              </a:rPr>
              <a:pPr/>
              <a:t>9</a:t>
            </a:fld>
            <a:endParaRPr lang="en-AU" dirty="0">
              <a:latin typeface="Arial" pitchFamily="-8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Key distribution can be achieved in a number of ways. For two</a:t>
            </a:r>
          </a:p>
          <a:p>
            <a:r>
              <a:rPr lang="en-US" sz="1200" kern="1200" baseline="0" dirty="0">
                <a:solidFill>
                  <a:schemeClr val="tx1"/>
                </a:solidFill>
                <a:latin typeface="Arial" pitchFamily="-107" charset="0"/>
                <a:ea typeface="ＭＳ Ｐゴシック" pitchFamily="-107" charset="-128"/>
                <a:cs typeface="ＭＳ Ｐゴシック" pitchFamily="-107" charset="-128"/>
              </a:rPr>
              <a:t>parties A and B, there are the following options: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A key could be selected by A and physically delivered to B.</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A third party could select the key and physically deliver it to A and B.</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If A and B have previously and recently used a key, one party could transmit</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new key to the other, using the old key to encrypt the new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If A and B each have an encrypted connection to a third party C, C could</a:t>
            </a:r>
          </a:p>
          <a:p>
            <a:r>
              <a:rPr lang="en-US" sz="1200" kern="1200" baseline="0" dirty="0">
                <a:solidFill>
                  <a:schemeClr val="tx1"/>
                </a:solidFill>
                <a:latin typeface="Arial" pitchFamily="-107" charset="0"/>
                <a:ea typeface="ＭＳ Ｐゴシック" pitchFamily="-107" charset="-128"/>
                <a:cs typeface="ＭＳ Ｐゴシック" pitchFamily="-107" charset="-128"/>
              </a:rPr>
              <a:t>deliver a key on the encrypted links to A and B.</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Options 1 and 2  call for manual delivery of a key. For link encryption, this is</a:t>
            </a:r>
          </a:p>
          <a:p>
            <a:r>
              <a:rPr lang="en-US" sz="1200" kern="1200" baseline="0" dirty="0">
                <a:solidFill>
                  <a:schemeClr val="tx1"/>
                </a:solidFill>
                <a:latin typeface="Arial" pitchFamily="-107" charset="0"/>
                <a:ea typeface="ＭＳ Ｐゴシック" pitchFamily="-107" charset="-128"/>
                <a:cs typeface="ＭＳ Ｐゴシック" pitchFamily="-107" charset="-128"/>
              </a:rPr>
              <a:t>a reasonable requirement, because each link encryption device is only going to be</a:t>
            </a:r>
          </a:p>
          <a:p>
            <a:r>
              <a:rPr lang="en-US" sz="1200" kern="1200" baseline="0" dirty="0">
                <a:solidFill>
                  <a:schemeClr val="tx1"/>
                </a:solidFill>
                <a:latin typeface="Arial" pitchFamily="-107" charset="0"/>
                <a:ea typeface="ＭＳ Ｐゴシック" pitchFamily="-107" charset="-128"/>
                <a:cs typeface="ＭＳ Ｐゴシック" pitchFamily="-107" charset="-128"/>
              </a:rPr>
              <a:t>exchanging data with its partner on the other end of the link. However, for end-to-end</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encryption over a network, manual delivery is awkward. In a distributed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any given host or terminal may need to engage in exchanges with many other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hosts and terminals over time. Thus, each device needs a number of keys supplied</a:t>
            </a:r>
          </a:p>
          <a:p>
            <a:r>
              <a:rPr lang="en-US" sz="1200" kern="1200" baseline="0" dirty="0">
                <a:solidFill>
                  <a:schemeClr val="tx1"/>
                </a:solidFill>
                <a:latin typeface="Arial" pitchFamily="-107" charset="0"/>
                <a:ea typeface="ＭＳ Ｐゴシック" pitchFamily="-107" charset="-128"/>
                <a:cs typeface="ＭＳ Ｐゴシック" pitchFamily="-107" charset="-128"/>
              </a:rPr>
              <a:t>dynamically. The problem is especially difficult in a wide-area distributed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Option 3  is a possibility for either link encryption or end-to-end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but if an attacker ever succeeds in gaining access to one key, then all subsequent</a:t>
            </a:r>
          </a:p>
          <a:p>
            <a:r>
              <a:rPr lang="en-US" sz="1200" kern="1200" baseline="0" dirty="0">
                <a:solidFill>
                  <a:schemeClr val="tx1"/>
                </a:solidFill>
                <a:latin typeface="Arial" pitchFamily="-107" charset="0"/>
                <a:ea typeface="ＭＳ Ｐゴシック" pitchFamily="-107" charset="-128"/>
                <a:cs typeface="ＭＳ Ｐゴシック" pitchFamily="-107" charset="-128"/>
              </a:rPr>
              <a:t>keys are revealed. Even if frequent changes are made to the link encryption keys,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these should be done manually. To provide keys for end-to-end encryption, option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4 is preferable.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For option 4 , two kinds of keys are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Session key:  When two end systems (hosts,</a:t>
            </a:r>
          </a:p>
          <a:p>
            <a:r>
              <a:rPr lang="en-US" sz="1200" kern="1200" baseline="0" dirty="0">
                <a:solidFill>
                  <a:schemeClr val="tx1"/>
                </a:solidFill>
                <a:latin typeface="Arial" pitchFamily="-107" charset="0"/>
                <a:ea typeface="ＭＳ Ｐゴシック" pitchFamily="-107" charset="-128"/>
                <a:cs typeface="ＭＳ Ｐゴシック" pitchFamily="-107" charset="-128"/>
              </a:rPr>
              <a:t> terminals, etc.) wish to communicate,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they establish a logical connection (e.g., virtual circuit). For the duration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that logical connection, called a session, all user data are encrypted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a one-time session key. At the conclusion of the session the session key is</a:t>
            </a:r>
          </a:p>
          <a:p>
            <a:r>
              <a:rPr lang="en-US" sz="1200" kern="1200" baseline="0" dirty="0">
                <a:solidFill>
                  <a:schemeClr val="tx1"/>
                </a:solidFill>
                <a:latin typeface="Arial" pitchFamily="-107" charset="0"/>
                <a:ea typeface="ＭＳ Ｐゴシック" pitchFamily="-107" charset="-128"/>
                <a:cs typeface="ＭＳ Ｐゴシック" pitchFamily="-107" charset="-128"/>
              </a:rPr>
              <a:t>destroyed.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Permanent key:  A permanent key is a key used between entities for the purpose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distributing session keys.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necessary element of option 4 is a key distribution center (KDC) . The KDC</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determines which systems are allowed to communicate with each other. When permission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is granted for two systems to establish a connection, the key distribution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center provides a one-time session key for that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In general terms, the operation of a KDC proceeds as follows: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When host A wishes to set up a connection to host B, it transmits a connection request</a:t>
            </a:r>
          </a:p>
          <a:p>
            <a:r>
              <a:rPr lang="en-US" sz="1200" kern="1200" baseline="0" dirty="0">
                <a:solidFill>
                  <a:schemeClr val="tx1"/>
                </a:solidFill>
                <a:latin typeface="Arial" pitchFamily="-107" charset="0"/>
                <a:ea typeface="ＭＳ Ｐゴシック" pitchFamily="-107" charset="-128"/>
                <a:cs typeface="ＭＳ Ｐゴシック" pitchFamily="-107" charset="-128"/>
              </a:rPr>
              <a:t>packet to the KDC. The communication between A and the KDC is</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encrypted using a master key shared only by A and the KDC.</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If the KDC approves the connection request, it generates a unique one-time</a:t>
            </a:r>
          </a:p>
          <a:p>
            <a:r>
              <a:rPr lang="en-US" sz="1200" kern="1200" baseline="0" dirty="0">
                <a:solidFill>
                  <a:schemeClr val="tx1"/>
                </a:solidFill>
                <a:latin typeface="Arial" pitchFamily="-107" charset="0"/>
                <a:ea typeface="ＭＳ Ｐゴシック" pitchFamily="-107" charset="-128"/>
                <a:cs typeface="ＭＳ Ｐゴシック" pitchFamily="-107" charset="-128"/>
              </a:rPr>
              <a:t>session key. It encrypts the session key using the permanent key it shares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A and delivers the encrypted session key to A. Similarly, it encrypts the session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key using the permanent key it shares with B and delivers the encrypted session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key to B.</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A and B can now set up a logical connection and exchange messages and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all encrypted using the temporary session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automated key distribution approach provides the flexibility and dynamic</a:t>
            </a:r>
          </a:p>
          <a:p>
            <a:r>
              <a:rPr lang="en-US" sz="1200" kern="1200" baseline="0" dirty="0">
                <a:solidFill>
                  <a:schemeClr val="tx1"/>
                </a:solidFill>
                <a:latin typeface="Arial" pitchFamily="-107" charset="0"/>
                <a:ea typeface="ＭＳ Ｐゴシック" pitchFamily="-107" charset="-128"/>
                <a:cs typeface="ＭＳ Ｐゴシック" pitchFamily="-107" charset="-128"/>
              </a:rPr>
              <a:t>characteristics needed to allow a number of users to access a number of servers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the servers to exchange data with each other. The most widely used application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implements this approach is Kerberos, described in the next section.</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p>
            <a:fld id="{405BACFE-6629-8144-B32C-4541D181DDB2}" type="slidenum">
              <a:rPr lang="en-AU">
                <a:latin typeface="Arial" pitchFamily="-84" charset="0"/>
              </a:rPr>
              <a:pPr/>
              <a:t>10</a:t>
            </a:fld>
            <a:endParaRPr lang="en-AU" dirty="0">
              <a:latin typeface="Arial" pitchFamily="-8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Kerberos is a key distribution and user authentication service developed at MIT.</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problem that Kerberos addresses is this: Assume an open distributed environment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in which users at workstations wish to access services on servers distributed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throughout the network. We would like for servers to be able to restrict access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authorized users and to be able to authenticate requests for service. In this environment,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a workstation cannot be trusted to identify its users correctly to network</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services. In particular, the following three threats exist: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A user may gain access to a particular workstation and pretend to be another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 operating from that workstation.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A user may alter the network address of a workstation so that the requests</a:t>
            </a:r>
          </a:p>
          <a:p>
            <a:r>
              <a:rPr lang="en-US" sz="1200" kern="1200" baseline="0" dirty="0">
                <a:solidFill>
                  <a:schemeClr val="tx1"/>
                </a:solidFill>
                <a:latin typeface="Arial" pitchFamily="-107" charset="0"/>
                <a:ea typeface="ＭＳ Ｐゴシック" pitchFamily="-107" charset="-128"/>
                <a:cs typeface="ＭＳ Ｐゴシック" pitchFamily="-107" charset="-128"/>
              </a:rPr>
              <a:t>sent from the altered workstation appear to come from the impersonated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workstation.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A user may eavesdrop on exchanges and use a replay attack to gain entrance</a:t>
            </a:r>
          </a:p>
          <a:p>
            <a:r>
              <a:rPr lang="en-US" sz="1200" kern="1200" baseline="0" dirty="0">
                <a:solidFill>
                  <a:schemeClr val="tx1"/>
                </a:solidFill>
                <a:latin typeface="Arial" pitchFamily="-107" charset="0"/>
                <a:ea typeface="ＭＳ Ｐゴシック" pitchFamily="-107" charset="-128"/>
                <a:cs typeface="ＭＳ Ｐゴシック" pitchFamily="-107" charset="-128"/>
              </a:rPr>
              <a:t>to a server or to disrupt operations.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In any of these cases, an unauthorized user may be able to gain access to services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data that he or she is not authorized to access. Rather than building elaborate</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authentication protocols at each server, Kerberos provides a centralized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 whose function is to authenticate users to servers and servers to users.</a:t>
            </a:r>
          </a:p>
          <a:p>
            <a:r>
              <a:rPr lang="en-US" sz="1200" kern="1200" baseline="0" dirty="0">
                <a:solidFill>
                  <a:schemeClr val="tx1"/>
                </a:solidFill>
                <a:latin typeface="Arial" pitchFamily="-107" charset="0"/>
                <a:ea typeface="ＭＳ Ｐゴシック" pitchFamily="-107" charset="-128"/>
                <a:cs typeface="ＭＳ Ｐゴシック" pitchFamily="-107" charset="-128"/>
              </a:rPr>
              <a:t>Kerberos relies exclusively on symmetric encryption, making no use of public-key</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Two versions of Kerberos are in use. Version 4 [MILL88, STEI88] implementations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still exist, although this version is being phased out. Version 5 [KOHL94]</a:t>
            </a:r>
          </a:p>
          <a:p>
            <a:r>
              <a:rPr lang="en-US" sz="1200" kern="1200" baseline="0" dirty="0">
                <a:solidFill>
                  <a:schemeClr val="tx1"/>
                </a:solidFill>
                <a:latin typeface="Arial" pitchFamily="-107" charset="0"/>
                <a:ea typeface="ＭＳ Ｐゴシック" pitchFamily="-107" charset="-128"/>
                <a:cs typeface="ＭＳ Ｐゴシック" pitchFamily="-107" charset="-128"/>
              </a:rPr>
              <a:t>corrects some of the security deficiencies of version 4 and has been issued as a proposed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Internet Standard (RFC 4120).</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Because of the complexity of Kerberos, it is best to start with a description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of version 4. This enables us to see the essence of the Kerberos strategy without</a:t>
            </a:r>
          </a:p>
          <a:p>
            <a:r>
              <a:rPr lang="en-US" sz="1200" kern="1200" baseline="0" dirty="0">
                <a:solidFill>
                  <a:schemeClr val="tx1"/>
                </a:solidFill>
                <a:latin typeface="Arial" pitchFamily="-107" charset="0"/>
                <a:ea typeface="ＭＳ Ｐゴシック" pitchFamily="-107" charset="-128"/>
                <a:cs typeface="ＭＳ Ｐゴシック" pitchFamily="-107" charset="-128"/>
              </a:rPr>
              <a:t>considering some of the details required to handle subtle security threats. Then, we</a:t>
            </a:r>
          </a:p>
          <a:p>
            <a:r>
              <a:rPr lang="en-US" sz="1200" kern="1200" baseline="0" dirty="0">
                <a:solidFill>
                  <a:schemeClr val="tx1"/>
                </a:solidFill>
                <a:latin typeface="Arial" pitchFamily="-107" charset="0"/>
                <a:ea typeface="ＭＳ Ｐゴシック" pitchFamily="-107" charset="-128"/>
                <a:cs typeface="ＭＳ Ｐゴシック" pitchFamily="-107" charset="-128"/>
              </a:rPr>
              <a:t>examine version 5.</a:t>
            </a:r>
            <a:endParaRPr lang="en-AU" dirty="0">
              <a:latin typeface="Arial" pitchFamily="-84" charset="0"/>
              <a:ea typeface="Arial" pitchFamily="-84" charset="0"/>
              <a:cs typeface="Arial" pitchFamily="-8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686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686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a:t>© 2017 Pearson Education, Inc., Hoboken, NJ. All rights reserved.            </a:t>
            </a:r>
          </a:p>
        </p:txBody>
      </p:sp>
      <p:sp>
        <p:nvSpPr>
          <p:cNvPr id="70" name="Rectangle 70"/>
          <p:cNvSpPr>
            <a:spLocks noGrp="1" noChangeArrowheads="1"/>
          </p:cNvSpPr>
          <p:nvPr>
            <p:ph type="sldNum" sz="quarter" idx="12"/>
          </p:nvPr>
        </p:nvSpPr>
        <p:spPr/>
        <p:txBody>
          <a:bodyPr/>
          <a:lstStyle>
            <a:lvl1pPr>
              <a:defRPr/>
            </a:lvl1pPr>
          </a:lstStyle>
          <a:p>
            <a:pPr>
              <a:defRPr/>
            </a:pPr>
            <a:fld id="{89719C50-5E62-B74B-BF17-092AA4E5638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6" name="Rectangle 69"/>
          <p:cNvSpPr>
            <a:spLocks noGrp="1" noChangeArrowheads="1"/>
          </p:cNvSpPr>
          <p:nvPr>
            <p:ph type="sldNum" sz="quarter" idx="12"/>
          </p:nvPr>
        </p:nvSpPr>
        <p:spPr>
          <a:ln/>
        </p:spPr>
        <p:txBody>
          <a:bodyPr/>
          <a:lstStyle>
            <a:lvl1pPr>
              <a:defRPr/>
            </a:lvl1pPr>
          </a:lstStyle>
          <a:p>
            <a:pPr>
              <a:defRPr/>
            </a:pPr>
            <a:fld id="{89F871ED-5DAD-1241-B796-6661AB1338C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6" name="Rectangle 69"/>
          <p:cNvSpPr>
            <a:spLocks noGrp="1" noChangeArrowheads="1"/>
          </p:cNvSpPr>
          <p:nvPr>
            <p:ph type="sldNum" sz="quarter" idx="12"/>
          </p:nvPr>
        </p:nvSpPr>
        <p:spPr>
          <a:ln/>
        </p:spPr>
        <p:txBody>
          <a:bodyPr/>
          <a:lstStyle>
            <a:lvl1pPr>
              <a:defRPr/>
            </a:lvl1pPr>
          </a:lstStyle>
          <a:p>
            <a:pPr>
              <a:defRPr/>
            </a:pPr>
            <a:fld id="{62EAEA4E-244D-9249-84A2-CB848FBFB29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06E89803-1ED4-3A4F-BD32-2433A46CC5A6}"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9C2FB95B-9CE7-A047-A167-44F68D48CF28}"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a:t>Click icon to add picture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84664691-7625-BB4B-A163-F0128982852D}"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p:txBody>
          <a:bodyPr/>
          <a:lstStyle/>
          <a:p>
            <a:pPr>
              <a:defRPr/>
            </a:pPr>
            <a:fld id="{52E1D359-7C78-AA4C-98BC-861E6D6A2752}"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a:t>© 2017 Pearson Education, Inc., Hoboken, NJ. All rights reserved.            </a:t>
            </a:r>
          </a:p>
        </p:txBody>
      </p:sp>
      <p:sp>
        <p:nvSpPr>
          <p:cNvPr id="9" name="Slide Number Placeholder 8"/>
          <p:cNvSpPr>
            <a:spLocks noGrp="1"/>
          </p:cNvSpPr>
          <p:nvPr>
            <p:ph type="sldNum" sz="quarter" idx="12"/>
          </p:nvPr>
        </p:nvSpPr>
        <p:spPr/>
        <p:txBody>
          <a:bodyPr/>
          <a:lstStyle/>
          <a:p>
            <a:pPr>
              <a:defRPr/>
            </a:pPr>
            <a:fld id="{DB3ABF74-43A9-3646-B0C0-E49ECC19E33B}"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a:t>© 2017 Pearson Education, Inc., Hoboken, NJ. All rights reserved.            </a:t>
            </a:r>
          </a:p>
        </p:txBody>
      </p:sp>
      <p:sp>
        <p:nvSpPr>
          <p:cNvPr id="5" name="Slide Number Placeholder 4"/>
          <p:cNvSpPr>
            <a:spLocks noGrp="1"/>
          </p:cNvSpPr>
          <p:nvPr>
            <p:ph type="sldNum" sz="quarter" idx="12"/>
          </p:nvPr>
        </p:nvSpPr>
        <p:spPr/>
        <p:txBody>
          <a:bodyPr/>
          <a:lstStyle/>
          <a:p>
            <a:pPr>
              <a:defRPr/>
            </a:pPr>
            <a:fld id="{4F4A2FEC-FAE7-B44B-A1E6-25A45D2DB612}" type="slidenum">
              <a:rPr lang="en-US" smtClean="0"/>
              <a:pPr>
                <a:defRPr/>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 2017 Pearson Education, Inc., Hoboken, NJ. All rights reserved.            </a:t>
            </a:r>
          </a:p>
        </p:txBody>
      </p:sp>
      <p:sp>
        <p:nvSpPr>
          <p:cNvPr id="4" name="Slide Number Placeholder 3"/>
          <p:cNvSpPr>
            <a:spLocks noGrp="1"/>
          </p:cNvSpPr>
          <p:nvPr>
            <p:ph type="sldNum" sz="quarter" idx="12"/>
          </p:nvPr>
        </p:nvSpPr>
        <p:spPr/>
        <p:txBody>
          <a:bodyPr/>
          <a:lstStyle/>
          <a:p>
            <a:pPr>
              <a:defRPr/>
            </a:pPr>
            <a:fld id="{27E165ED-656A-D844-921A-9EBBD6C35F2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6" name="Rectangle 69"/>
          <p:cNvSpPr>
            <a:spLocks noGrp="1" noChangeArrowheads="1"/>
          </p:cNvSpPr>
          <p:nvPr>
            <p:ph type="sldNum" sz="quarter" idx="12"/>
          </p:nvPr>
        </p:nvSpPr>
        <p:spPr>
          <a:ln/>
        </p:spPr>
        <p:txBody>
          <a:bodyPr/>
          <a:lstStyle>
            <a:lvl1pPr>
              <a:defRPr/>
            </a:lvl1pPr>
          </a:lstStyle>
          <a:p>
            <a:pPr>
              <a:defRPr/>
            </a:pPr>
            <a:fld id="{7EA9A86F-E1CE-6E42-AC24-D214425BF0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3F667723-249F-5F47-A024-0ED35B4B9075}"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0F111A01-9689-A34E-8D64-3E8DCDB54F86}"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r>
              <a:rPr lang="en-US" dirty="0"/>
              <a:t>© 2017 Pearson Education, Inc., Hoboken, NJ. All rights reserved.            </a:t>
            </a: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49DEC22D-616A-8940-96A4-9F7CC246C23C}"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85FE098C-F631-B640-A1D5-5E0529F0EECD}"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6" name="Rectangle 69"/>
          <p:cNvSpPr>
            <a:spLocks noGrp="1" noChangeArrowheads="1"/>
          </p:cNvSpPr>
          <p:nvPr>
            <p:ph type="sldNum" sz="quarter" idx="12"/>
          </p:nvPr>
        </p:nvSpPr>
        <p:spPr>
          <a:ln/>
        </p:spPr>
        <p:txBody>
          <a:bodyPr/>
          <a:lstStyle>
            <a:lvl1pPr>
              <a:defRPr/>
            </a:lvl1pPr>
          </a:lstStyle>
          <a:p>
            <a:pPr>
              <a:defRPr/>
            </a:pPr>
            <a:fld id="{19295EE8-B1B8-2D47-85E0-60D51FCC77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7" name="Rectangle 69"/>
          <p:cNvSpPr>
            <a:spLocks noGrp="1" noChangeArrowheads="1"/>
          </p:cNvSpPr>
          <p:nvPr>
            <p:ph type="sldNum" sz="quarter" idx="12"/>
          </p:nvPr>
        </p:nvSpPr>
        <p:spPr>
          <a:ln/>
        </p:spPr>
        <p:txBody>
          <a:bodyPr/>
          <a:lstStyle>
            <a:lvl1pPr>
              <a:defRPr/>
            </a:lvl1pPr>
          </a:lstStyle>
          <a:p>
            <a:pPr>
              <a:defRPr/>
            </a:pPr>
            <a:fld id="{183F5D23-3295-2B45-8FB8-D4421D4B212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9" name="Rectangle 69"/>
          <p:cNvSpPr>
            <a:spLocks noGrp="1" noChangeArrowheads="1"/>
          </p:cNvSpPr>
          <p:nvPr>
            <p:ph type="sldNum" sz="quarter" idx="12"/>
          </p:nvPr>
        </p:nvSpPr>
        <p:spPr>
          <a:ln/>
        </p:spPr>
        <p:txBody>
          <a:bodyPr/>
          <a:lstStyle>
            <a:lvl1pPr>
              <a:defRPr/>
            </a:lvl1pPr>
          </a:lstStyle>
          <a:p>
            <a:pPr>
              <a:defRPr/>
            </a:pPr>
            <a:fld id="{F6190F76-3610-3743-928F-58E5EA4A700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5" name="Rectangle 69"/>
          <p:cNvSpPr>
            <a:spLocks noGrp="1" noChangeArrowheads="1"/>
          </p:cNvSpPr>
          <p:nvPr>
            <p:ph type="sldNum" sz="quarter" idx="12"/>
          </p:nvPr>
        </p:nvSpPr>
        <p:spPr>
          <a:ln/>
        </p:spPr>
        <p:txBody>
          <a:bodyPr/>
          <a:lstStyle>
            <a:lvl1pPr>
              <a:defRPr/>
            </a:lvl1pPr>
          </a:lstStyle>
          <a:p>
            <a:pPr>
              <a:defRPr/>
            </a:pPr>
            <a:fld id="{059965B3-4807-CE48-B953-AF618CE3DFC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4" name="Rectangle 69"/>
          <p:cNvSpPr>
            <a:spLocks noGrp="1" noChangeArrowheads="1"/>
          </p:cNvSpPr>
          <p:nvPr>
            <p:ph type="sldNum" sz="quarter" idx="12"/>
          </p:nvPr>
        </p:nvSpPr>
        <p:spPr>
          <a:ln/>
        </p:spPr>
        <p:txBody>
          <a:bodyPr/>
          <a:lstStyle>
            <a:lvl1pPr>
              <a:defRPr/>
            </a:lvl1pPr>
          </a:lstStyle>
          <a:p>
            <a:pPr>
              <a:defRPr/>
            </a:pPr>
            <a:fld id="{D063B311-9278-A94D-B0CF-2E651C88D06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7" name="Rectangle 69"/>
          <p:cNvSpPr>
            <a:spLocks noGrp="1" noChangeArrowheads="1"/>
          </p:cNvSpPr>
          <p:nvPr>
            <p:ph type="sldNum" sz="quarter" idx="12"/>
          </p:nvPr>
        </p:nvSpPr>
        <p:spPr>
          <a:ln/>
        </p:spPr>
        <p:txBody>
          <a:bodyPr/>
          <a:lstStyle>
            <a:lvl1pPr>
              <a:defRPr/>
            </a:lvl1pPr>
          </a:lstStyle>
          <a:p>
            <a:pPr>
              <a:defRPr/>
            </a:pPr>
            <a:fld id="{F2F6A60F-C50A-1348-949D-B4BA7DD05BB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7" name="Rectangle 69"/>
          <p:cNvSpPr>
            <a:spLocks noGrp="1" noChangeArrowheads="1"/>
          </p:cNvSpPr>
          <p:nvPr>
            <p:ph type="sldNum" sz="quarter" idx="12"/>
          </p:nvPr>
        </p:nvSpPr>
        <p:spPr>
          <a:ln/>
        </p:spPr>
        <p:txBody>
          <a:bodyPr/>
          <a:lstStyle>
            <a:lvl1pPr>
              <a:defRPr/>
            </a:lvl1pPr>
          </a:lstStyle>
          <a:p>
            <a:pPr>
              <a:defRPr/>
            </a:pPr>
            <a:fld id="{8E5BAB4B-51CF-EE4E-AB5D-EB1CBBE2E2C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7577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7578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7579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5"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6"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7"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8"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9"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0"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1"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2"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3"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4"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5"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6"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7"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8"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9"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0"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1"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2"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3"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4"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5"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6"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7"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8"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7583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75838"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9"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40"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41"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5842"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5843"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07" charset="0"/>
              </a:defRPr>
            </a:lvl1pPr>
          </a:lstStyle>
          <a:p>
            <a:pPr>
              <a:defRPr/>
            </a:pPr>
            <a:endParaRPr lang="en-US" dirty="0"/>
          </a:p>
        </p:txBody>
      </p:sp>
      <p:sp>
        <p:nvSpPr>
          <p:cNvPr id="75844"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defRPr>
            </a:lvl1pPr>
          </a:lstStyle>
          <a:p>
            <a:pPr>
              <a:defRPr/>
            </a:pPr>
            <a:r>
              <a:rPr lang="en-US" dirty="0"/>
              <a:t>© 2017 Pearson Education, Inc., Hoboken, NJ. All rights reserved.            </a:t>
            </a:r>
          </a:p>
        </p:txBody>
      </p:sp>
      <p:sp>
        <p:nvSpPr>
          <p:cNvPr id="75845"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CA8F5501-48AE-E748-8674-03A1A5D3F655}" type="slidenum">
              <a:rPr lang="en-US"/>
              <a:pPr>
                <a:defRPr/>
              </a:pPr>
              <a:t>‹#›</a:t>
            </a:fld>
            <a:endParaRPr lang="en-US" dirty="0"/>
          </a:p>
        </p:txBody>
      </p:sp>
      <p:sp>
        <p:nvSpPr>
          <p:cNvPr id="75846"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84"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84"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pitchFamily="-84"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r>
              <a:rPr lang="en-US" dirty="0"/>
              <a:t>© 2017 Pearson Education, Inc., Hoboken, NJ. All rights reserved.            </a:t>
            </a: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CD2D5B02-4D85-9F4F-AC9E-87D02224100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hf hdr="0" dt="0"/>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df"/><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df"/><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8.pdf"/><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df"/><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df"/><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df"/><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df"/><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2.wmf"/></Relationships>
</file>

<file path=ppt/slides/_rels/slide34.xml.rels><?xml version="1.0" encoding="UTF-8" standalone="yes"?>
<Relationships xmlns="http://schemas.openxmlformats.org/package/2006/relationships"><Relationship Id="rId3" Type="http://schemas.openxmlformats.org/officeDocument/2006/relationships/image" Target="../media/image33.pdf"/><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df"/><Relationship Id="rId2" Type="http://schemas.openxmlformats.org/officeDocument/2006/relationships/notesSlide" Target="../notesSlides/notesSlide36.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df"/><Relationship Id="rId2" Type="http://schemas.openxmlformats.org/officeDocument/2006/relationships/notesSlide" Target="../notesSlides/notesSlide38.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0.pdf"/><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df"/><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hyperlink" Target="https://csrc.nist.gov/glossary/term/relying_party"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762000"/>
            <a:ext cx="3959352" cy="1691640"/>
          </a:xfrm>
        </p:spPr>
        <p:txBody>
          <a:bodyPr/>
          <a:lstStyle/>
          <a:p>
            <a:r>
              <a:rPr lang="en-US" dirty="0"/>
              <a:t>Network Security Essentials</a:t>
            </a:r>
            <a:endParaRPr lang="en-AU" dirty="0"/>
          </a:p>
        </p:txBody>
      </p:sp>
      <p:sp>
        <p:nvSpPr>
          <p:cNvPr id="2051" name="Rectangle 3"/>
          <p:cNvSpPr>
            <a:spLocks noGrp="1" noChangeArrowheads="1"/>
          </p:cNvSpPr>
          <p:nvPr>
            <p:ph type="body" sz="half" idx="2"/>
          </p:nvPr>
        </p:nvSpPr>
        <p:spPr>
          <a:xfrm>
            <a:off x="304800" y="2362200"/>
            <a:ext cx="3959352" cy="3200400"/>
          </a:xfrm>
        </p:spPr>
        <p:txBody>
          <a:bodyPr>
            <a:normAutofit/>
          </a:bodyPr>
          <a:lstStyle/>
          <a:p>
            <a:endParaRPr lang="en-US" dirty="0"/>
          </a:p>
          <a:p>
            <a:endParaRPr lang="en-US" dirty="0"/>
          </a:p>
          <a:p>
            <a:endParaRPr lang="en-US" dirty="0"/>
          </a:p>
          <a:p>
            <a:r>
              <a:rPr lang="en-US" dirty="0"/>
              <a:t>Sixth Edition</a:t>
            </a:r>
          </a:p>
          <a:p>
            <a:r>
              <a:rPr lang="en-US" dirty="0"/>
              <a:t>by William Stallings</a:t>
            </a:r>
          </a:p>
        </p:txBody>
      </p:sp>
      <p:sp>
        <p:nvSpPr>
          <p:cNvPr id="5" name="Footer Placeholder 4"/>
          <p:cNvSpPr>
            <a:spLocks noGrp="1"/>
          </p:cNvSpPr>
          <p:nvPr>
            <p:ph type="ftr" sz="quarter" idx="11"/>
          </p:nvPr>
        </p:nvSpPr>
        <p:spPr>
          <a:xfrm>
            <a:off x="0" y="6492875"/>
            <a:ext cx="4343400" cy="365125"/>
          </a:xfrm>
        </p:spPr>
        <p:txBody>
          <a:bodyPr/>
          <a:lstStyle/>
          <a:p>
            <a:pPr>
              <a:defRPr/>
            </a:pPr>
            <a:r>
              <a:rPr lang="en-US" sz="1100" dirty="0"/>
              <a:t>© 2017 Pearson Education, Inc., Hoboken, NJ. All rights reserved.            </a:t>
            </a:r>
          </a:p>
        </p:txBody>
      </p:sp>
      <p:pic>
        <p:nvPicPr>
          <p:cNvPr id="8" name="Picture Placeholder 7" descr="StallingsNSE_6e_front.pdf"/>
          <p:cNvPicPr>
            <a:picLocks noGrp="1" noChangeAspect="1"/>
          </p:cNvPicPr>
          <p:nvPr>
            <p:ph type="pic" idx="1"/>
          </p:nvPr>
        </p:nvPicPr>
        <mc:AlternateContent xmlns:mc="http://schemas.openxmlformats.org/markup-compatibility/2006">
          <mc:Choice xmlns:ma="http://schemas.microsoft.com/office/mac/drawingml/2008/main" xmlns:mv="urn:schemas-microsoft-com:mac:vml" xmlns="" Requires="ma">
            <p:blipFill>
              <a:blip r:embed="rId3"/>
              <a:srcRect t="-219" b="-219"/>
              <a:stretch>
                <a:fillRect/>
              </a:stretch>
            </p:blipFill>
          </mc:Choice>
          <mc:Fallback>
            <p:blipFill>
              <a:blip r:embed="rId4"/>
              <a:srcRect t="-219" b="-219"/>
              <a:stretch>
                <a:fillRect/>
              </a:stretch>
            </p:blipFill>
          </mc:Fallback>
        </mc:AlternateContent>
        <p:spPr>
          <a:xfrm>
            <a:off x="4724400" y="685800"/>
            <a:ext cx="4128726" cy="5416569"/>
          </a:xfrm>
        </p:spPr>
      </p:pic>
      <p:sp>
        <p:nvSpPr>
          <p:cNvPr id="3" name="Slide Number Placeholder 2">
            <a:extLst>
              <a:ext uri="{FF2B5EF4-FFF2-40B4-BE49-F238E27FC236}">
                <a16:creationId xmlns:a16="http://schemas.microsoft.com/office/drawing/2014/main" id="{A7B9C6A2-1162-4D9C-95FB-E6B21D747124}"/>
              </a:ext>
            </a:extLst>
          </p:cNvPr>
          <p:cNvSpPr>
            <a:spLocks noGrp="1"/>
          </p:cNvSpPr>
          <p:nvPr>
            <p:ph type="sldNum" sz="quarter" idx="12"/>
          </p:nvPr>
        </p:nvSpPr>
        <p:spPr/>
        <p:txBody>
          <a:bodyPr/>
          <a:lstStyle/>
          <a:p>
            <a:pPr>
              <a:defRPr/>
            </a:pPr>
            <a:fld id="{0F111A01-9689-A34E-8D64-3E8DCDB54F86}"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AU" dirty="0"/>
              <a:t>Kerberos</a:t>
            </a:r>
          </a:p>
        </p:txBody>
      </p:sp>
      <p:sp>
        <p:nvSpPr>
          <p:cNvPr id="47107" name="Rectangle 3"/>
          <p:cNvSpPr>
            <a:spLocks noGrp="1" noChangeArrowheads="1"/>
          </p:cNvSpPr>
          <p:nvPr>
            <p:ph idx="1"/>
          </p:nvPr>
        </p:nvSpPr>
        <p:spPr>
          <a:xfrm>
            <a:off x="609600" y="1524000"/>
            <a:ext cx="8000999" cy="4648200"/>
          </a:xfrm>
        </p:spPr>
        <p:txBody>
          <a:bodyPr>
            <a:normAutofit/>
          </a:bodyPr>
          <a:lstStyle/>
          <a:p>
            <a:r>
              <a:rPr lang="en-AU" dirty="0">
                <a:solidFill>
                  <a:schemeClr val="tx2">
                    <a:lumMod val="10000"/>
                  </a:schemeClr>
                </a:solidFill>
              </a:rPr>
              <a:t>Key distribution and user authentication service developed at MIT</a:t>
            </a:r>
          </a:p>
          <a:p>
            <a:r>
              <a:rPr lang="en-AU" dirty="0">
                <a:solidFill>
                  <a:schemeClr val="tx2">
                    <a:lumMod val="10000"/>
                  </a:schemeClr>
                </a:solidFill>
              </a:rPr>
              <a:t>Provides a </a:t>
            </a:r>
            <a:r>
              <a:rPr lang="en-AU" u="sng" dirty="0">
                <a:solidFill>
                  <a:schemeClr val="tx2">
                    <a:lumMod val="10000"/>
                  </a:schemeClr>
                </a:solidFill>
              </a:rPr>
              <a:t>centralized authentication server</a:t>
            </a:r>
            <a:r>
              <a:rPr lang="en-AU" dirty="0">
                <a:solidFill>
                  <a:schemeClr val="tx2">
                    <a:lumMod val="10000"/>
                  </a:schemeClr>
                </a:solidFill>
              </a:rPr>
              <a:t> whose function is to authenticate users to servers and servers to users</a:t>
            </a:r>
          </a:p>
          <a:p>
            <a:r>
              <a:rPr lang="en-AU" dirty="0">
                <a:solidFill>
                  <a:schemeClr val="tx2">
                    <a:lumMod val="10000"/>
                  </a:schemeClr>
                </a:solidFill>
              </a:rPr>
              <a:t>Relies exclusively on </a:t>
            </a:r>
            <a:r>
              <a:rPr lang="en-AU" u="sng" dirty="0">
                <a:solidFill>
                  <a:schemeClr val="tx2">
                    <a:lumMod val="10000"/>
                  </a:schemeClr>
                </a:solidFill>
              </a:rPr>
              <a:t>symmetric encryption</a:t>
            </a:r>
            <a:r>
              <a:rPr lang="en-AU" dirty="0">
                <a:solidFill>
                  <a:schemeClr val="tx2">
                    <a:lumMod val="10000"/>
                  </a:schemeClr>
                </a:solidFill>
              </a:rPr>
              <a:t>, making no use of public-key encryption</a:t>
            </a:r>
          </a:p>
        </p:txBody>
      </p:sp>
      <p:graphicFrame>
        <p:nvGraphicFramePr>
          <p:cNvPr id="4" name="Diagram 3"/>
          <p:cNvGraphicFramePr/>
          <p:nvPr/>
        </p:nvGraphicFramePr>
        <p:xfrm>
          <a:off x="1447800" y="4648200"/>
          <a:ext cx="64770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0" y="6492875"/>
            <a:ext cx="50292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D682B450-7B7A-4F6C-906C-D9FF4E891124}"/>
              </a:ext>
            </a:extLst>
          </p:cNvPr>
          <p:cNvSpPr>
            <a:spLocks noGrp="1"/>
          </p:cNvSpPr>
          <p:nvPr>
            <p:ph type="sldNum" sz="quarter" idx="12"/>
          </p:nvPr>
        </p:nvSpPr>
        <p:spPr/>
        <p:txBody>
          <a:bodyPr/>
          <a:lstStyle/>
          <a:p>
            <a:pPr>
              <a:defRPr/>
            </a:pPr>
            <a:fld id="{9C2FB95B-9CE7-A047-A167-44F68D48CF28}"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AU" dirty="0"/>
              <a:t>Kerberos version 4</a:t>
            </a:r>
          </a:p>
        </p:txBody>
      </p:sp>
      <p:sp>
        <p:nvSpPr>
          <p:cNvPr id="51203" name="Rectangle 3"/>
          <p:cNvSpPr>
            <a:spLocks noGrp="1" noChangeArrowheads="1"/>
          </p:cNvSpPr>
          <p:nvPr>
            <p:ph idx="1"/>
          </p:nvPr>
        </p:nvSpPr>
        <p:spPr>
          <a:xfrm>
            <a:off x="779463" y="1828800"/>
            <a:ext cx="7583488" cy="4648200"/>
          </a:xfrm>
        </p:spPr>
        <p:txBody>
          <a:bodyPr/>
          <a:lstStyle/>
          <a:p>
            <a:r>
              <a:rPr lang="en-AU" dirty="0">
                <a:solidFill>
                  <a:schemeClr val="tx2">
                    <a:lumMod val="10000"/>
                  </a:schemeClr>
                </a:solidFill>
              </a:rPr>
              <a:t>A basic </a:t>
            </a:r>
            <a:r>
              <a:rPr lang="en-AU" u="sng" dirty="0">
                <a:solidFill>
                  <a:schemeClr val="tx2">
                    <a:lumMod val="10000"/>
                  </a:schemeClr>
                </a:solidFill>
              </a:rPr>
              <a:t>third-party authentication</a:t>
            </a:r>
            <a:r>
              <a:rPr lang="en-AU" dirty="0">
                <a:solidFill>
                  <a:schemeClr val="tx2">
                    <a:lumMod val="10000"/>
                  </a:schemeClr>
                </a:solidFill>
              </a:rPr>
              <a:t> scheme</a:t>
            </a:r>
          </a:p>
          <a:p>
            <a:r>
              <a:rPr lang="en-AU" b="1" dirty="0">
                <a:solidFill>
                  <a:schemeClr val="tx2">
                    <a:lumMod val="10000"/>
                  </a:schemeClr>
                </a:solidFill>
              </a:rPr>
              <a:t>Authentication Server (AS) </a:t>
            </a:r>
          </a:p>
          <a:p>
            <a:pPr lvl="1">
              <a:buClr>
                <a:schemeClr val="bg1"/>
              </a:buClr>
            </a:pPr>
            <a:r>
              <a:rPr lang="en-AU" dirty="0">
                <a:solidFill>
                  <a:schemeClr val="tx2">
                    <a:lumMod val="10000"/>
                  </a:schemeClr>
                </a:solidFill>
              </a:rPr>
              <a:t>Users initially negotiate with AS to identify self </a:t>
            </a:r>
          </a:p>
          <a:p>
            <a:pPr lvl="1">
              <a:buClr>
                <a:schemeClr val="bg1"/>
              </a:buClr>
            </a:pPr>
            <a:r>
              <a:rPr lang="en-AU" dirty="0">
                <a:solidFill>
                  <a:schemeClr val="tx2">
                    <a:lumMod val="10000"/>
                  </a:schemeClr>
                </a:solidFill>
              </a:rPr>
              <a:t>AS provides a non-corruptible authentication credential (ticket granting ticket, </a:t>
            </a:r>
            <a:r>
              <a:rPr lang="en-AU" b="1" dirty="0">
                <a:solidFill>
                  <a:schemeClr val="tx2">
                    <a:lumMod val="10000"/>
                  </a:schemeClr>
                </a:solidFill>
              </a:rPr>
              <a:t>TGT</a:t>
            </a:r>
            <a:r>
              <a:rPr lang="en-AU" dirty="0">
                <a:solidFill>
                  <a:schemeClr val="tx2">
                    <a:lumMod val="10000"/>
                  </a:schemeClr>
                </a:solidFill>
              </a:rPr>
              <a:t>) </a:t>
            </a:r>
          </a:p>
          <a:p>
            <a:r>
              <a:rPr lang="en-US" b="1" dirty="0">
                <a:solidFill>
                  <a:schemeClr val="tx2">
                    <a:lumMod val="10000"/>
                  </a:schemeClr>
                </a:solidFill>
              </a:rPr>
              <a:t>Ticket Granting Server (TGS)</a:t>
            </a:r>
            <a:endParaRPr lang="en-AU" b="1" dirty="0">
              <a:solidFill>
                <a:schemeClr val="tx2">
                  <a:lumMod val="10000"/>
                </a:schemeClr>
              </a:solidFill>
            </a:endParaRPr>
          </a:p>
          <a:p>
            <a:pPr lvl="1">
              <a:buClr>
                <a:schemeClr val="bg1"/>
              </a:buClr>
            </a:pPr>
            <a:r>
              <a:rPr lang="en-AU" dirty="0">
                <a:solidFill>
                  <a:schemeClr val="tx2">
                    <a:lumMod val="10000"/>
                  </a:schemeClr>
                </a:solidFill>
              </a:rPr>
              <a:t>The user subsequently requests access to other services from TGS on basis of </a:t>
            </a:r>
            <a:r>
              <a:rPr lang="en-AU" u="sng" dirty="0">
                <a:solidFill>
                  <a:schemeClr val="tx2">
                    <a:lumMod val="10000"/>
                  </a:schemeClr>
                </a:solidFill>
              </a:rPr>
              <a:t>the user’s TGT</a:t>
            </a:r>
          </a:p>
          <a:p>
            <a:r>
              <a:rPr lang="en-AU" dirty="0">
                <a:solidFill>
                  <a:schemeClr val="tx2">
                    <a:lumMod val="10000"/>
                  </a:schemeClr>
                </a:solidFill>
              </a:rPr>
              <a:t>Complex protocol using DES</a:t>
            </a:r>
          </a:p>
        </p:txBody>
      </p:sp>
      <p:sp>
        <p:nvSpPr>
          <p:cNvPr id="4" name="Footer Placeholder 3"/>
          <p:cNvSpPr>
            <a:spLocks noGrp="1"/>
          </p:cNvSpPr>
          <p:nvPr>
            <p:ph type="ftr" sz="quarter" idx="11"/>
          </p:nvPr>
        </p:nvSpPr>
        <p:spPr>
          <a:xfrm>
            <a:off x="0" y="6492875"/>
            <a:ext cx="55626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63839CBF-9510-4149-A559-7B9B9DE245B0}"/>
              </a:ext>
            </a:extLst>
          </p:cNvPr>
          <p:cNvSpPr>
            <a:spLocks noGrp="1"/>
          </p:cNvSpPr>
          <p:nvPr>
            <p:ph type="sldNum" sz="quarter" idx="12"/>
          </p:nvPr>
        </p:nvSpPr>
        <p:spPr/>
        <p:txBody>
          <a:bodyPr/>
          <a:lstStyle/>
          <a:p>
            <a:pPr>
              <a:defRPr/>
            </a:pPr>
            <a:fld id="{9C2FB95B-9CE7-A047-A167-44F68D48CF28}"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5638800" cy="365125"/>
          </a:xfrm>
        </p:spPr>
        <p:txBody>
          <a:bodyPr/>
          <a:lstStyle/>
          <a:p>
            <a:pPr>
              <a:defRPr/>
            </a:pPr>
            <a:r>
              <a:rPr lang="en-US" sz="1100" dirty="0"/>
              <a:t>© 2017 Pearson Education, Inc., Hoboken, NJ. All rights reserved.            </a:t>
            </a:r>
          </a:p>
        </p:txBody>
      </p:sp>
      <p:pic>
        <p:nvPicPr>
          <p:cNvPr id="4" name="Picture 3" descr="f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3636" b="11818"/>
              <a:stretch>
                <a:fillRect/>
              </a:stretch>
            </p:blipFill>
          </mc:Choice>
          <mc:Fallback>
            <p:blipFill>
              <a:blip r:embed="rId4"/>
              <a:srcRect t="13636" b="11818"/>
              <a:stretch>
                <a:fillRect/>
              </a:stretch>
            </p:blipFill>
          </mc:Fallback>
        </mc:AlternateContent>
        <p:spPr>
          <a:xfrm>
            <a:off x="1055646" y="8723"/>
            <a:ext cx="7108990" cy="6857999"/>
          </a:xfrm>
          <a:prstGeom prst="rect">
            <a:avLst/>
          </a:prstGeom>
          <a:solidFill>
            <a:schemeClr val="tx1"/>
          </a:solidFill>
        </p:spPr>
      </p:pic>
      <p:sp>
        <p:nvSpPr>
          <p:cNvPr id="5" name="Slide Number Placeholder 4">
            <a:extLst>
              <a:ext uri="{FF2B5EF4-FFF2-40B4-BE49-F238E27FC236}">
                <a16:creationId xmlns:a16="http://schemas.microsoft.com/office/drawing/2014/main" id="{647BF781-D0F7-4F7B-BEDE-4D451907E6B8}"/>
              </a:ext>
            </a:extLst>
          </p:cNvPr>
          <p:cNvSpPr>
            <a:spLocks noGrp="1"/>
          </p:cNvSpPr>
          <p:nvPr>
            <p:ph type="sldNum" sz="quarter" idx="12"/>
          </p:nvPr>
        </p:nvSpPr>
        <p:spPr/>
        <p:txBody>
          <a:bodyPr/>
          <a:lstStyle/>
          <a:p>
            <a:pPr>
              <a:defRPr/>
            </a:pPr>
            <a:fld id="{B7F95E63-B2FC-6340-819F-09B1386E07DA}" type="slidenum">
              <a:rPr lang="en-US" smtClean="0"/>
              <a:pPr>
                <a:defRPr/>
              </a:pPr>
              <a:t>12</a:t>
            </a:fld>
            <a:endParaRPr lang="en-US" dirty="0"/>
          </a:p>
        </p:txBody>
      </p:sp>
      <p:sp>
        <p:nvSpPr>
          <p:cNvPr id="6" name="Oval 5">
            <a:extLst>
              <a:ext uri="{FF2B5EF4-FFF2-40B4-BE49-F238E27FC236}">
                <a16:creationId xmlns:a16="http://schemas.microsoft.com/office/drawing/2014/main" id="{12FF6663-DA94-4560-AE88-1FD5D1AEFF07}"/>
              </a:ext>
            </a:extLst>
          </p:cNvPr>
          <p:cNvSpPr/>
          <p:nvPr/>
        </p:nvSpPr>
        <p:spPr>
          <a:xfrm>
            <a:off x="5364088" y="2204864"/>
            <a:ext cx="2088232" cy="1152128"/>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5334000" cy="365125"/>
          </a:xfrm>
        </p:spPr>
        <p:txBody>
          <a:bodyPr/>
          <a:lstStyle/>
          <a:p>
            <a:pPr>
              <a:defRPr/>
            </a:pPr>
            <a:r>
              <a:rPr lang="en-US" sz="1100" dirty="0"/>
              <a:t>© 2017 Pearson Education, Inc., Hoboken, NJ. All rights reserved.            </a:t>
            </a:r>
          </a:p>
        </p:txBody>
      </p:sp>
      <p:pic>
        <p:nvPicPr>
          <p:cNvPr id="4" name="Picture 3" descr="f0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0000" b="21818"/>
              <a:stretch>
                <a:fillRect/>
              </a:stretch>
            </p:blipFill>
          </mc:Choice>
          <mc:Fallback>
            <p:blipFill>
              <a:blip r:embed="rId4"/>
              <a:srcRect t="10000" b="21818"/>
              <a:stretch>
                <a:fillRect/>
              </a:stretch>
            </p:blipFill>
          </mc:Fallback>
        </mc:AlternateContent>
        <p:spPr>
          <a:xfrm>
            <a:off x="1066800" y="228600"/>
            <a:ext cx="7010400" cy="6185672"/>
          </a:xfrm>
          <a:prstGeom prst="rect">
            <a:avLst/>
          </a:prstGeom>
          <a:solidFill>
            <a:schemeClr val="tx1"/>
          </a:solidFill>
        </p:spPr>
      </p:pic>
      <p:sp>
        <p:nvSpPr>
          <p:cNvPr id="5" name="Slide Number Placeholder 4">
            <a:extLst>
              <a:ext uri="{FF2B5EF4-FFF2-40B4-BE49-F238E27FC236}">
                <a16:creationId xmlns:a16="http://schemas.microsoft.com/office/drawing/2014/main" id="{24EA975A-90A6-47BA-8F51-76C38C45C04B}"/>
              </a:ext>
            </a:extLst>
          </p:cNvPr>
          <p:cNvSpPr>
            <a:spLocks noGrp="1"/>
          </p:cNvSpPr>
          <p:nvPr>
            <p:ph type="sldNum" sz="quarter" idx="12"/>
          </p:nvPr>
        </p:nvSpPr>
        <p:spPr/>
        <p:txBody>
          <a:bodyPr/>
          <a:lstStyle/>
          <a:p>
            <a:pPr>
              <a:defRPr/>
            </a:pPr>
            <a:fld id="{B7F95E63-B2FC-6340-819F-09B1386E07DA}" type="slidenum">
              <a:rPr lang="en-US" smtClean="0"/>
              <a:pPr>
                <a:defRPr/>
              </a:pPr>
              <a:t>13</a:t>
            </a:fld>
            <a:endParaRPr lang="en-US" dirty="0"/>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38199" y="836712"/>
            <a:ext cx="7889875" cy="5975177"/>
          </a:xfrm>
          <a:prstGeom prst="rect">
            <a:avLst/>
          </a:prstGeom>
          <a:solidFill>
            <a:schemeClr val="tx1"/>
          </a:solidFill>
        </p:spPr>
      </p:pic>
      <p:sp>
        <p:nvSpPr>
          <p:cNvPr id="5" name="Rectangle 4"/>
          <p:cNvSpPr/>
          <p:nvPr/>
        </p:nvSpPr>
        <p:spPr>
          <a:xfrm>
            <a:off x="0" y="0"/>
            <a:ext cx="9448800" cy="769441"/>
          </a:xfrm>
          <a:prstGeom prst="rect">
            <a:avLst/>
          </a:prstGeom>
        </p:spPr>
        <p:txBody>
          <a:bodyPr wrap="square">
            <a:spAutoFit/>
          </a:bodyPr>
          <a:lstStyle/>
          <a:p>
            <a:pPr algn="ctr"/>
            <a:r>
              <a:rPr lang="en-US" sz="2400" b="1" dirty="0">
                <a:latin typeface="+mj-lt"/>
              </a:rPr>
              <a:t>Table 4.1 </a:t>
            </a:r>
          </a:p>
          <a:p>
            <a:pPr algn="ctr"/>
            <a:r>
              <a:rPr lang="en-US" sz="2000" b="1" dirty="0">
                <a:latin typeface="+mj-lt"/>
              </a:rPr>
              <a:t>Summary of Kerberos Version 4 Message Exchanges </a:t>
            </a:r>
          </a:p>
        </p:txBody>
      </p:sp>
      <p:sp>
        <p:nvSpPr>
          <p:cNvPr id="6" name="Footer Placeholder 5"/>
          <p:cNvSpPr>
            <a:spLocks noGrp="1"/>
          </p:cNvSpPr>
          <p:nvPr>
            <p:ph type="ftr" sz="quarter" idx="11"/>
          </p:nvPr>
        </p:nvSpPr>
        <p:spPr>
          <a:xfrm>
            <a:off x="0" y="6492875"/>
            <a:ext cx="61722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C35FFDAE-27C0-40CB-8791-9AB71BB2A167}"/>
              </a:ext>
            </a:extLst>
          </p:cNvPr>
          <p:cNvSpPr>
            <a:spLocks noGrp="1"/>
          </p:cNvSpPr>
          <p:nvPr>
            <p:ph type="sldNum" sz="quarter" idx="12"/>
          </p:nvPr>
        </p:nvSpPr>
        <p:spPr/>
        <p:txBody>
          <a:bodyPr/>
          <a:lstStyle/>
          <a:p>
            <a:pPr>
              <a:defRPr/>
            </a:pPr>
            <a:fld id="{B7F95E63-B2FC-6340-819F-09B1386E07DA}" type="slidenum">
              <a:rPr lang="en-US" smtClean="0"/>
              <a:pPr>
                <a:defRPr/>
              </a:pPr>
              <a:t>14</a:t>
            </a:fld>
            <a:endParaRPr lang="en-US" dirty="0"/>
          </a:p>
        </p:txBody>
      </p:sp>
    </p:spTree>
  </p:cSld>
  <p:clrMapOvr>
    <a:masterClrMapping/>
  </p:clrMapOvr>
  <p:transition spd="med">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28600" y="594320"/>
            <a:ext cx="8708571" cy="5715000"/>
          </a:xfrm>
          <a:prstGeom prst="rect">
            <a:avLst/>
          </a:prstGeom>
          <a:solidFill>
            <a:schemeClr val="tx1"/>
          </a:solidFill>
        </p:spPr>
      </p:pic>
      <p:sp>
        <p:nvSpPr>
          <p:cNvPr id="3" name="Footer Placeholder 2"/>
          <p:cNvSpPr>
            <a:spLocks noGrp="1"/>
          </p:cNvSpPr>
          <p:nvPr>
            <p:ph type="ftr" sz="quarter" idx="11"/>
          </p:nvPr>
        </p:nvSpPr>
        <p:spPr>
          <a:xfrm>
            <a:off x="0" y="6492875"/>
            <a:ext cx="7620000" cy="365125"/>
          </a:xfrm>
        </p:spPr>
        <p:txBody>
          <a:bodyPr/>
          <a:lstStyle/>
          <a:p>
            <a:pPr>
              <a:defRPr/>
            </a:pPr>
            <a:r>
              <a:rPr lang="en-US" sz="1100" dirty="0"/>
              <a:t>© 2017 Pearson Education, Inc., Hoboken, NJ. All rights reserved.            </a:t>
            </a:r>
          </a:p>
        </p:txBody>
      </p:sp>
      <p:sp>
        <p:nvSpPr>
          <p:cNvPr id="5" name="Slide Number Placeholder 4">
            <a:extLst>
              <a:ext uri="{FF2B5EF4-FFF2-40B4-BE49-F238E27FC236}">
                <a16:creationId xmlns:a16="http://schemas.microsoft.com/office/drawing/2014/main" id="{CB3683B7-AF65-4FBF-B793-A9B3A8DCF1CD}"/>
              </a:ext>
            </a:extLst>
          </p:cNvPr>
          <p:cNvSpPr>
            <a:spLocks noGrp="1"/>
          </p:cNvSpPr>
          <p:nvPr>
            <p:ph type="sldNum" sz="quarter" idx="12"/>
          </p:nvPr>
        </p:nvSpPr>
        <p:spPr/>
        <p:txBody>
          <a:bodyPr/>
          <a:lstStyle/>
          <a:p>
            <a:pPr>
              <a:defRPr/>
            </a:pPr>
            <a:fld id="{B7F95E63-B2FC-6340-819F-09B1386E07DA}" type="slidenum">
              <a:rPr lang="en-US" smtClean="0"/>
              <a:pPr>
                <a:defRPr/>
              </a:pPr>
              <a:t>15</a:t>
            </a:fld>
            <a:endParaRPr lang="en-US" dirty="0"/>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743200" y="304800"/>
            <a:ext cx="5638800" cy="6346396"/>
          </a:xfrm>
          <a:prstGeom prst="rect">
            <a:avLst/>
          </a:prstGeom>
          <a:solidFill>
            <a:schemeClr val="tx1"/>
          </a:solidFill>
        </p:spPr>
      </p:pic>
      <p:sp>
        <p:nvSpPr>
          <p:cNvPr id="3" name="Footer Placeholder 2"/>
          <p:cNvSpPr>
            <a:spLocks noGrp="1"/>
          </p:cNvSpPr>
          <p:nvPr>
            <p:ph type="ftr" sz="quarter" idx="11"/>
          </p:nvPr>
        </p:nvSpPr>
        <p:spPr>
          <a:xfrm>
            <a:off x="0" y="6492875"/>
            <a:ext cx="4038600" cy="365125"/>
          </a:xfrm>
        </p:spPr>
        <p:txBody>
          <a:bodyPr/>
          <a:lstStyle/>
          <a:p>
            <a:pPr>
              <a:defRPr/>
            </a:pPr>
            <a:r>
              <a:rPr lang="en-US" sz="1100" dirty="0"/>
              <a:t>© 2017 Pearson Education, Inc., Hoboken, NJ. All rights reserved.            </a:t>
            </a:r>
          </a:p>
        </p:txBody>
      </p:sp>
      <p:sp>
        <p:nvSpPr>
          <p:cNvPr id="5" name="Slide Number Placeholder 4">
            <a:extLst>
              <a:ext uri="{FF2B5EF4-FFF2-40B4-BE49-F238E27FC236}">
                <a16:creationId xmlns:a16="http://schemas.microsoft.com/office/drawing/2014/main" id="{99B03527-3AA1-4FBC-A42B-32CDD4BA450D}"/>
              </a:ext>
            </a:extLst>
          </p:cNvPr>
          <p:cNvSpPr>
            <a:spLocks noGrp="1"/>
          </p:cNvSpPr>
          <p:nvPr>
            <p:ph type="sldNum" sz="quarter" idx="12"/>
          </p:nvPr>
        </p:nvSpPr>
        <p:spPr/>
        <p:txBody>
          <a:bodyPr/>
          <a:lstStyle/>
          <a:p>
            <a:pPr>
              <a:defRPr/>
            </a:pPr>
            <a:fld id="{B7F95E63-B2FC-6340-819F-09B1386E07DA}" type="slidenum">
              <a:rPr lang="en-US" smtClean="0"/>
              <a:pPr>
                <a:defRPr/>
              </a:pPr>
              <a:t>16</a:t>
            </a:fld>
            <a:endParaRPr lang="en-US" dirty="0"/>
          </a:p>
        </p:txBody>
      </p:sp>
    </p:spTree>
  </p:cSld>
  <p:clrMapOvr>
    <a:masterClrMapping/>
  </p:clrMapOvr>
  <p:transition spd="med">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514600" y="0"/>
            <a:ext cx="6096000" cy="6819900"/>
          </a:xfrm>
          <a:prstGeom prst="rect">
            <a:avLst/>
          </a:prstGeom>
          <a:solidFill>
            <a:schemeClr val="tx1"/>
          </a:solidFill>
        </p:spPr>
      </p:pic>
      <p:sp>
        <p:nvSpPr>
          <p:cNvPr id="3" name="Footer Placeholder 2"/>
          <p:cNvSpPr>
            <a:spLocks noGrp="1"/>
          </p:cNvSpPr>
          <p:nvPr>
            <p:ph type="ftr" sz="quarter" idx="11"/>
          </p:nvPr>
        </p:nvSpPr>
        <p:spPr>
          <a:xfrm>
            <a:off x="0" y="6492875"/>
            <a:ext cx="3137647" cy="365125"/>
          </a:xfrm>
        </p:spPr>
        <p:txBody>
          <a:bodyPr/>
          <a:lstStyle/>
          <a:p>
            <a:pPr>
              <a:defRPr/>
            </a:pPr>
            <a:r>
              <a:rPr lang="en-US" sz="1100" dirty="0"/>
              <a:t>© 2017 Pearson Education, Inc., Hoboken, NJ. All rights reserved.            </a:t>
            </a:r>
          </a:p>
        </p:txBody>
      </p:sp>
      <p:sp>
        <p:nvSpPr>
          <p:cNvPr id="5" name="Slide Number Placeholder 4">
            <a:extLst>
              <a:ext uri="{FF2B5EF4-FFF2-40B4-BE49-F238E27FC236}">
                <a16:creationId xmlns:a16="http://schemas.microsoft.com/office/drawing/2014/main" id="{3CA6089E-211D-486D-ACBC-DA4CE27803A4}"/>
              </a:ext>
            </a:extLst>
          </p:cNvPr>
          <p:cNvSpPr>
            <a:spLocks noGrp="1"/>
          </p:cNvSpPr>
          <p:nvPr>
            <p:ph type="sldNum" sz="quarter" idx="12"/>
          </p:nvPr>
        </p:nvSpPr>
        <p:spPr/>
        <p:txBody>
          <a:bodyPr/>
          <a:lstStyle/>
          <a:p>
            <a:pPr>
              <a:defRPr/>
            </a:pPr>
            <a:fld id="{B7F95E63-B2FC-6340-819F-09B1386E07DA}" type="slidenum">
              <a:rPr lang="en-US" smtClean="0"/>
              <a:pPr>
                <a:defRPr/>
              </a:pPr>
              <a:t>17</a:t>
            </a:fld>
            <a:endParaRPr lang="en-US"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p:txBody>
          <a:bodyPr/>
          <a:lstStyle/>
          <a:p>
            <a:r>
              <a:rPr lang="en-AU" dirty="0"/>
              <a:t>Kerberos Realms</a:t>
            </a:r>
          </a:p>
        </p:txBody>
      </p:sp>
      <p:sp>
        <p:nvSpPr>
          <p:cNvPr id="83971" name="Rectangle 1027"/>
          <p:cNvSpPr>
            <a:spLocks noGrp="1" noChangeArrowheads="1"/>
          </p:cNvSpPr>
          <p:nvPr>
            <p:ph sz="half" idx="1"/>
          </p:nvPr>
        </p:nvSpPr>
        <p:spPr>
          <a:xfrm>
            <a:off x="304800" y="1828800"/>
            <a:ext cx="4040823" cy="4648200"/>
          </a:xfrm>
        </p:spPr>
        <p:txBody>
          <a:bodyPr>
            <a:normAutofit fontScale="92500"/>
          </a:bodyPr>
          <a:lstStyle/>
          <a:p>
            <a:r>
              <a:rPr lang="en-US" dirty="0">
                <a:solidFill>
                  <a:schemeClr val="tx2">
                    <a:lumMod val="10000"/>
                  </a:schemeClr>
                </a:solidFill>
              </a:rPr>
              <a:t>Kerberos realm</a:t>
            </a:r>
          </a:p>
          <a:p>
            <a:pPr lvl="1">
              <a:buClr>
                <a:schemeClr val="bg1"/>
              </a:buClr>
            </a:pPr>
            <a:r>
              <a:rPr lang="en-US" dirty="0">
                <a:solidFill>
                  <a:schemeClr val="tx2">
                    <a:lumMod val="10000"/>
                  </a:schemeClr>
                </a:solidFill>
              </a:rPr>
              <a:t>A set of managed nodes that share the same Kerberos database</a:t>
            </a:r>
          </a:p>
          <a:p>
            <a:pPr lvl="1">
              <a:buClr>
                <a:schemeClr val="bg1"/>
              </a:buClr>
            </a:pPr>
            <a:r>
              <a:rPr lang="en-US" dirty="0">
                <a:solidFill>
                  <a:schemeClr val="tx2">
                    <a:lumMod val="10000"/>
                  </a:schemeClr>
                </a:solidFill>
              </a:rPr>
              <a:t>The Kerberos database resides on the Kerberos master computer system, which should be kept in a physically secure room</a:t>
            </a:r>
          </a:p>
          <a:p>
            <a:pPr lvl="1">
              <a:buClr>
                <a:schemeClr val="bg1"/>
              </a:buClr>
            </a:pPr>
            <a:r>
              <a:rPr lang="en-US" dirty="0">
                <a:solidFill>
                  <a:schemeClr val="tx2">
                    <a:lumMod val="10000"/>
                  </a:schemeClr>
                </a:solidFill>
              </a:rPr>
              <a:t>A read-only copy of the Kerberos database might also reside on other Kerberos computer systems</a:t>
            </a:r>
          </a:p>
          <a:p>
            <a:pPr lvl="1">
              <a:buClr>
                <a:schemeClr val="bg1"/>
              </a:buClr>
            </a:pPr>
            <a:r>
              <a:rPr lang="en-US" dirty="0">
                <a:solidFill>
                  <a:schemeClr val="tx2">
                    <a:lumMod val="10000"/>
                  </a:schemeClr>
                </a:solidFill>
              </a:rPr>
              <a:t>All changes to the database must be made on the master computer system</a:t>
            </a:r>
          </a:p>
          <a:p>
            <a:pPr lvl="1">
              <a:buClr>
                <a:schemeClr val="bg1"/>
              </a:buClr>
            </a:pPr>
            <a:r>
              <a:rPr lang="en-US" dirty="0">
                <a:solidFill>
                  <a:schemeClr val="tx2">
                    <a:lumMod val="10000"/>
                  </a:schemeClr>
                </a:solidFill>
              </a:rPr>
              <a:t>Changing or accessing the contents of a Kerberos database requires the Kerberos master password</a:t>
            </a:r>
            <a:endParaRPr lang="en-AU" dirty="0">
              <a:solidFill>
                <a:schemeClr val="tx2">
                  <a:lumMod val="10000"/>
                </a:schemeClr>
              </a:solidFill>
            </a:endParaRPr>
          </a:p>
        </p:txBody>
      </p:sp>
      <p:graphicFrame>
        <p:nvGraphicFramePr>
          <p:cNvPr id="5" name="Content Placeholder 4"/>
          <p:cNvGraphicFramePr>
            <a:graphicFrameLocks noGrp="1"/>
          </p:cNvGraphicFramePr>
          <p:nvPr>
            <p:ph sz="half" idx="2"/>
          </p:nvPr>
        </p:nvGraphicFramePr>
        <p:xfrm>
          <a:off x="4495801" y="1828800"/>
          <a:ext cx="4495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0" y="6492875"/>
            <a:ext cx="65532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B2923FF8-6B2E-4B5F-B12A-E6A23E958EC5}"/>
              </a:ext>
            </a:extLst>
          </p:cNvPr>
          <p:cNvSpPr>
            <a:spLocks noGrp="1"/>
          </p:cNvSpPr>
          <p:nvPr>
            <p:ph type="sldNum" sz="quarter" idx="12"/>
          </p:nvPr>
        </p:nvSpPr>
        <p:spPr/>
        <p:txBody>
          <a:bodyPr/>
          <a:lstStyle/>
          <a:p>
            <a:pPr>
              <a:defRPr/>
            </a:pPr>
            <a:fld id="{52E1D359-7C78-AA4C-98BC-861E6D6A2752}"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Kerberos principal</a:t>
            </a:r>
          </a:p>
        </p:txBody>
      </p:sp>
      <p:sp>
        <p:nvSpPr>
          <p:cNvPr id="3" name="Content Placeholder 2"/>
          <p:cNvSpPr>
            <a:spLocks noGrp="1"/>
          </p:cNvSpPr>
          <p:nvPr>
            <p:ph idx="1"/>
          </p:nvPr>
        </p:nvSpPr>
        <p:spPr/>
        <p:txBody>
          <a:bodyPr/>
          <a:lstStyle/>
          <a:p>
            <a:r>
              <a:rPr lang="en-US" dirty="0">
                <a:solidFill>
                  <a:schemeClr val="tx2">
                    <a:lumMod val="10000"/>
                  </a:schemeClr>
                </a:solidFill>
              </a:rPr>
              <a:t>A service or user that is known to the Kerberos system </a:t>
            </a:r>
          </a:p>
          <a:p>
            <a:r>
              <a:rPr lang="en-US" dirty="0">
                <a:solidFill>
                  <a:schemeClr val="tx2">
                    <a:lumMod val="10000"/>
                  </a:schemeClr>
                </a:solidFill>
              </a:rPr>
              <a:t>Each Kerberos principal is identified by its principal name</a:t>
            </a:r>
          </a:p>
        </p:txBody>
      </p:sp>
      <p:graphicFrame>
        <p:nvGraphicFramePr>
          <p:cNvPr id="4" name="Diagram 3"/>
          <p:cNvGraphicFramePr/>
          <p:nvPr/>
        </p:nvGraphicFramePr>
        <p:xfrm>
          <a:off x="685800" y="2514600"/>
          <a:ext cx="8153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76400" y="5562601"/>
            <a:ext cx="6248400" cy="800219"/>
          </a:xfrm>
          <a:prstGeom prst="rect">
            <a:avLst/>
          </a:prstGeom>
          <a:noFill/>
        </p:spPr>
        <p:txBody>
          <a:bodyPr wrap="square" rtlCol="0">
            <a:spAutoFit/>
          </a:bodyPr>
          <a:lstStyle/>
          <a:p>
            <a:r>
              <a:rPr lang="en-US" sz="2800" dirty="0">
                <a:solidFill>
                  <a:schemeClr val="tx2">
                    <a:lumMod val="10000"/>
                  </a:schemeClr>
                </a:solidFill>
              </a:rPr>
              <a:t>Principal names consist of three parts</a:t>
            </a:r>
          </a:p>
          <a:p>
            <a:endParaRPr lang="en-US" dirty="0"/>
          </a:p>
        </p:txBody>
      </p:sp>
      <p:sp>
        <p:nvSpPr>
          <p:cNvPr id="6" name="Footer Placeholder 5"/>
          <p:cNvSpPr>
            <a:spLocks noGrp="1"/>
          </p:cNvSpPr>
          <p:nvPr>
            <p:ph type="ftr" sz="quarter" idx="11"/>
          </p:nvPr>
        </p:nvSpPr>
        <p:spPr>
          <a:xfrm>
            <a:off x="0" y="6492875"/>
            <a:ext cx="5562600" cy="365125"/>
          </a:xfrm>
        </p:spPr>
        <p:txBody>
          <a:bodyPr/>
          <a:lstStyle/>
          <a:p>
            <a:pPr>
              <a:defRPr/>
            </a:pPr>
            <a:r>
              <a:rPr lang="en-US" sz="1100" dirty="0"/>
              <a:t>© 2017 Pearson Education, Inc., Hoboken, NJ. All rights reserved.            </a:t>
            </a:r>
          </a:p>
        </p:txBody>
      </p:sp>
      <p:sp>
        <p:nvSpPr>
          <p:cNvPr id="8" name="Slide Number Placeholder 7">
            <a:extLst>
              <a:ext uri="{FF2B5EF4-FFF2-40B4-BE49-F238E27FC236}">
                <a16:creationId xmlns:a16="http://schemas.microsoft.com/office/drawing/2014/main" id="{AFCBEA92-FC59-414E-ADAA-615A3EE63896}"/>
              </a:ext>
            </a:extLst>
          </p:cNvPr>
          <p:cNvSpPr>
            <a:spLocks noGrp="1"/>
          </p:cNvSpPr>
          <p:nvPr>
            <p:ph type="sldNum" sz="quarter" idx="12"/>
          </p:nvPr>
        </p:nvSpPr>
        <p:spPr/>
        <p:txBody>
          <a:bodyPr/>
          <a:lstStyle/>
          <a:p>
            <a:pPr>
              <a:defRPr/>
            </a:pPr>
            <a:fld id="{9C2FB95B-9CE7-A047-A167-44F68D48CF28}"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a:t>Chapter 4</a:t>
            </a:r>
          </a:p>
        </p:txBody>
      </p:sp>
      <p:sp>
        <p:nvSpPr>
          <p:cNvPr id="19459" name="Subtitle 13"/>
          <p:cNvSpPr>
            <a:spLocks noGrp="1"/>
          </p:cNvSpPr>
          <p:nvPr>
            <p:ph type="subTitle" idx="1"/>
          </p:nvPr>
        </p:nvSpPr>
        <p:spPr/>
        <p:txBody>
          <a:bodyPr>
            <a:normAutofit/>
          </a:bodyPr>
          <a:lstStyle/>
          <a:p>
            <a:r>
              <a:rPr lang="en-US" sz="3600" dirty="0">
                <a:solidFill>
                  <a:schemeClr val="tx2">
                    <a:lumMod val="10000"/>
                  </a:schemeClr>
                </a:solidFill>
                <a:ea typeface="Arial" pitchFamily="-84" charset="0"/>
                <a:cs typeface="Arial" pitchFamily="-84" charset="0"/>
              </a:rPr>
              <a:t>Key Distribution and User Authentication</a:t>
            </a:r>
            <a:endParaRPr lang="en-US" sz="3600" dirty="0">
              <a:solidFill>
                <a:schemeClr val="tx2">
                  <a:lumMod val="1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Differences between versions 4 and 5</a:t>
            </a:r>
          </a:p>
        </p:txBody>
      </p:sp>
      <p:sp>
        <p:nvSpPr>
          <p:cNvPr id="9" name="Text Placeholder 8"/>
          <p:cNvSpPr>
            <a:spLocks noGrp="1"/>
          </p:cNvSpPr>
          <p:nvPr>
            <p:ph type="body" idx="1"/>
          </p:nvPr>
        </p:nvSpPr>
        <p:spPr/>
        <p:txBody>
          <a:bodyPr/>
          <a:lstStyle/>
          <a:p>
            <a:r>
              <a:rPr lang="en-US" dirty="0">
                <a:solidFill>
                  <a:schemeClr val="tx2">
                    <a:lumMod val="10000"/>
                  </a:schemeClr>
                </a:solidFill>
              </a:rPr>
              <a:t>Environmental shortcomings</a:t>
            </a:r>
          </a:p>
        </p:txBody>
      </p:sp>
      <p:sp>
        <p:nvSpPr>
          <p:cNvPr id="7" name="Content Placeholder 6"/>
          <p:cNvSpPr>
            <a:spLocks noGrp="1"/>
          </p:cNvSpPr>
          <p:nvPr>
            <p:ph sz="half" idx="2"/>
          </p:nvPr>
        </p:nvSpPr>
        <p:spPr>
          <a:xfrm>
            <a:off x="914400" y="2819400"/>
            <a:ext cx="3413760" cy="3732585"/>
          </a:xfrm>
        </p:spPr>
        <p:txBody>
          <a:bodyPr>
            <a:normAutofit lnSpcReduction="10000"/>
          </a:bodyPr>
          <a:lstStyle/>
          <a:p>
            <a:r>
              <a:rPr lang="en-US" dirty="0">
                <a:solidFill>
                  <a:schemeClr val="tx2">
                    <a:lumMod val="10000"/>
                  </a:schemeClr>
                </a:solidFill>
              </a:rPr>
              <a:t>Encryption system dependence</a:t>
            </a:r>
          </a:p>
          <a:p>
            <a:r>
              <a:rPr lang="en-US" dirty="0">
                <a:solidFill>
                  <a:schemeClr val="tx2">
                    <a:lumMod val="10000"/>
                  </a:schemeClr>
                </a:solidFill>
              </a:rPr>
              <a:t>Internet protocol dependence</a:t>
            </a:r>
          </a:p>
          <a:p>
            <a:r>
              <a:rPr lang="en-US" dirty="0">
                <a:solidFill>
                  <a:schemeClr val="tx2">
                    <a:lumMod val="10000"/>
                  </a:schemeClr>
                </a:solidFill>
              </a:rPr>
              <a:t>Message byte ordering</a:t>
            </a:r>
          </a:p>
          <a:p>
            <a:r>
              <a:rPr lang="en-US" dirty="0">
                <a:solidFill>
                  <a:schemeClr val="tx2">
                    <a:lumMod val="10000"/>
                  </a:schemeClr>
                </a:solidFill>
              </a:rPr>
              <a:t>Ticket lifetime</a:t>
            </a:r>
          </a:p>
          <a:p>
            <a:r>
              <a:rPr lang="en-US" dirty="0">
                <a:solidFill>
                  <a:schemeClr val="tx2">
                    <a:lumMod val="10000"/>
                  </a:schemeClr>
                </a:solidFill>
              </a:rPr>
              <a:t>Authentication forwarding</a:t>
            </a:r>
          </a:p>
          <a:p>
            <a:r>
              <a:rPr lang="en-US" dirty="0">
                <a:solidFill>
                  <a:schemeClr val="tx2">
                    <a:lumMod val="10000"/>
                  </a:schemeClr>
                </a:solidFill>
              </a:rPr>
              <a:t>Interrealm authentication</a:t>
            </a:r>
          </a:p>
        </p:txBody>
      </p:sp>
      <p:sp>
        <p:nvSpPr>
          <p:cNvPr id="10" name="Text Placeholder 9"/>
          <p:cNvSpPr>
            <a:spLocks noGrp="1"/>
          </p:cNvSpPr>
          <p:nvPr>
            <p:ph type="body" sz="quarter" idx="3"/>
          </p:nvPr>
        </p:nvSpPr>
        <p:spPr/>
        <p:txBody>
          <a:bodyPr/>
          <a:lstStyle/>
          <a:p>
            <a:r>
              <a:rPr lang="en-US" dirty="0">
                <a:solidFill>
                  <a:schemeClr val="tx2">
                    <a:lumMod val="10000"/>
                  </a:schemeClr>
                </a:solidFill>
              </a:rPr>
              <a:t>Technical   deficiencies</a:t>
            </a:r>
          </a:p>
        </p:txBody>
      </p:sp>
      <p:sp>
        <p:nvSpPr>
          <p:cNvPr id="11" name="Content Placeholder 10"/>
          <p:cNvSpPr>
            <a:spLocks noGrp="1"/>
          </p:cNvSpPr>
          <p:nvPr>
            <p:ph sz="quarter" idx="4"/>
          </p:nvPr>
        </p:nvSpPr>
        <p:spPr>
          <a:xfrm>
            <a:off x="5181600" y="2819400"/>
            <a:ext cx="3185160" cy="3732585"/>
          </a:xfrm>
        </p:spPr>
        <p:txBody>
          <a:bodyPr/>
          <a:lstStyle/>
          <a:p>
            <a:r>
              <a:rPr lang="en-US" dirty="0">
                <a:solidFill>
                  <a:schemeClr val="tx2">
                    <a:lumMod val="10000"/>
                  </a:schemeClr>
                </a:solidFill>
              </a:rPr>
              <a:t>Double encryption</a:t>
            </a:r>
          </a:p>
          <a:p>
            <a:r>
              <a:rPr lang="en-US" dirty="0">
                <a:solidFill>
                  <a:schemeClr val="tx2">
                    <a:lumMod val="10000"/>
                  </a:schemeClr>
                </a:solidFill>
              </a:rPr>
              <a:t>PCBC encryption</a:t>
            </a:r>
          </a:p>
          <a:p>
            <a:r>
              <a:rPr lang="en-US" dirty="0">
                <a:solidFill>
                  <a:schemeClr val="tx2">
                    <a:lumMod val="10000"/>
                  </a:schemeClr>
                </a:solidFill>
              </a:rPr>
              <a:t>Session keys</a:t>
            </a:r>
          </a:p>
          <a:p>
            <a:r>
              <a:rPr lang="en-US" dirty="0">
                <a:solidFill>
                  <a:schemeClr val="tx2">
                    <a:lumMod val="10000"/>
                  </a:schemeClr>
                </a:solidFill>
              </a:rPr>
              <a:t>Password attacks</a:t>
            </a:r>
          </a:p>
        </p:txBody>
      </p:sp>
      <p:cxnSp>
        <p:nvCxnSpPr>
          <p:cNvPr id="12" name="Straight Connector 11"/>
          <p:cNvCxnSpPr/>
          <p:nvPr/>
        </p:nvCxnSpPr>
        <p:spPr>
          <a:xfrm rot="5400000">
            <a:off x="1866901" y="4152901"/>
            <a:ext cx="5410198" cy="1"/>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a:xfrm>
            <a:off x="0" y="6492875"/>
            <a:ext cx="70866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97C2B485-F434-4BEF-B5A7-9DABD332750D}"/>
              </a:ext>
            </a:extLst>
          </p:cNvPr>
          <p:cNvSpPr>
            <a:spLocks noGrp="1"/>
          </p:cNvSpPr>
          <p:nvPr>
            <p:ph type="sldNum" sz="quarter" idx="12"/>
          </p:nvPr>
        </p:nvSpPr>
        <p:spPr/>
        <p:txBody>
          <a:bodyPr/>
          <a:lstStyle/>
          <a:p>
            <a:pPr>
              <a:defRPr/>
            </a:pPr>
            <a:fld id="{DB3ABF74-43A9-3646-B0C0-E49ECC19E33B}"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09600" y="152400"/>
            <a:ext cx="7973326" cy="6705600"/>
          </a:xfrm>
          <a:prstGeom prst="rect">
            <a:avLst/>
          </a:prstGeom>
          <a:solidFill>
            <a:schemeClr val="tx1"/>
          </a:solidFill>
        </p:spPr>
      </p:pic>
      <p:sp>
        <p:nvSpPr>
          <p:cNvPr id="3" name="Footer Placeholder 2"/>
          <p:cNvSpPr>
            <a:spLocks noGrp="1"/>
          </p:cNvSpPr>
          <p:nvPr>
            <p:ph type="ftr" sz="quarter" idx="11"/>
          </p:nvPr>
        </p:nvSpPr>
        <p:spPr>
          <a:xfrm>
            <a:off x="0" y="6492875"/>
            <a:ext cx="6477000" cy="365125"/>
          </a:xfrm>
        </p:spPr>
        <p:txBody>
          <a:bodyPr/>
          <a:lstStyle/>
          <a:p>
            <a:pPr>
              <a:defRPr/>
            </a:pPr>
            <a:r>
              <a:rPr lang="en-US" sz="1100" dirty="0"/>
              <a:t>© 2017 Pearson Education, Inc., Hoboken, NJ. All rights reserved.            </a:t>
            </a:r>
          </a:p>
        </p:txBody>
      </p:sp>
      <p:sp>
        <p:nvSpPr>
          <p:cNvPr id="4" name="Slide Number Placeholder 3">
            <a:extLst>
              <a:ext uri="{FF2B5EF4-FFF2-40B4-BE49-F238E27FC236}">
                <a16:creationId xmlns:a16="http://schemas.microsoft.com/office/drawing/2014/main" id="{31F541B6-1D32-4E37-9FA0-2D1186E71BB7}"/>
              </a:ext>
            </a:extLst>
          </p:cNvPr>
          <p:cNvSpPr>
            <a:spLocks noGrp="1"/>
          </p:cNvSpPr>
          <p:nvPr>
            <p:ph type="sldNum" sz="quarter" idx="12"/>
          </p:nvPr>
        </p:nvSpPr>
        <p:spPr/>
        <p:txBody>
          <a:bodyPr/>
          <a:lstStyle/>
          <a:p>
            <a:pPr>
              <a:defRPr/>
            </a:pPr>
            <a:fld id="{B7F95E63-B2FC-6340-819F-09B1386E07DA}" type="slidenum">
              <a:rPr lang="en-US" smtClean="0"/>
              <a:pPr>
                <a:defRPr/>
              </a:pPr>
              <a:t>21</a:t>
            </a:fld>
            <a:endParaRPr lang="en-US" dirty="0"/>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2753"/>
            <a:ext cx="9144000" cy="1283167"/>
          </a:xfrm>
        </p:spPr>
        <p:txBody>
          <a:bodyPr/>
          <a:lstStyle/>
          <a:p>
            <a:r>
              <a:rPr lang="en-US" dirty="0"/>
              <a:t>Key distribution using asymmetric encryption</a:t>
            </a:r>
          </a:p>
        </p:txBody>
      </p:sp>
      <p:sp>
        <p:nvSpPr>
          <p:cNvPr id="7" name="Content Placeholder 6"/>
          <p:cNvSpPr>
            <a:spLocks noGrp="1"/>
          </p:cNvSpPr>
          <p:nvPr>
            <p:ph idx="1"/>
          </p:nvPr>
        </p:nvSpPr>
        <p:spPr>
          <a:xfrm>
            <a:off x="395536" y="1556791"/>
            <a:ext cx="8568952" cy="4936083"/>
          </a:xfrm>
        </p:spPr>
        <p:txBody>
          <a:bodyPr>
            <a:normAutofit fontScale="77500" lnSpcReduction="20000"/>
          </a:bodyPr>
          <a:lstStyle/>
          <a:p>
            <a:r>
              <a:rPr lang="en-US" dirty="0">
                <a:solidFill>
                  <a:schemeClr val="tx2">
                    <a:lumMod val="10000"/>
                  </a:schemeClr>
                </a:solidFill>
              </a:rPr>
              <a:t>One of the major roles of public-key encryption is to address the problem of key distribution</a:t>
            </a:r>
          </a:p>
          <a:p>
            <a:r>
              <a:rPr lang="en-US" dirty="0">
                <a:solidFill>
                  <a:schemeClr val="tx2">
                    <a:lumMod val="10000"/>
                  </a:schemeClr>
                </a:solidFill>
              </a:rPr>
              <a:t>There are two distinct aspects to the use of public-key encryption in this regard:</a:t>
            </a:r>
          </a:p>
          <a:p>
            <a:pPr lvl="1">
              <a:buClr>
                <a:schemeClr val="bg1"/>
              </a:buClr>
            </a:pPr>
            <a:r>
              <a:rPr lang="en-US" dirty="0">
                <a:solidFill>
                  <a:schemeClr val="tx2">
                    <a:lumMod val="10000"/>
                  </a:schemeClr>
                </a:solidFill>
              </a:rPr>
              <a:t>The distribution of </a:t>
            </a:r>
            <a:r>
              <a:rPr lang="en-US" u="sng" dirty="0">
                <a:solidFill>
                  <a:schemeClr val="tx2">
                    <a:lumMod val="10000"/>
                  </a:schemeClr>
                </a:solidFill>
              </a:rPr>
              <a:t>public keys</a:t>
            </a:r>
            <a:r>
              <a:rPr lang="en-US" dirty="0">
                <a:solidFill>
                  <a:schemeClr val="tx2">
                    <a:lumMod val="10000"/>
                  </a:schemeClr>
                </a:solidFill>
              </a:rPr>
              <a:t> </a:t>
            </a:r>
            <a:r>
              <a:rPr lang="en-US" dirty="0">
                <a:solidFill>
                  <a:schemeClr val="tx2">
                    <a:lumMod val="10000"/>
                  </a:schemeClr>
                </a:solidFill>
                <a:sym typeface="Wingdings" panose="05000000000000000000" pitchFamily="2" charset="2"/>
              </a:rPr>
              <a:t> </a:t>
            </a:r>
            <a:r>
              <a:rPr lang="en-US" sz="2300" b="1" dirty="0">
                <a:solidFill>
                  <a:schemeClr val="tx2">
                    <a:lumMod val="10000"/>
                  </a:schemeClr>
                </a:solidFill>
                <a:sym typeface="Wingdings" panose="05000000000000000000" pitchFamily="2" charset="2"/>
              </a:rPr>
              <a:t>public-key certificates</a:t>
            </a:r>
            <a:endParaRPr lang="en-US" sz="2300" b="1" u="sng" dirty="0">
              <a:solidFill>
                <a:schemeClr val="tx2">
                  <a:lumMod val="10000"/>
                </a:schemeClr>
              </a:solidFill>
            </a:endParaRPr>
          </a:p>
          <a:p>
            <a:pPr lvl="1">
              <a:buClr>
                <a:schemeClr val="bg1"/>
              </a:buClr>
            </a:pPr>
            <a:r>
              <a:rPr lang="en-US" dirty="0">
                <a:solidFill>
                  <a:schemeClr val="tx2">
                    <a:lumMod val="10000"/>
                  </a:schemeClr>
                </a:solidFill>
              </a:rPr>
              <a:t>The use of public-key encryption to distribute </a:t>
            </a:r>
            <a:r>
              <a:rPr lang="en-US" u="sng" dirty="0">
                <a:solidFill>
                  <a:schemeClr val="tx2">
                    <a:lumMod val="10000"/>
                  </a:schemeClr>
                </a:solidFill>
              </a:rPr>
              <a:t>secret keys</a:t>
            </a:r>
            <a:r>
              <a:rPr lang="en-US" dirty="0">
                <a:solidFill>
                  <a:schemeClr val="tx2">
                    <a:lumMod val="10000"/>
                  </a:schemeClr>
                </a:solidFill>
              </a:rPr>
              <a:t> </a:t>
            </a:r>
          </a:p>
          <a:p>
            <a:pPr marL="282575" lvl="1" indent="0">
              <a:buClr>
                <a:schemeClr val="bg1"/>
              </a:buClr>
              <a:buNone/>
            </a:pPr>
            <a:r>
              <a:rPr lang="en-US" dirty="0">
                <a:solidFill>
                  <a:schemeClr val="tx2">
                    <a:lumMod val="10000"/>
                  </a:schemeClr>
                </a:solidFill>
                <a:sym typeface="Wingdings" panose="05000000000000000000" pitchFamily="2" charset="2"/>
              </a:rPr>
              <a:t>	</a:t>
            </a:r>
            <a:r>
              <a:rPr lang="en-US" sz="2300" dirty="0">
                <a:solidFill>
                  <a:schemeClr val="tx2">
                    <a:lumMod val="10000"/>
                  </a:schemeClr>
                </a:solidFill>
                <a:sym typeface="Wingdings" panose="05000000000000000000" pitchFamily="2" charset="2"/>
              </a:rPr>
              <a:t> </a:t>
            </a:r>
            <a:r>
              <a:rPr lang="en-US" sz="2300" b="1" dirty="0">
                <a:solidFill>
                  <a:schemeClr val="tx2">
                    <a:lumMod val="10000"/>
                  </a:schemeClr>
                </a:solidFill>
                <a:sym typeface="Wingdings" panose="05000000000000000000" pitchFamily="2" charset="2"/>
              </a:rPr>
              <a:t>key exchange (aka key agreement; e.g., Diffie-Hellman)</a:t>
            </a:r>
            <a:endParaRPr lang="en-US" sz="2300" b="1" u="sng" dirty="0">
              <a:solidFill>
                <a:schemeClr val="tx2">
                  <a:lumMod val="10000"/>
                </a:schemeClr>
              </a:solidFill>
            </a:endParaRPr>
          </a:p>
          <a:p>
            <a:r>
              <a:rPr lang="en-US" b="1" dirty="0">
                <a:solidFill>
                  <a:schemeClr val="tx2">
                    <a:lumMod val="10000"/>
                  </a:schemeClr>
                </a:solidFill>
              </a:rPr>
              <a:t>Public-key certificates</a:t>
            </a:r>
          </a:p>
          <a:p>
            <a:pPr lvl="1">
              <a:buClr>
                <a:schemeClr val="bg1"/>
              </a:buClr>
            </a:pPr>
            <a:r>
              <a:rPr lang="en-US" dirty="0">
                <a:solidFill>
                  <a:schemeClr val="tx2">
                    <a:lumMod val="10000"/>
                  </a:schemeClr>
                </a:solidFill>
              </a:rPr>
              <a:t>Consists of a </a:t>
            </a:r>
            <a:r>
              <a:rPr lang="en-US" u="sng" dirty="0">
                <a:solidFill>
                  <a:schemeClr val="tx2">
                    <a:lumMod val="10000"/>
                  </a:schemeClr>
                </a:solidFill>
              </a:rPr>
              <a:t>public key</a:t>
            </a:r>
            <a:r>
              <a:rPr lang="en-US" dirty="0">
                <a:solidFill>
                  <a:schemeClr val="tx2">
                    <a:lumMod val="10000"/>
                  </a:schemeClr>
                </a:solidFill>
              </a:rPr>
              <a:t> plus a user ID of the </a:t>
            </a:r>
            <a:r>
              <a:rPr lang="en-US" b="1" dirty="0">
                <a:solidFill>
                  <a:schemeClr val="tx2">
                    <a:lumMod val="10000"/>
                  </a:schemeClr>
                </a:solidFill>
              </a:rPr>
              <a:t>key owner</a:t>
            </a:r>
            <a:r>
              <a:rPr lang="en-US" dirty="0">
                <a:solidFill>
                  <a:schemeClr val="tx2">
                    <a:lumMod val="10000"/>
                  </a:schemeClr>
                </a:solidFill>
              </a:rPr>
              <a:t>, with the whole block signed by a trusted third party</a:t>
            </a:r>
          </a:p>
          <a:p>
            <a:pPr lvl="1">
              <a:buClr>
                <a:schemeClr val="bg1"/>
              </a:buClr>
            </a:pPr>
            <a:r>
              <a:rPr lang="en-US" dirty="0">
                <a:solidFill>
                  <a:schemeClr val="tx2">
                    <a:lumMod val="10000"/>
                  </a:schemeClr>
                </a:solidFill>
              </a:rPr>
              <a:t>Typically, the third party is a </a:t>
            </a:r>
            <a:r>
              <a:rPr lang="en-US" b="1" dirty="0">
                <a:solidFill>
                  <a:schemeClr val="tx2">
                    <a:lumMod val="10000"/>
                  </a:schemeClr>
                </a:solidFill>
              </a:rPr>
              <a:t>certificate authority (CA)</a:t>
            </a:r>
            <a:r>
              <a:rPr lang="en-US" dirty="0">
                <a:solidFill>
                  <a:schemeClr val="tx2">
                    <a:lumMod val="10000"/>
                  </a:schemeClr>
                </a:solidFill>
              </a:rPr>
              <a:t> that is trusted by the user community</a:t>
            </a:r>
            <a:r>
              <a:rPr lang="en-US" strike="sngStrike" dirty="0">
                <a:solidFill>
                  <a:schemeClr val="tx2">
                    <a:lumMod val="10000"/>
                  </a:schemeClr>
                </a:solidFill>
              </a:rPr>
              <a:t>, such as a government agency or a financial institution</a:t>
            </a:r>
          </a:p>
          <a:p>
            <a:pPr lvl="1">
              <a:buClr>
                <a:schemeClr val="bg1"/>
              </a:buClr>
            </a:pPr>
            <a:r>
              <a:rPr lang="en-US" dirty="0">
                <a:solidFill>
                  <a:schemeClr val="tx2">
                    <a:lumMod val="10000"/>
                  </a:schemeClr>
                </a:solidFill>
              </a:rPr>
              <a:t>A user can present his or her public key to the authority in a secure manner and obtain a certificate</a:t>
            </a:r>
          </a:p>
          <a:p>
            <a:pPr lvl="1">
              <a:buClr>
                <a:schemeClr val="bg1"/>
              </a:buClr>
            </a:pPr>
            <a:r>
              <a:rPr lang="en-US" dirty="0">
                <a:solidFill>
                  <a:schemeClr val="tx2">
                    <a:lumMod val="10000"/>
                  </a:schemeClr>
                </a:solidFill>
              </a:rPr>
              <a:t>The user can then publish the certificate or make it available upon a request.</a:t>
            </a:r>
          </a:p>
          <a:p>
            <a:pPr lvl="1">
              <a:buClr>
                <a:schemeClr val="bg1"/>
              </a:buClr>
            </a:pPr>
            <a:r>
              <a:rPr lang="en-US" dirty="0">
                <a:solidFill>
                  <a:schemeClr val="tx2">
                    <a:lumMod val="10000"/>
                  </a:schemeClr>
                </a:solidFill>
              </a:rPr>
              <a:t>Anyone needing this user’s public key can obtain the certificate and verify that it is valid by way of the attached trusted signature</a:t>
            </a:r>
          </a:p>
        </p:txBody>
      </p:sp>
      <p:sp>
        <p:nvSpPr>
          <p:cNvPr id="4" name="Footer Placeholder 3"/>
          <p:cNvSpPr>
            <a:spLocks noGrp="1"/>
          </p:cNvSpPr>
          <p:nvPr>
            <p:ph type="ftr" sz="quarter" idx="11"/>
          </p:nvPr>
        </p:nvSpPr>
        <p:spPr>
          <a:xfrm>
            <a:off x="0" y="6492875"/>
            <a:ext cx="50292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ED78DEC0-4DAE-4948-8D14-A6977C9A3FA1}"/>
              </a:ext>
            </a:extLst>
          </p:cNvPr>
          <p:cNvSpPr>
            <a:spLocks noGrp="1"/>
          </p:cNvSpPr>
          <p:nvPr>
            <p:ph type="sldNum" sz="quarter" idx="12"/>
          </p:nvPr>
        </p:nvSpPr>
        <p:spPr/>
        <p:txBody>
          <a:bodyPr/>
          <a:lstStyle/>
          <a:p>
            <a:pPr>
              <a:defRPr/>
            </a:pPr>
            <a:fld id="{9C2FB95B-9CE7-A047-A167-44F68D48CF28}"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6400800" cy="365125"/>
          </a:xfrm>
        </p:spPr>
        <p:txBody>
          <a:bodyPr/>
          <a:lstStyle/>
          <a:p>
            <a:pPr>
              <a:defRPr/>
            </a:pPr>
            <a:r>
              <a:rPr lang="en-US" sz="1100" dirty="0"/>
              <a:t>© 2017 Pearson Education, Inc., Hoboken, NJ. All rights reserved.            </a:t>
            </a:r>
          </a:p>
        </p:txBody>
      </p:sp>
      <p:pic>
        <p:nvPicPr>
          <p:cNvPr id="4" name="Picture 3" descr="f0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8182" b="25455"/>
              <a:stretch>
                <a:fillRect/>
              </a:stretch>
            </p:blipFill>
          </mc:Choice>
          <mc:Fallback>
            <p:blipFill>
              <a:blip r:embed="rId4"/>
              <a:srcRect t="18182" b="25455"/>
              <a:stretch>
                <a:fillRect/>
              </a:stretch>
            </p:blipFill>
          </mc:Fallback>
        </mc:AlternateContent>
        <p:spPr>
          <a:xfrm>
            <a:off x="80573" y="136524"/>
            <a:ext cx="9027931" cy="6584951"/>
          </a:xfrm>
          <a:prstGeom prst="rect">
            <a:avLst/>
          </a:prstGeom>
          <a:solidFill>
            <a:schemeClr val="tx1"/>
          </a:solidFill>
        </p:spPr>
      </p:pic>
      <p:sp>
        <p:nvSpPr>
          <p:cNvPr id="5" name="Slide Number Placeholder 4">
            <a:extLst>
              <a:ext uri="{FF2B5EF4-FFF2-40B4-BE49-F238E27FC236}">
                <a16:creationId xmlns:a16="http://schemas.microsoft.com/office/drawing/2014/main" id="{33F71401-7AAA-4CCC-AA0D-4EAFCB5518E1}"/>
              </a:ext>
            </a:extLst>
          </p:cNvPr>
          <p:cNvSpPr>
            <a:spLocks noGrp="1"/>
          </p:cNvSpPr>
          <p:nvPr>
            <p:ph type="sldNum" sz="quarter" idx="12"/>
          </p:nvPr>
        </p:nvSpPr>
        <p:spPr/>
        <p:txBody>
          <a:bodyPr/>
          <a:lstStyle/>
          <a:p>
            <a:pPr>
              <a:defRPr/>
            </a:pPr>
            <a:fld id="{B7F95E63-B2FC-6340-819F-09B1386E07DA}" type="slidenum">
              <a:rPr lang="en-US" smtClean="0"/>
              <a:pPr>
                <a:defRPr/>
              </a:pPr>
              <a:t>23</a:t>
            </a:fld>
            <a:endParaRPr lang="en-US" dirty="0"/>
          </a:p>
        </p:txBody>
      </p:sp>
    </p:spTree>
  </p:cSld>
  <p:clrMapOvr>
    <a:masterClrMapping/>
  </p:clrMapOvr>
  <p:transition spd="med">
    <p:pull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AU" dirty="0"/>
              <a:t>X.509 Certificates</a:t>
            </a:r>
          </a:p>
        </p:txBody>
      </p:sp>
      <p:sp>
        <p:nvSpPr>
          <p:cNvPr id="7" name="Content Placeholder 6"/>
          <p:cNvSpPr>
            <a:spLocks noGrp="1"/>
          </p:cNvSpPr>
          <p:nvPr>
            <p:ph idx="1"/>
          </p:nvPr>
        </p:nvSpPr>
        <p:spPr>
          <a:xfrm>
            <a:off x="779463" y="1828800"/>
            <a:ext cx="7583488" cy="4648200"/>
          </a:xfrm>
        </p:spPr>
        <p:txBody>
          <a:bodyPr>
            <a:normAutofit fontScale="85000" lnSpcReduction="10000"/>
          </a:bodyPr>
          <a:lstStyle/>
          <a:p>
            <a:r>
              <a:rPr lang="en-US" dirty="0">
                <a:solidFill>
                  <a:schemeClr val="tx2">
                    <a:lumMod val="10000"/>
                  </a:schemeClr>
                </a:solidFill>
              </a:rPr>
              <a:t>ITU-T recommendation X.509 is part of the X.500 series of recommendations that define a directory service</a:t>
            </a:r>
          </a:p>
          <a:p>
            <a:r>
              <a:rPr lang="en-US" dirty="0">
                <a:solidFill>
                  <a:schemeClr val="tx2">
                    <a:lumMod val="10000"/>
                  </a:schemeClr>
                </a:solidFill>
              </a:rPr>
              <a:t>Defines a framework for the provision of authentication services by the X.500 directory to its users</a:t>
            </a:r>
          </a:p>
          <a:p>
            <a:r>
              <a:rPr lang="en-US" dirty="0">
                <a:solidFill>
                  <a:schemeClr val="tx2">
                    <a:lumMod val="10000"/>
                  </a:schemeClr>
                </a:solidFill>
              </a:rPr>
              <a:t>The directory may serve as a repository of public-key certificates</a:t>
            </a:r>
          </a:p>
          <a:p>
            <a:r>
              <a:rPr lang="en-US" dirty="0">
                <a:solidFill>
                  <a:schemeClr val="tx2">
                    <a:lumMod val="10000"/>
                  </a:schemeClr>
                </a:solidFill>
              </a:rPr>
              <a:t>Defines alternative authentication protocols based on the use of public-key certificates</a:t>
            </a:r>
          </a:p>
          <a:p>
            <a:pPr lvl="1">
              <a:buClr>
                <a:schemeClr val="bg1"/>
              </a:buClr>
            </a:pPr>
            <a:r>
              <a:rPr lang="en-US" dirty="0">
                <a:solidFill>
                  <a:schemeClr val="tx2">
                    <a:lumMod val="10000"/>
                  </a:schemeClr>
                </a:solidFill>
              </a:rPr>
              <a:t>Was initially issued in 1988</a:t>
            </a:r>
          </a:p>
          <a:p>
            <a:pPr lvl="1">
              <a:buClr>
                <a:schemeClr val="bg1"/>
              </a:buClr>
            </a:pPr>
            <a:r>
              <a:rPr lang="en-US" dirty="0">
                <a:solidFill>
                  <a:schemeClr val="tx2">
                    <a:lumMod val="10000"/>
                  </a:schemeClr>
                </a:solidFill>
              </a:rPr>
              <a:t>Based on the use of public-key cryptography and digital signatures</a:t>
            </a:r>
          </a:p>
          <a:p>
            <a:r>
              <a:rPr lang="en-US" dirty="0">
                <a:solidFill>
                  <a:schemeClr val="tx2">
                    <a:lumMod val="10000"/>
                  </a:schemeClr>
                </a:solidFill>
              </a:rPr>
              <a:t>The standard does not dictate the use of a specific algorithm but recommends RSA</a:t>
            </a:r>
          </a:p>
        </p:txBody>
      </p:sp>
      <p:sp>
        <p:nvSpPr>
          <p:cNvPr id="4" name="Footer Placeholder 3"/>
          <p:cNvSpPr>
            <a:spLocks noGrp="1"/>
          </p:cNvSpPr>
          <p:nvPr>
            <p:ph type="ftr" sz="quarter" idx="11"/>
          </p:nvPr>
        </p:nvSpPr>
        <p:spPr>
          <a:xfrm>
            <a:off x="0" y="6492875"/>
            <a:ext cx="70104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B12B9036-BFFD-4C91-993B-A8CC3EC28516}"/>
              </a:ext>
            </a:extLst>
          </p:cNvPr>
          <p:cNvSpPr>
            <a:spLocks noGrp="1"/>
          </p:cNvSpPr>
          <p:nvPr>
            <p:ph type="sldNum" sz="quarter" idx="12"/>
          </p:nvPr>
        </p:nvSpPr>
        <p:spPr/>
        <p:txBody>
          <a:bodyPr/>
          <a:lstStyle/>
          <a:p>
            <a:pPr>
              <a:defRPr/>
            </a:pPr>
            <a:fld id="{9C2FB95B-9CE7-A047-A167-44F68D48CF28}"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5410200" cy="365125"/>
          </a:xfrm>
        </p:spPr>
        <p:txBody>
          <a:bodyPr/>
          <a:lstStyle/>
          <a:p>
            <a:pPr>
              <a:defRPr/>
            </a:pPr>
            <a:r>
              <a:rPr lang="en-US" sz="1100" dirty="0"/>
              <a:t>© 2017 Pearson Education, Inc., Hoboken, NJ. All rights reserved.            </a:t>
            </a:r>
          </a:p>
        </p:txBody>
      </p:sp>
      <p:pic>
        <p:nvPicPr>
          <p:cNvPr id="5" name="Picture 4" descr="f0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8182" b="13636"/>
              <a:stretch>
                <a:fillRect/>
              </a:stretch>
            </p:blipFill>
          </mc:Choice>
          <mc:Fallback>
            <p:blipFill>
              <a:blip r:embed="rId4"/>
              <a:srcRect t="18182" b="13636"/>
              <a:stretch>
                <a:fillRect/>
              </a:stretch>
            </p:blipFill>
          </mc:Fallback>
        </mc:AlternateContent>
        <p:spPr>
          <a:xfrm>
            <a:off x="883921" y="37325"/>
            <a:ext cx="7617716" cy="6721474"/>
          </a:xfrm>
          <a:prstGeom prst="rect">
            <a:avLst/>
          </a:prstGeom>
          <a:solidFill>
            <a:schemeClr val="tx1"/>
          </a:solidFill>
        </p:spPr>
      </p:pic>
      <p:sp>
        <p:nvSpPr>
          <p:cNvPr id="4" name="Slide Number Placeholder 3">
            <a:extLst>
              <a:ext uri="{FF2B5EF4-FFF2-40B4-BE49-F238E27FC236}">
                <a16:creationId xmlns:a16="http://schemas.microsoft.com/office/drawing/2014/main" id="{36821D58-C5C9-47B2-A161-B1392EEE353B}"/>
              </a:ext>
            </a:extLst>
          </p:cNvPr>
          <p:cNvSpPr>
            <a:spLocks noGrp="1"/>
          </p:cNvSpPr>
          <p:nvPr>
            <p:ph type="sldNum" sz="quarter" idx="12"/>
          </p:nvPr>
        </p:nvSpPr>
        <p:spPr/>
        <p:txBody>
          <a:bodyPr/>
          <a:lstStyle/>
          <a:p>
            <a:pPr>
              <a:defRPr/>
            </a:pPr>
            <a:fld id="{B7F95E63-B2FC-6340-819F-09B1386E07DA}" type="slidenum">
              <a:rPr lang="en-US" smtClean="0"/>
              <a:pPr>
                <a:defRPr/>
              </a:pPr>
              <a:t>25</a:t>
            </a:fld>
            <a:endParaRPr lang="en-US" dirty="0"/>
          </a:p>
        </p:txBody>
      </p:sp>
    </p:spTree>
  </p:cSld>
  <p:clrMapOvr>
    <a:masterClrMapping/>
  </p:clrMapOvr>
  <p:transition spd="med">
    <p:pull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2753"/>
            <a:ext cx="9144000" cy="1283167"/>
          </a:xfrm>
        </p:spPr>
        <p:txBody>
          <a:bodyPr/>
          <a:lstStyle/>
          <a:p>
            <a:r>
              <a:rPr lang="en-US" dirty="0"/>
              <a:t>Obtaining a user’s certificate</a:t>
            </a:r>
          </a:p>
        </p:txBody>
      </p:sp>
      <p:sp>
        <p:nvSpPr>
          <p:cNvPr id="5" name="Content Placeholder 4"/>
          <p:cNvSpPr>
            <a:spLocks noGrp="1"/>
          </p:cNvSpPr>
          <p:nvPr>
            <p:ph idx="1"/>
          </p:nvPr>
        </p:nvSpPr>
        <p:spPr/>
        <p:txBody>
          <a:bodyPr/>
          <a:lstStyle/>
          <a:p>
            <a:r>
              <a:rPr lang="en-US" dirty="0">
                <a:solidFill>
                  <a:schemeClr val="tx2">
                    <a:lumMod val="10000"/>
                  </a:schemeClr>
                </a:solidFill>
              </a:rPr>
              <a:t>User certificates generated by a CA have the following characteristics:</a:t>
            </a:r>
          </a:p>
          <a:p>
            <a:pPr lvl="1">
              <a:buClr>
                <a:schemeClr val="bg1"/>
              </a:buClr>
            </a:pPr>
            <a:r>
              <a:rPr lang="en-US" dirty="0">
                <a:solidFill>
                  <a:schemeClr val="tx2">
                    <a:lumMod val="10000"/>
                  </a:schemeClr>
                </a:solidFill>
              </a:rPr>
              <a:t>Any user with access to </a:t>
            </a:r>
            <a:r>
              <a:rPr lang="en-US" u="sng" dirty="0">
                <a:solidFill>
                  <a:schemeClr val="tx2">
                    <a:lumMod val="10000"/>
                  </a:schemeClr>
                </a:solidFill>
              </a:rPr>
              <a:t>the public key of the CA</a:t>
            </a:r>
            <a:r>
              <a:rPr lang="en-US" dirty="0">
                <a:solidFill>
                  <a:schemeClr val="tx2">
                    <a:lumMod val="10000"/>
                  </a:schemeClr>
                </a:solidFill>
              </a:rPr>
              <a:t> can verify </a:t>
            </a:r>
            <a:r>
              <a:rPr lang="en-US" u="sng" dirty="0">
                <a:solidFill>
                  <a:schemeClr val="tx2">
                    <a:lumMod val="10000"/>
                  </a:schemeClr>
                </a:solidFill>
              </a:rPr>
              <a:t>the user public key</a:t>
            </a:r>
            <a:r>
              <a:rPr lang="en-US" dirty="0">
                <a:solidFill>
                  <a:schemeClr val="tx2">
                    <a:lumMod val="10000"/>
                  </a:schemeClr>
                </a:solidFill>
              </a:rPr>
              <a:t> that was certified</a:t>
            </a:r>
          </a:p>
          <a:p>
            <a:pPr lvl="1">
              <a:buClr>
                <a:schemeClr val="bg1"/>
              </a:buClr>
            </a:pPr>
            <a:r>
              <a:rPr lang="en-US" dirty="0">
                <a:solidFill>
                  <a:schemeClr val="tx2">
                    <a:lumMod val="10000"/>
                  </a:schemeClr>
                </a:solidFill>
              </a:rPr>
              <a:t>No party other than the certification authority can modify the certificate without this being detected</a:t>
            </a:r>
          </a:p>
          <a:p>
            <a:r>
              <a:rPr lang="en-US" dirty="0">
                <a:solidFill>
                  <a:schemeClr val="tx2">
                    <a:lumMod val="10000"/>
                  </a:schemeClr>
                </a:solidFill>
              </a:rPr>
              <a:t>Because certificates are </a:t>
            </a:r>
            <a:r>
              <a:rPr lang="en-US" u="sng" dirty="0">
                <a:solidFill>
                  <a:schemeClr val="tx2">
                    <a:lumMod val="10000"/>
                  </a:schemeClr>
                </a:solidFill>
              </a:rPr>
              <a:t>unforgeable</a:t>
            </a:r>
            <a:r>
              <a:rPr lang="en-US" dirty="0">
                <a:solidFill>
                  <a:schemeClr val="tx2">
                    <a:lumMod val="10000"/>
                  </a:schemeClr>
                </a:solidFill>
              </a:rPr>
              <a:t>, they can be placed in a directory without the need for the directory to make special efforts to protect them</a:t>
            </a:r>
          </a:p>
        </p:txBody>
      </p:sp>
      <p:pic>
        <p:nvPicPr>
          <p:cNvPr id="6" name="Picture 5"/>
          <p:cNvPicPr>
            <a:picLocks noChangeAspect="1"/>
          </p:cNvPicPr>
          <p:nvPr/>
        </p:nvPicPr>
        <p:blipFill>
          <a:blip r:embed="rId3"/>
          <a:stretch>
            <a:fillRect/>
          </a:stretch>
        </p:blipFill>
        <p:spPr>
          <a:xfrm rot="21249254">
            <a:off x="6627673" y="4995373"/>
            <a:ext cx="2425621" cy="1905000"/>
          </a:xfrm>
          <a:prstGeom prst="rect">
            <a:avLst/>
          </a:prstGeom>
        </p:spPr>
      </p:pic>
      <p:sp>
        <p:nvSpPr>
          <p:cNvPr id="7" name="Footer Placeholder 6"/>
          <p:cNvSpPr>
            <a:spLocks noGrp="1"/>
          </p:cNvSpPr>
          <p:nvPr>
            <p:ph type="ftr" sz="quarter" idx="11"/>
          </p:nvPr>
        </p:nvSpPr>
        <p:spPr>
          <a:xfrm>
            <a:off x="0" y="6492875"/>
            <a:ext cx="43434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DAEF4C2E-09C4-4E3D-BC57-A07D21ECBCF5}"/>
              </a:ext>
            </a:extLst>
          </p:cNvPr>
          <p:cNvSpPr>
            <a:spLocks noGrp="1"/>
          </p:cNvSpPr>
          <p:nvPr>
            <p:ph type="sldNum" sz="quarter" idx="12"/>
          </p:nvPr>
        </p:nvSpPr>
        <p:spPr/>
        <p:txBody>
          <a:bodyPr/>
          <a:lstStyle/>
          <a:p>
            <a:pPr>
              <a:defRPr/>
            </a:pPr>
            <a:fld id="{9C2FB95B-9CE7-A047-A167-44F68D48CF28}"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2753"/>
            <a:ext cx="9144000" cy="1283167"/>
          </a:xfrm>
        </p:spPr>
        <p:txBody>
          <a:bodyPr/>
          <a:lstStyle/>
          <a:p>
            <a:r>
              <a:rPr lang="en-US" dirty="0"/>
              <a:t>Certificate Chains/paths</a:t>
            </a:r>
          </a:p>
        </p:txBody>
      </p:sp>
      <p:sp>
        <p:nvSpPr>
          <p:cNvPr id="5" name="Content Placeholder 4"/>
          <p:cNvSpPr>
            <a:spLocks noGrp="1"/>
          </p:cNvSpPr>
          <p:nvPr>
            <p:ph idx="1"/>
          </p:nvPr>
        </p:nvSpPr>
        <p:spPr>
          <a:xfrm>
            <a:off x="251520" y="1556792"/>
            <a:ext cx="8640960" cy="4936083"/>
          </a:xfrm>
        </p:spPr>
        <p:txBody>
          <a:bodyPr>
            <a:normAutofit fontScale="92500" lnSpcReduction="20000"/>
          </a:bodyPr>
          <a:lstStyle/>
          <a:p>
            <a:r>
              <a:rPr lang="en-US" dirty="0">
                <a:latin typeface="Arial" pitchFamily="-107" charset="0"/>
                <a:ea typeface="ＭＳ Ｐゴシック" pitchFamily="-107" charset="-128"/>
                <a:cs typeface="ＭＳ Ｐゴシック" pitchFamily="-107" charset="-128"/>
              </a:rPr>
              <a:t>Basic notation</a:t>
            </a:r>
          </a:p>
          <a:p>
            <a:pPr lvl="1">
              <a:buFont typeface="Courier New" panose="02070309020205020404" pitchFamily="49" charset="0"/>
              <a:buChar char="o"/>
            </a:pPr>
            <a:r>
              <a:rPr lang="en-US" b="1" dirty="0">
                <a:latin typeface="Arial" pitchFamily="-107" charset="0"/>
                <a:ea typeface="ＭＳ Ｐゴシック" pitchFamily="-107" charset="-128"/>
                <a:cs typeface="ＭＳ Ｐゴシック" pitchFamily="-107" charset="-128"/>
              </a:rPr>
              <a:t>X&lt;&lt;C&gt;&gt;</a:t>
            </a:r>
            <a:r>
              <a:rPr lang="en-US" dirty="0">
                <a:latin typeface="Arial" pitchFamily="-107" charset="0"/>
                <a:ea typeface="ＭＳ Ｐゴシック" pitchFamily="-107" charset="-128"/>
                <a:cs typeface="ＭＳ Ｐゴシック" pitchFamily="-107" charset="-128"/>
              </a:rPr>
              <a:t>: X is the CA, and C is the subject/principal/owner of this certificate.</a:t>
            </a:r>
          </a:p>
          <a:p>
            <a:pPr lvl="1">
              <a:buFont typeface="Courier New" panose="02070309020205020404" pitchFamily="49" charset="0"/>
              <a:buChar char="o"/>
            </a:pPr>
            <a:r>
              <a:rPr lang="en-US" dirty="0">
                <a:latin typeface="Arial" pitchFamily="-107" charset="0"/>
                <a:ea typeface="ＭＳ Ｐゴシック" pitchFamily="-107" charset="-128"/>
                <a:cs typeface="ＭＳ Ｐゴシック" pitchFamily="-107" charset="-128"/>
              </a:rPr>
              <a:t>In fact, the CA attaches its own certificate when signing a certificate. That is, X&lt;&lt;C&gt;&gt; = C’s public-key packet + C’s signature packet signed by X + </a:t>
            </a:r>
            <a:r>
              <a:rPr lang="en-US" u="sng" dirty="0">
                <a:latin typeface="Arial" pitchFamily="-107" charset="0"/>
                <a:ea typeface="ＭＳ Ｐゴシック" pitchFamily="-107" charset="-128"/>
                <a:cs typeface="ＭＳ Ｐゴシック" pitchFamily="-107" charset="-128"/>
              </a:rPr>
              <a:t>X’s certificate</a:t>
            </a:r>
          </a:p>
          <a:p>
            <a:r>
              <a:rPr lang="en-US" dirty="0">
                <a:solidFill>
                  <a:schemeClr val="tx2">
                    <a:lumMod val="10000"/>
                  </a:schemeClr>
                </a:solidFill>
              </a:rPr>
              <a:t>A </a:t>
            </a:r>
            <a:r>
              <a:rPr lang="en-US" i="1" dirty="0">
                <a:solidFill>
                  <a:schemeClr val="tx2">
                    <a:lumMod val="10000"/>
                  </a:schemeClr>
                </a:solidFill>
              </a:rPr>
              <a:t>chain </a:t>
            </a:r>
            <a:r>
              <a:rPr lang="en-US" dirty="0">
                <a:solidFill>
                  <a:schemeClr val="tx2">
                    <a:lumMod val="10000"/>
                  </a:schemeClr>
                </a:solidFill>
              </a:rPr>
              <a:t>of certificates:</a:t>
            </a:r>
          </a:p>
          <a:p>
            <a:pPr lvl="1">
              <a:buFont typeface="Courier New" panose="02070309020205020404" pitchFamily="49" charset="0"/>
              <a:buChar char="o"/>
            </a:pPr>
            <a:r>
              <a:rPr lang="en-US" dirty="0">
                <a:solidFill>
                  <a:schemeClr val="tx2">
                    <a:lumMod val="10000"/>
                  </a:schemeClr>
                </a:solidFill>
              </a:rPr>
              <a:t>Suppose that A has obtained a certificate from certification authority X1 and B has obtained a certificate from CA X2.  i.e., </a:t>
            </a:r>
            <a:r>
              <a:rPr lang="en-US" b="1" dirty="0">
                <a:solidFill>
                  <a:schemeClr val="tx2">
                    <a:lumMod val="10000"/>
                  </a:schemeClr>
                </a:solidFill>
              </a:rPr>
              <a:t>X1&lt;&lt;A&gt;&gt;</a:t>
            </a:r>
            <a:r>
              <a:rPr lang="en-US" dirty="0">
                <a:solidFill>
                  <a:schemeClr val="tx2">
                    <a:lumMod val="10000"/>
                  </a:schemeClr>
                </a:solidFill>
              </a:rPr>
              <a:t> and </a:t>
            </a:r>
            <a:r>
              <a:rPr lang="en-US" b="1" dirty="0">
                <a:solidFill>
                  <a:schemeClr val="tx2">
                    <a:lumMod val="10000"/>
                  </a:schemeClr>
                </a:solidFill>
              </a:rPr>
              <a:t>X2&lt;&lt;B&gt;&gt;</a:t>
            </a:r>
          </a:p>
          <a:p>
            <a:pPr lvl="1">
              <a:buFont typeface="Courier New" panose="02070309020205020404" pitchFamily="49" charset="0"/>
              <a:buChar char="o"/>
            </a:pPr>
            <a:r>
              <a:rPr lang="en-US" b="1" dirty="0">
                <a:solidFill>
                  <a:schemeClr val="tx2">
                    <a:lumMod val="10000"/>
                  </a:schemeClr>
                </a:solidFill>
              </a:rPr>
              <a:t>Q: How would A verify B’s certificate?</a:t>
            </a:r>
          </a:p>
          <a:p>
            <a:pPr lvl="1">
              <a:buFont typeface="Courier New" panose="02070309020205020404" pitchFamily="49" charset="0"/>
              <a:buChar char="o"/>
            </a:pPr>
            <a:r>
              <a:rPr lang="en-US" b="1" dirty="0">
                <a:solidFill>
                  <a:schemeClr val="tx2">
                    <a:lumMod val="10000"/>
                  </a:schemeClr>
                </a:solidFill>
              </a:rPr>
              <a:t>Two scenarios: </a:t>
            </a:r>
            <a:r>
              <a:rPr lang="en-US" dirty="0">
                <a:solidFill>
                  <a:schemeClr val="tx2">
                    <a:lumMod val="10000"/>
                  </a:schemeClr>
                </a:solidFill>
              </a:rPr>
              <a:t>(1) X2 happens to be a root CA; (2) X2’s certificate is signed by X1. That is, X1&lt;&lt;X2&gt;&gt;X2&lt;&lt;B&gt;&gt;. X2 is an </a:t>
            </a:r>
            <a:r>
              <a:rPr lang="en-US" i="1" dirty="0">
                <a:solidFill>
                  <a:schemeClr val="tx2">
                    <a:lumMod val="10000"/>
                  </a:schemeClr>
                </a:solidFill>
              </a:rPr>
              <a:t>intermediate </a:t>
            </a:r>
            <a:r>
              <a:rPr lang="en-US" dirty="0">
                <a:solidFill>
                  <a:schemeClr val="tx2">
                    <a:lumMod val="10000"/>
                  </a:schemeClr>
                </a:solidFill>
              </a:rPr>
              <a:t>CA.</a:t>
            </a:r>
          </a:p>
          <a:p>
            <a:pPr>
              <a:buFont typeface="Arial" panose="020B0604020202020204" pitchFamily="34" charset="0"/>
              <a:buChar char="•"/>
            </a:pPr>
            <a:r>
              <a:rPr lang="en-US" dirty="0">
                <a:solidFill>
                  <a:schemeClr val="tx2">
                    <a:lumMod val="10000"/>
                  </a:schemeClr>
                </a:solidFill>
              </a:rPr>
              <a:t>A hypothetical model: cross-signing certificates between CAs (Fig. 4.6)</a:t>
            </a:r>
          </a:p>
        </p:txBody>
      </p:sp>
      <p:sp>
        <p:nvSpPr>
          <p:cNvPr id="7" name="Footer Placeholder 6"/>
          <p:cNvSpPr>
            <a:spLocks noGrp="1"/>
          </p:cNvSpPr>
          <p:nvPr>
            <p:ph type="ftr" sz="quarter" idx="11"/>
          </p:nvPr>
        </p:nvSpPr>
        <p:spPr>
          <a:xfrm>
            <a:off x="0" y="6492875"/>
            <a:ext cx="43434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DAEF4C2E-09C4-4E3D-BC57-A07D21ECBCF5}"/>
              </a:ext>
            </a:extLst>
          </p:cNvPr>
          <p:cNvSpPr>
            <a:spLocks noGrp="1"/>
          </p:cNvSpPr>
          <p:nvPr>
            <p:ph type="sldNum" sz="quarter" idx="12"/>
          </p:nvPr>
        </p:nvSpPr>
        <p:spPr/>
        <p:txBody>
          <a:bodyPr/>
          <a:lstStyle/>
          <a:p>
            <a:pPr>
              <a:defRPr/>
            </a:pPr>
            <a:fld id="{9C2FB95B-9CE7-A047-A167-44F68D48CF28}" type="slidenum">
              <a:rPr lang="en-US" smtClean="0"/>
              <a:pPr>
                <a:defRPr/>
              </a:pPr>
              <a:t>27</a:t>
            </a:fld>
            <a:endParaRPr lang="en-US" dirty="0"/>
          </a:p>
        </p:txBody>
      </p:sp>
    </p:spTree>
    <p:extLst>
      <p:ext uri="{BB962C8B-B14F-4D97-AF65-F5344CB8AC3E}">
        <p14:creationId xmlns:p14="http://schemas.microsoft.com/office/powerpoint/2010/main" val="1034663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7273" b="6364"/>
              <a:stretch>
                <a:fillRect/>
              </a:stretch>
            </p:blipFill>
          </mc:Choice>
          <mc:Fallback>
            <p:blipFill>
              <a:blip r:embed="rId4"/>
              <a:srcRect t="7273" b="6364"/>
              <a:stretch>
                <a:fillRect/>
              </a:stretch>
            </p:blipFill>
          </mc:Fallback>
        </mc:AlternateContent>
        <p:spPr>
          <a:xfrm>
            <a:off x="3097540" y="0"/>
            <a:ext cx="6039528" cy="6749970"/>
          </a:xfrm>
          <a:prstGeom prst="rect">
            <a:avLst/>
          </a:prstGeom>
          <a:solidFill>
            <a:schemeClr val="tx1">
              <a:lumMod val="85000"/>
            </a:schemeClr>
          </a:solidFill>
        </p:spPr>
      </p:pic>
      <p:sp>
        <p:nvSpPr>
          <p:cNvPr id="3" name="Footer Placeholder 2"/>
          <p:cNvSpPr>
            <a:spLocks noGrp="1"/>
          </p:cNvSpPr>
          <p:nvPr>
            <p:ph type="ftr" sz="quarter" idx="11"/>
          </p:nvPr>
        </p:nvSpPr>
        <p:spPr>
          <a:xfrm>
            <a:off x="0" y="6492875"/>
            <a:ext cx="5638800" cy="365125"/>
          </a:xfrm>
        </p:spPr>
        <p:txBody>
          <a:bodyPr/>
          <a:lstStyle/>
          <a:p>
            <a:pPr>
              <a:defRPr/>
            </a:pPr>
            <a:r>
              <a:rPr lang="en-US" sz="1100" dirty="0"/>
              <a:t>© 2017 Pearson Education, Inc., Hoboken, NJ. All rights reserved.            </a:t>
            </a:r>
          </a:p>
        </p:txBody>
      </p:sp>
      <p:sp>
        <p:nvSpPr>
          <p:cNvPr id="5" name="Slide Number Placeholder 4">
            <a:extLst>
              <a:ext uri="{FF2B5EF4-FFF2-40B4-BE49-F238E27FC236}">
                <a16:creationId xmlns:a16="http://schemas.microsoft.com/office/drawing/2014/main" id="{15D31DF3-2936-43A8-A78F-B3E0ABC99DEF}"/>
              </a:ext>
            </a:extLst>
          </p:cNvPr>
          <p:cNvSpPr>
            <a:spLocks noGrp="1"/>
          </p:cNvSpPr>
          <p:nvPr>
            <p:ph type="sldNum" sz="quarter" idx="12"/>
          </p:nvPr>
        </p:nvSpPr>
        <p:spPr/>
        <p:txBody>
          <a:bodyPr/>
          <a:lstStyle/>
          <a:p>
            <a:pPr>
              <a:defRPr/>
            </a:pPr>
            <a:fld id="{B7F95E63-B2FC-6340-819F-09B1386E07DA}" type="slidenum">
              <a:rPr lang="en-US" smtClean="0"/>
              <a:pPr>
                <a:defRPr/>
              </a:pPr>
              <a:t>28</a:t>
            </a:fld>
            <a:endParaRPr lang="en-US" dirty="0"/>
          </a:p>
        </p:txBody>
      </p:sp>
      <p:sp>
        <p:nvSpPr>
          <p:cNvPr id="6" name="Rectangle 5">
            <a:extLst>
              <a:ext uri="{FF2B5EF4-FFF2-40B4-BE49-F238E27FC236}">
                <a16:creationId xmlns:a16="http://schemas.microsoft.com/office/drawing/2014/main" id="{1D4A833A-197E-4D16-AE70-3DA159616FAB}"/>
              </a:ext>
            </a:extLst>
          </p:cNvPr>
          <p:cNvSpPr/>
          <p:nvPr/>
        </p:nvSpPr>
        <p:spPr>
          <a:xfrm>
            <a:off x="35496" y="404664"/>
            <a:ext cx="3062044" cy="5632311"/>
          </a:xfrm>
          <a:prstGeom prst="rect">
            <a:avLst/>
          </a:prstGeom>
        </p:spPr>
        <p:txBody>
          <a:bodyPr wrap="square">
            <a:spAutoFit/>
          </a:bodyPr>
          <a:lstStyle/>
          <a:p>
            <a:pPr marL="285750" indent="-285750">
              <a:buFont typeface="Arial" panose="020B0604020202020204" pitchFamily="34" charset="0"/>
              <a:buChar char="•"/>
            </a:pPr>
            <a:r>
              <a:rPr lang="en-US" b="1" dirty="0">
                <a:latin typeface="Arial" pitchFamily="-107" charset="0"/>
                <a:ea typeface="ＭＳ Ｐゴシック" pitchFamily="-107" charset="-128"/>
                <a:cs typeface="ＭＳ Ｐゴシック" pitchFamily="-107" charset="-128"/>
              </a:rPr>
              <a:t>Cross-signing certificates between CAs</a:t>
            </a:r>
          </a:p>
          <a:p>
            <a:pPr marL="742950" lvl="1" indent="-285750">
              <a:buFont typeface="Courier New" panose="02070309020205020404" pitchFamily="49" charset="0"/>
              <a:buChar char="o"/>
            </a:pPr>
            <a:r>
              <a:rPr lang="en-US" b="1" dirty="0">
                <a:latin typeface="Arial" pitchFamily="-107" charset="0"/>
                <a:ea typeface="ＭＳ Ｐゴシック" pitchFamily="-107" charset="-128"/>
                <a:cs typeface="ＭＳ Ｐゴシック" pitchFamily="-107" charset="-128"/>
              </a:rPr>
              <a:t>Forward certificates</a:t>
            </a:r>
            <a:r>
              <a:rPr lang="en-US" dirty="0">
                <a:latin typeface="Arial" pitchFamily="-107" charset="0"/>
                <a:ea typeface="ＭＳ Ｐゴシック" pitchFamily="-107" charset="-128"/>
                <a:cs typeface="ＭＳ Ｐゴシック" pitchFamily="-107" charset="-128"/>
              </a:rPr>
              <a:t>:  Certificates of X generated by other Cas (such as W&lt;&lt;X&gt;&gt;, Z&lt;&lt;X&gt;&gt;</a:t>
            </a:r>
          </a:p>
          <a:p>
            <a:pPr marL="742950" lvl="1" indent="-285750">
              <a:buFont typeface="Courier New" panose="02070309020205020404" pitchFamily="49" charset="0"/>
              <a:buChar char="o"/>
            </a:pPr>
            <a:r>
              <a:rPr lang="en-US" b="1" dirty="0">
                <a:latin typeface="Arial" pitchFamily="-107" charset="0"/>
                <a:ea typeface="ＭＳ Ｐゴシック" pitchFamily="-107" charset="-128"/>
                <a:cs typeface="ＭＳ Ｐゴシック" pitchFamily="-107" charset="-128"/>
              </a:rPr>
              <a:t>Reverse certificates</a:t>
            </a:r>
            <a:r>
              <a:rPr lang="en-US" dirty="0">
                <a:latin typeface="Arial" pitchFamily="-107" charset="0"/>
                <a:ea typeface="ＭＳ Ｐゴシック" pitchFamily="-107" charset="-128"/>
                <a:cs typeface="ＭＳ Ｐゴシック" pitchFamily="-107" charset="-128"/>
              </a:rPr>
              <a:t>:  Certificates generated by X that are the certificates of other Cas</a:t>
            </a:r>
            <a:endParaRPr lang="en-AU" dirty="0">
              <a:latin typeface="Arial" pitchFamily="-107" charset="0"/>
              <a:ea typeface="ＭＳ Ｐゴシック" pitchFamily="-84" charset="-128"/>
              <a:cs typeface="ＭＳ Ｐゴシック" pitchFamily="-107" charset="-128"/>
            </a:endParaRPr>
          </a:p>
          <a:p>
            <a:pPr marL="285750" indent="-285750">
              <a:buFont typeface="Arial" panose="020B0604020202020204" pitchFamily="34" charset="0"/>
              <a:buChar char="•"/>
            </a:pPr>
            <a:r>
              <a:rPr lang="en-US" dirty="0"/>
              <a:t>A can acquire the following certificates from the directory to establish a certification path to B:</a:t>
            </a:r>
          </a:p>
          <a:p>
            <a:endParaRPr lang="en-US" dirty="0">
              <a:latin typeface="Arial" pitchFamily="-107" charset="0"/>
              <a:ea typeface="ＭＳ Ｐゴシック" pitchFamily="-107" charset="-128"/>
              <a:cs typeface="ＭＳ Ｐゴシック" pitchFamily="-107" charset="-128"/>
            </a:endParaRPr>
          </a:p>
        </p:txBody>
      </p:sp>
      <p:pic>
        <p:nvPicPr>
          <p:cNvPr id="1026" name="Picture 2" descr="https://sceweb.uhcl.edu/yang/teaching/csci5235fall2022/Assignments_files/image002.png">
            <a:extLst>
              <a:ext uri="{FF2B5EF4-FFF2-40B4-BE49-F238E27FC236}">
                <a16:creationId xmlns:a16="http://schemas.microsoft.com/office/drawing/2014/main" id="{25CF3F38-FFB8-449C-8C84-F52B22BDF9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5805264"/>
            <a:ext cx="3984419" cy="216024"/>
          </a:xfrm>
          <a:prstGeom prst="rect">
            <a:avLst/>
          </a:prstGeom>
          <a:solidFill>
            <a:schemeClr val="bg1">
              <a:lumMod val="40000"/>
              <a:lumOff val="60000"/>
            </a:schemeClr>
          </a:solidFill>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62753"/>
            <a:ext cx="9144000" cy="1283167"/>
          </a:xfrm>
        </p:spPr>
        <p:txBody>
          <a:bodyPr/>
          <a:lstStyle/>
          <a:p>
            <a:r>
              <a:rPr lang="en-AU" dirty="0"/>
              <a:t>Revocation of certificates</a:t>
            </a:r>
          </a:p>
        </p:txBody>
      </p:sp>
      <p:sp>
        <p:nvSpPr>
          <p:cNvPr id="67587" name="Rectangle 3"/>
          <p:cNvSpPr>
            <a:spLocks noGrp="1" noChangeArrowheads="1"/>
          </p:cNvSpPr>
          <p:nvPr>
            <p:ph idx="1"/>
          </p:nvPr>
        </p:nvSpPr>
        <p:spPr>
          <a:xfrm>
            <a:off x="609600" y="1752600"/>
            <a:ext cx="7924799" cy="4876800"/>
          </a:xfrm>
        </p:spPr>
        <p:txBody>
          <a:bodyPr/>
          <a:lstStyle/>
          <a:p>
            <a:pPr marL="282575" lvl="1" indent="-282575">
              <a:spcBef>
                <a:spcPts val="2000"/>
              </a:spcBef>
              <a:buClrTx/>
            </a:pPr>
            <a:r>
              <a:rPr lang="en-AU" sz="2400" dirty="0">
                <a:solidFill>
                  <a:schemeClr val="tx2">
                    <a:lumMod val="10000"/>
                  </a:schemeClr>
                </a:solidFill>
              </a:rPr>
              <a:t>Each certificate includes a period of validity</a:t>
            </a:r>
          </a:p>
          <a:p>
            <a:pPr marL="282575" lvl="1" indent="-282575">
              <a:spcBef>
                <a:spcPts val="2000"/>
              </a:spcBef>
              <a:buClrTx/>
            </a:pPr>
            <a:r>
              <a:rPr lang="en-AU" sz="2400" dirty="0">
                <a:solidFill>
                  <a:schemeClr val="tx2">
                    <a:lumMod val="10000"/>
                  </a:schemeClr>
                </a:solidFill>
              </a:rPr>
              <a:t>Typically a new certificate is issued just before the expiration of the old one</a:t>
            </a:r>
          </a:p>
          <a:p>
            <a:pPr marL="282575" lvl="1" indent="-282575">
              <a:spcBef>
                <a:spcPts val="2000"/>
              </a:spcBef>
              <a:buClrTx/>
            </a:pPr>
            <a:r>
              <a:rPr lang="en-AU" sz="2400" dirty="0">
                <a:solidFill>
                  <a:schemeClr val="tx2">
                    <a:lumMod val="10000"/>
                  </a:schemeClr>
                </a:solidFill>
              </a:rPr>
              <a:t>It may be desirable on occasion to revoke a certificate before it expires for one of the following reasons:</a:t>
            </a:r>
          </a:p>
          <a:p>
            <a:pPr lvl="2">
              <a:buClr>
                <a:schemeClr val="bg1"/>
              </a:buClr>
            </a:pPr>
            <a:r>
              <a:rPr lang="en-AU" dirty="0">
                <a:solidFill>
                  <a:schemeClr val="tx2">
                    <a:lumMod val="10000"/>
                  </a:schemeClr>
                </a:solidFill>
              </a:rPr>
              <a:t>The user’s private key is assumed to be compromised</a:t>
            </a:r>
          </a:p>
          <a:p>
            <a:pPr lvl="2">
              <a:buClr>
                <a:schemeClr val="bg1"/>
              </a:buClr>
            </a:pPr>
            <a:r>
              <a:rPr lang="en-AU" dirty="0">
                <a:solidFill>
                  <a:schemeClr val="tx2">
                    <a:lumMod val="10000"/>
                  </a:schemeClr>
                </a:solidFill>
              </a:rPr>
              <a:t>The user is no longer certified by this CA; reasons for this include subject’s name has changed, the certificate is superseded, or the certificate was not issued in conformance with the CA’s policies</a:t>
            </a:r>
          </a:p>
          <a:p>
            <a:pPr lvl="2">
              <a:buClr>
                <a:schemeClr val="bg1"/>
              </a:buClr>
            </a:pPr>
            <a:r>
              <a:rPr lang="en-AU" dirty="0">
                <a:solidFill>
                  <a:schemeClr val="tx2">
                    <a:lumMod val="10000"/>
                  </a:schemeClr>
                </a:solidFill>
              </a:rPr>
              <a:t>The CA’s certificate is assumed to be compromised</a:t>
            </a:r>
          </a:p>
        </p:txBody>
      </p:sp>
      <p:sp>
        <p:nvSpPr>
          <p:cNvPr id="4" name="Footer Placeholder 3"/>
          <p:cNvSpPr>
            <a:spLocks noGrp="1"/>
          </p:cNvSpPr>
          <p:nvPr>
            <p:ph type="ftr" sz="quarter" idx="11"/>
          </p:nvPr>
        </p:nvSpPr>
        <p:spPr>
          <a:xfrm>
            <a:off x="0" y="6492875"/>
            <a:ext cx="48768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545A2EEA-2D85-4BF8-A9AC-D534B87DD577}"/>
              </a:ext>
            </a:extLst>
          </p:cNvPr>
          <p:cNvSpPr>
            <a:spLocks noGrp="1"/>
          </p:cNvSpPr>
          <p:nvPr>
            <p:ph type="sldNum" sz="quarter" idx="12"/>
          </p:nvPr>
        </p:nvSpPr>
        <p:spPr/>
        <p:txBody>
          <a:bodyPr/>
          <a:lstStyle/>
          <a:p>
            <a:pPr>
              <a:defRPr/>
            </a:pPr>
            <a:fld id="{9C2FB95B-9CE7-A047-A167-44F68D48CF28}"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4400" dirty="0"/>
              <a:t>Remote user authentication principles</a:t>
            </a:r>
          </a:p>
        </p:txBody>
      </p:sp>
      <p:sp>
        <p:nvSpPr>
          <p:cNvPr id="3" name="Content Placeholder 2"/>
          <p:cNvSpPr>
            <a:spLocks noGrp="1"/>
          </p:cNvSpPr>
          <p:nvPr>
            <p:ph idx="1"/>
          </p:nvPr>
        </p:nvSpPr>
        <p:spPr>
          <a:xfrm>
            <a:off x="779463" y="1828800"/>
            <a:ext cx="7583488" cy="4495800"/>
          </a:xfrm>
        </p:spPr>
        <p:txBody>
          <a:bodyPr>
            <a:normAutofit fontScale="92500" lnSpcReduction="20000"/>
          </a:bodyPr>
          <a:lstStyle/>
          <a:p>
            <a:r>
              <a:rPr lang="en-US" dirty="0"/>
              <a:t>In most computer security contexts, user authentication is the fundamental building block and the primary line of defense.</a:t>
            </a:r>
          </a:p>
          <a:p>
            <a:r>
              <a:rPr lang="en-US" dirty="0"/>
              <a:t>User authentication is the basis for most types of access control and for user accountability.</a:t>
            </a:r>
          </a:p>
          <a:p>
            <a:r>
              <a:rPr lang="en-US" dirty="0"/>
              <a:t>RFC 4949 (Internet Security Glossary) defines </a:t>
            </a:r>
            <a:r>
              <a:rPr lang="en-US" b="1" dirty="0"/>
              <a:t>user authentication</a:t>
            </a:r>
            <a:r>
              <a:rPr lang="en-US" dirty="0"/>
              <a:t> as </a:t>
            </a:r>
            <a:r>
              <a:rPr lang="en-US" u="sng" dirty="0"/>
              <a:t>the process of verifying an identity claimed by or for a system entity</a:t>
            </a:r>
          </a:p>
          <a:p>
            <a:pPr lvl="1">
              <a:buClr>
                <a:schemeClr val="bg1">
                  <a:lumMod val="75000"/>
                </a:schemeClr>
              </a:buClr>
            </a:pPr>
            <a:r>
              <a:rPr lang="en-US" dirty="0"/>
              <a:t>Identification step</a:t>
            </a:r>
          </a:p>
          <a:p>
            <a:pPr lvl="2">
              <a:buClr>
                <a:schemeClr val="bg1">
                  <a:lumMod val="75000"/>
                </a:schemeClr>
              </a:buClr>
            </a:pPr>
            <a:r>
              <a:rPr lang="en-US" dirty="0"/>
              <a:t>Presenting an identifier to the security system</a:t>
            </a:r>
          </a:p>
          <a:p>
            <a:pPr lvl="1">
              <a:buClr>
                <a:schemeClr val="bg1">
                  <a:lumMod val="75000"/>
                </a:schemeClr>
              </a:buClr>
            </a:pPr>
            <a:r>
              <a:rPr lang="en-US" dirty="0"/>
              <a:t>Verification step</a:t>
            </a:r>
          </a:p>
          <a:p>
            <a:pPr lvl="2">
              <a:buClr>
                <a:schemeClr val="bg1">
                  <a:lumMod val="75000"/>
                </a:schemeClr>
              </a:buClr>
            </a:pPr>
            <a:r>
              <a:rPr lang="en-US" dirty="0"/>
              <a:t>Presenting or generating authentication information that corroborates the binding between the entity and the identifier</a:t>
            </a:r>
          </a:p>
        </p:txBody>
      </p:sp>
      <p:sp>
        <p:nvSpPr>
          <p:cNvPr id="4" name="Footer Placeholder 3"/>
          <p:cNvSpPr>
            <a:spLocks noGrp="1"/>
          </p:cNvSpPr>
          <p:nvPr>
            <p:ph type="ftr" sz="quarter" idx="11"/>
          </p:nvPr>
        </p:nvSpPr>
        <p:spPr>
          <a:xfrm>
            <a:off x="0" y="6492875"/>
            <a:ext cx="4953000" cy="365125"/>
          </a:xfrm>
        </p:spPr>
        <p:txBody>
          <a:bodyPr/>
          <a:lstStyle/>
          <a:p>
            <a:pPr>
              <a:defRPr/>
            </a:pPr>
            <a:r>
              <a:rPr lang="en-US" sz="1100" dirty="0"/>
              <a:t>© 2017 Pearson Education, Inc., Hoboken, NJ. All rights reserved.            </a:t>
            </a:r>
          </a:p>
        </p:txBody>
      </p:sp>
      <p:sp>
        <p:nvSpPr>
          <p:cNvPr id="6" name="Slide Number Placeholder 5">
            <a:extLst>
              <a:ext uri="{FF2B5EF4-FFF2-40B4-BE49-F238E27FC236}">
                <a16:creationId xmlns:a16="http://schemas.microsoft.com/office/drawing/2014/main" id="{D2A80FD3-81D8-43C2-B488-4BB168B170BC}"/>
              </a:ext>
            </a:extLst>
          </p:cNvPr>
          <p:cNvSpPr>
            <a:spLocks noGrp="1"/>
          </p:cNvSpPr>
          <p:nvPr>
            <p:ph type="sldNum" sz="quarter" idx="12"/>
          </p:nvPr>
        </p:nvSpPr>
        <p:spPr/>
        <p:txBody>
          <a:bodyPr/>
          <a:lstStyle/>
          <a:p>
            <a:pPr>
              <a:defRPr/>
            </a:pPr>
            <a:fld id="{9C2FB95B-9CE7-A047-A167-44F68D48CF28}"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a:t>X.509 Version 3</a:t>
            </a:r>
            <a:endParaRPr lang="en-AU" dirty="0"/>
          </a:p>
        </p:txBody>
      </p:sp>
      <p:graphicFrame>
        <p:nvGraphicFramePr>
          <p:cNvPr id="4" name="Content Placeholder 3"/>
          <p:cNvGraphicFramePr>
            <a:graphicFrameLocks noGrp="1"/>
          </p:cNvGraphicFramePr>
          <p:nvPr>
            <p:ph idx="1"/>
          </p:nvPr>
        </p:nvGraphicFramePr>
        <p:xfrm>
          <a:off x="381000" y="16002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0" y="6492875"/>
            <a:ext cx="57150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B23CD753-B836-4C6F-8FE5-190495030A71}"/>
              </a:ext>
            </a:extLst>
          </p:cNvPr>
          <p:cNvSpPr>
            <a:spLocks noGrp="1"/>
          </p:cNvSpPr>
          <p:nvPr>
            <p:ph type="sldNum" sz="quarter" idx="12"/>
          </p:nvPr>
        </p:nvSpPr>
        <p:spPr/>
        <p:txBody>
          <a:bodyPr/>
          <a:lstStyle/>
          <a:p>
            <a:pPr>
              <a:defRPr/>
            </a:pPr>
            <a:fld id="{9C2FB95B-9CE7-A047-A167-44F68D48CF28}"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2753"/>
            <a:ext cx="9144000" cy="1283167"/>
          </a:xfrm>
        </p:spPr>
        <p:txBody>
          <a:bodyPr/>
          <a:lstStyle/>
          <a:p>
            <a:r>
              <a:rPr lang="en-US" dirty="0"/>
              <a:t>Key and policy information</a:t>
            </a:r>
          </a:p>
        </p:txBody>
      </p:sp>
      <p:sp>
        <p:nvSpPr>
          <p:cNvPr id="7" name="Content Placeholder 6"/>
          <p:cNvSpPr>
            <a:spLocks noGrp="1"/>
          </p:cNvSpPr>
          <p:nvPr>
            <p:ph idx="1"/>
          </p:nvPr>
        </p:nvSpPr>
        <p:spPr>
          <a:xfrm>
            <a:off x="838200" y="1524000"/>
            <a:ext cx="7583488" cy="2209800"/>
          </a:xfrm>
        </p:spPr>
        <p:txBody>
          <a:bodyPr>
            <a:normAutofit fontScale="92500" lnSpcReduction="10000"/>
          </a:bodyPr>
          <a:lstStyle/>
          <a:p>
            <a:r>
              <a:rPr lang="en-US" dirty="0">
                <a:solidFill>
                  <a:schemeClr val="tx2">
                    <a:lumMod val="10000"/>
                  </a:schemeClr>
                </a:solidFill>
              </a:rPr>
              <a:t>These extensions convey additional information about the subject and issuer keys, plus indicators of certificate policy</a:t>
            </a:r>
          </a:p>
          <a:p>
            <a:r>
              <a:rPr lang="en-US" dirty="0">
                <a:solidFill>
                  <a:schemeClr val="tx2">
                    <a:lumMod val="10000"/>
                  </a:schemeClr>
                </a:solidFill>
              </a:rPr>
              <a:t>A certificate policy is a named set of rules that indicates the applicability of a certificate to a particular community and/or class of application with common security requirements</a:t>
            </a:r>
          </a:p>
        </p:txBody>
      </p:sp>
      <p:graphicFrame>
        <p:nvGraphicFramePr>
          <p:cNvPr id="4" name="Diagram 3"/>
          <p:cNvGraphicFramePr/>
          <p:nvPr/>
        </p:nvGraphicFramePr>
        <p:xfrm>
          <a:off x="1066800" y="3505200"/>
          <a:ext cx="6096000" cy="309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5867400" y="3962400"/>
            <a:ext cx="2770865" cy="2514600"/>
          </a:xfrm>
          <a:prstGeom prst="rect">
            <a:avLst/>
          </a:prstGeom>
        </p:spPr>
      </p:pic>
      <p:sp>
        <p:nvSpPr>
          <p:cNvPr id="8" name="Footer Placeholder 7"/>
          <p:cNvSpPr>
            <a:spLocks noGrp="1"/>
          </p:cNvSpPr>
          <p:nvPr>
            <p:ph type="ftr" sz="quarter" idx="11"/>
          </p:nvPr>
        </p:nvSpPr>
        <p:spPr>
          <a:xfrm>
            <a:off x="0" y="6492875"/>
            <a:ext cx="55626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A461897F-8B10-43D0-A705-EC6A7A3E9B67}"/>
              </a:ext>
            </a:extLst>
          </p:cNvPr>
          <p:cNvSpPr>
            <a:spLocks noGrp="1"/>
          </p:cNvSpPr>
          <p:nvPr>
            <p:ph type="sldNum" sz="quarter" idx="12"/>
          </p:nvPr>
        </p:nvSpPr>
        <p:spPr/>
        <p:txBody>
          <a:bodyPr/>
          <a:lstStyle/>
          <a:p>
            <a:pPr>
              <a:defRPr/>
            </a:pPr>
            <a:fld id="{9C2FB95B-9CE7-A047-A167-44F68D48CF28}"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Certificate subject and issuer attributes</a:t>
            </a:r>
          </a:p>
        </p:txBody>
      </p:sp>
      <p:sp>
        <p:nvSpPr>
          <p:cNvPr id="3" name="Content Placeholder 2"/>
          <p:cNvSpPr>
            <a:spLocks noGrp="1"/>
          </p:cNvSpPr>
          <p:nvPr>
            <p:ph idx="1"/>
          </p:nvPr>
        </p:nvSpPr>
        <p:spPr/>
        <p:txBody>
          <a:bodyPr/>
          <a:lstStyle/>
          <a:p>
            <a:r>
              <a:rPr lang="en-US" dirty="0">
                <a:solidFill>
                  <a:schemeClr val="tx2">
                    <a:lumMod val="10000"/>
                  </a:schemeClr>
                </a:solidFill>
              </a:rPr>
              <a:t>These extensions support alternative names, in alternative formats, for a certificate subject or certificate issuer and can convey additional information about the certificate subject to increase a certificate user’s confidence that the certificate subject is a particular person or entity</a:t>
            </a:r>
          </a:p>
        </p:txBody>
      </p:sp>
      <p:graphicFrame>
        <p:nvGraphicFramePr>
          <p:cNvPr id="4" name="Diagram 3"/>
          <p:cNvGraphicFramePr/>
          <p:nvPr/>
        </p:nvGraphicFramePr>
        <p:xfrm>
          <a:off x="990600" y="4572000"/>
          <a:ext cx="6096000" cy="165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5943600" y="3962400"/>
            <a:ext cx="2247900" cy="2550502"/>
          </a:xfrm>
          <a:prstGeom prst="rect">
            <a:avLst/>
          </a:prstGeom>
        </p:spPr>
      </p:pic>
      <p:sp>
        <p:nvSpPr>
          <p:cNvPr id="6" name="Footer Placeholder 5"/>
          <p:cNvSpPr>
            <a:spLocks noGrp="1"/>
          </p:cNvSpPr>
          <p:nvPr>
            <p:ph type="ftr" sz="quarter" idx="11"/>
          </p:nvPr>
        </p:nvSpPr>
        <p:spPr>
          <a:xfrm>
            <a:off x="0" y="6492875"/>
            <a:ext cx="6172200" cy="365125"/>
          </a:xfrm>
        </p:spPr>
        <p:txBody>
          <a:bodyPr/>
          <a:lstStyle/>
          <a:p>
            <a:pPr>
              <a:defRPr/>
            </a:pPr>
            <a:r>
              <a:rPr lang="en-US" sz="1100" dirty="0"/>
              <a:t>© 2017 Pearson Education, Inc., Hoboken, NJ. All rights reserved.            </a:t>
            </a:r>
          </a:p>
        </p:txBody>
      </p:sp>
      <p:sp>
        <p:nvSpPr>
          <p:cNvPr id="8" name="Slide Number Placeholder 7">
            <a:extLst>
              <a:ext uri="{FF2B5EF4-FFF2-40B4-BE49-F238E27FC236}">
                <a16:creationId xmlns:a16="http://schemas.microsoft.com/office/drawing/2014/main" id="{34C4E3F3-5993-4438-88EC-32E83ECF0B7C}"/>
              </a:ext>
            </a:extLst>
          </p:cNvPr>
          <p:cNvSpPr>
            <a:spLocks noGrp="1"/>
          </p:cNvSpPr>
          <p:nvPr>
            <p:ph type="sldNum" sz="quarter" idx="12"/>
          </p:nvPr>
        </p:nvSpPr>
        <p:spPr/>
        <p:txBody>
          <a:bodyPr/>
          <a:lstStyle/>
          <a:p>
            <a:pPr>
              <a:defRPr/>
            </a:pPr>
            <a:fld id="{9C2FB95B-9CE7-A047-A167-44F68D48CF28}"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path constraints</a:t>
            </a:r>
          </a:p>
        </p:txBody>
      </p:sp>
      <p:sp>
        <p:nvSpPr>
          <p:cNvPr id="3" name="Content Placeholder 2"/>
          <p:cNvSpPr>
            <a:spLocks noGrp="1"/>
          </p:cNvSpPr>
          <p:nvPr>
            <p:ph idx="1"/>
          </p:nvPr>
        </p:nvSpPr>
        <p:spPr/>
        <p:txBody>
          <a:bodyPr/>
          <a:lstStyle/>
          <a:p>
            <a:r>
              <a:rPr lang="en-US" dirty="0">
                <a:solidFill>
                  <a:schemeClr val="tx2">
                    <a:lumMod val="10000"/>
                  </a:schemeClr>
                </a:solidFill>
              </a:rPr>
              <a:t>These extensions allow constraint specifications to be included in certificates issued for CAs by other CAs</a:t>
            </a:r>
          </a:p>
          <a:p>
            <a:r>
              <a:rPr lang="en-US" dirty="0">
                <a:solidFill>
                  <a:schemeClr val="tx2">
                    <a:lumMod val="10000"/>
                  </a:schemeClr>
                </a:solidFill>
              </a:rPr>
              <a:t>The constraints may restrict the types of certificates that can be issued by the subject CA or that may occur subsequently in a certification chain</a:t>
            </a:r>
          </a:p>
          <a:p>
            <a:endParaRPr lang="en-US" dirty="0">
              <a:solidFill>
                <a:schemeClr val="tx2">
                  <a:lumMod val="10000"/>
                </a:schemeClr>
              </a:solidFill>
            </a:endParaRPr>
          </a:p>
        </p:txBody>
      </p:sp>
      <p:graphicFrame>
        <p:nvGraphicFramePr>
          <p:cNvPr id="4" name="Diagram 3"/>
          <p:cNvGraphicFramePr/>
          <p:nvPr/>
        </p:nvGraphicFramePr>
        <p:xfrm>
          <a:off x="1143000" y="4572000"/>
          <a:ext cx="60960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5867400" y="4114800"/>
            <a:ext cx="4343400" cy="4313238"/>
          </a:xfrm>
          <a:prstGeom prst="rect">
            <a:avLst/>
          </a:prstGeom>
        </p:spPr>
      </p:pic>
      <p:pic>
        <p:nvPicPr>
          <p:cNvPr id="6" name="Picture 5"/>
          <p:cNvPicPr>
            <a:picLocks noChangeAspect="1"/>
          </p:cNvPicPr>
          <p:nvPr/>
        </p:nvPicPr>
        <p:blipFill>
          <a:blip r:embed="rId9"/>
          <a:stretch>
            <a:fillRect/>
          </a:stretch>
        </p:blipFill>
        <p:spPr>
          <a:xfrm>
            <a:off x="7391400" y="5715001"/>
            <a:ext cx="617873" cy="838200"/>
          </a:xfrm>
          <a:prstGeom prst="rect">
            <a:avLst/>
          </a:prstGeom>
        </p:spPr>
      </p:pic>
      <p:sp>
        <p:nvSpPr>
          <p:cNvPr id="7" name="Footer Placeholder 6"/>
          <p:cNvSpPr>
            <a:spLocks noGrp="1"/>
          </p:cNvSpPr>
          <p:nvPr>
            <p:ph type="ftr" sz="quarter" idx="11"/>
          </p:nvPr>
        </p:nvSpPr>
        <p:spPr>
          <a:xfrm>
            <a:off x="0" y="6492875"/>
            <a:ext cx="5029200" cy="365125"/>
          </a:xfrm>
        </p:spPr>
        <p:txBody>
          <a:bodyPr/>
          <a:lstStyle/>
          <a:p>
            <a:pPr>
              <a:defRPr/>
            </a:pPr>
            <a:r>
              <a:rPr lang="en-US" sz="1100" dirty="0"/>
              <a:t>© 2017 Pearson Education, Inc., Hoboken, NJ. All rights reserved.            </a:t>
            </a:r>
          </a:p>
        </p:txBody>
      </p:sp>
      <p:sp>
        <p:nvSpPr>
          <p:cNvPr id="9" name="Slide Number Placeholder 8">
            <a:extLst>
              <a:ext uri="{FF2B5EF4-FFF2-40B4-BE49-F238E27FC236}">
                <a16:creationId xmlns:a16="http://schemas.microsoft.com/office/drawing/2014/main" id="{33203B7D-6613-41CE-9857-D11132C7E40C}"/>
              </a:ext>
            </a:extLst>
          </p:cNvPr>
          <p:cNvSpPr>
            <a:spLocks noGrp="1"/>
          </p:cNvSpPr>
          <p:nvPr>
            <p:ph type="sldNum" sz="quarter" idx="12"/>
          </p:nvPr>
        </p:nvSpPr>
        <p:spPr/>
        <p:txBody>
          <a:bodyPr/>
          <a:lstStyle/>
          <a:p>
            <a:pPr>
              <a:defRPr/>
            </a:pPr>
            <a:fld id="{9C2FB95B-9CE7-A047-A167-44F68D48CF28}"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9412" t="24545" r="15294" b="15455"/>
              <a:stretch>
                <a:fillRect/>
              </a:stretch>
            </p:blipFill>
          </mc:Choice>
          <mc:Fallback>
            <p:blipFill>
              <a:blip r:embed="rId4"/>
              <a:srcRect l="9412" t="24545" r="15294" b="15455"/>
              <a:stretch>
                <a:fillRect/>
              </a:stretch>
            </p:blipFill>
          </mc:Fallback>
        </mc:AlternateContent>
        <p:spPr>
          <a:xfrm>
            <a:off x="1295401" y="152401"/>
            <a:ext cx="6206892" cy="6400800"/>
          </a:xfrm>
          <a:prstGeom prst="rect">
            <a:avLst/>
          </a:prstGeom>
          <a:solidFill>
            <a:schemeClr val="tx1"/>
          </a:solidFill>
        </p:spPr>
      </p:pic>
      <p:sp>
        <p:nvSpPr>
          <p:cNvPr id="3" name="Footer Placeholder 2"/>
          <p:cNvSpPr>
            <a:spLocks noGrp="1"/>
          </p:cNvSpPr>
          <p:nvPr>
            <p:ph type="ftr" sz="quarter" idx="11"/>
          </p:nvPr>
        </p:nvSpPr>
        <p:spPr>
          <a:xfrm>
            <a:off x="0" y="6492875"/>
            <a:ext cx="4876800" cy="365125"/>
          </a:xfrm>
        </p:spPr>
        <p:txBody>
          <a:bodyPr/>
          <a:lstStyle/>
          <a:p>
            <a:pPr>
              <a:defRPr/>
            </a:pPr>
            <a:r>
              <a:rPr lang="en-US" sz="1100" dirty="0"/>
              <a:t>© 2017 Pearson Education, Inc., Hoboken, NJ. All rights reserved.            </a:t>
            </a:r>
          </a:p>
        </p:txBody>
      </p:sp>
      <p:sp>
        <p:nvSpPr>
          <p:cNvPr id="5" name="Slide Number Placeholder 4">
            <a:extLst>
              <a:ext uri="{FF2B5EF4-FFF2-40B4-BE49-F238E27FC236}">
                <a16:creationId xmlns:a16="http://schemas.microsoft.com/office/drawing/2014/main" id="{FA532C2F-E724-4EF2-8EFA-0D2ADB778D5F}"/>
              </a:ext>
            </a:extLst>
          </p:cNvPr>
          <p:cNvSpPr>
            <a:spLocks noGrp="1"/>
          </p:cNvSpPr>
          <p:nvPr>
            <p:ph type="sldNum" sz="quarter" idx="12"/>
          </p:nvPr>
        </p:nvSpPr>
        <p:spPr/>
        <p:txBody>
          <a:bodyPr/>
          <a:lstStyle/>
          <a:p>
            <a:pPr>
              <a:defRPr/>
            </a:pPr>
            <a:fld id="{B7F95E63-B2FC-6340-819F-09B1386E07DA}" type="slidenum">
              <a:rPr lang="en-US" smtClean="0"/>
              <a:pPr>
                <a:defRPr/>
              </a:pPr>
              <a:t>34</a:t>
            </a:fld>
            <a:endParaRPr lang="en-US" dirty="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0" y="62753"/>
            <a:ext cx="9143999" cy="1283167"/>
          </a:xfrm>
        </p:spPr>
        <p:txBody>
          <a:bodyPr/>
          <a:lstStyle/>
          <a:p>
            <a:r>
              <a:rPr lang="en-US" dirty="0"/>
              <a:t>PKIX Management functions</a:t>
            </a:r>
          </a:p>
        </p:txBody>
      </p:sp>
      <p:sp>
        <p:nvSpPr>
          <p:cNvPr id="258051" name="Rectangle 3"/>
          <p:cNvSpPr>
            <a:spLocks noGrp="1" noChangeArrowheads="1"/>
          </p:cNvSpPr>
          <p:nvPr>
            <p:ph idx="1"/>
          </p:nvPr>
        </p:nvSpPr>
        <p:spPr>
          <a:xfrm>
            <a:off x="609600" y="1676400"/>
            <a:ext cx="8000999" cy="4953000"/>
          </a:xfrm>
        </p:spPr>
        <p:txBody>
          <a:bodyPr>
            <a:normAutofit fontScale="85000" lnSpcReduction="20000"/>
          </a:bodyPr>
          <a:lstStyle/>
          <a:p>
            <a:r>
              <a:rPr lang="en-US" dirty="0">
                <a:solidFill>
                  <a:schemeClr val="tx2">
                    <a:lumMod val="10000"/>
                  </a:schemeClr>
                </a:solidFill>
              </a:rPr>
              <a:t>Functions that potentially need to be supported by management protocols:</a:t>
            </a:r>
          </a:p>
          <a:p>
            <a:pPr lvl="1">
              <a:buClr>
                <a:schemeClr val="bg1"/>
              </a:buClr>
            </a:pPr>
            <a:r>
              <a:rPr lang="en-US" dirty="0">
                <a:solidFill>
                  <a:schemeClr val="tx2">
                    <a:lumMod val="10000"/>
                  </a:schemeClr>
                </a:solidFill>
              </a:rPr>
              <a:t>Registration</a:t>
            </a:r>
          </a:p>
          <a:p>
            <a:pPr lvl="1">
              <a:buClr>
                <a:schemeClr val="bg1"/>
              </a:buClr>
            </a:pPr>
            <a:r>
              <a:rPr lang="en-US" dirty="0">
                <a:solidFill>
                  <a:schemeClr val="tx2">
                    <a:lumMod val="10000"/>
                  </a:schemeClr>
                </a:solidFill>
              </a:rPr>
              <a:t>Initialization</a:t>
            </a:r>
          </a:p>
          <a:p>
            <a:pPr lvl="1">
              <a:buClr>
                <a:schemeClr val="bg1"/>
              </a:buClr>
            </a:pPr>
            <a:r>
              <a:rPr lang="en-US" dirty="0">
                <a:solidFill>
                  <a:schemeClr val="tx2">
                    <a:lumMod val="10000"/>
                  </a:schemeClr>
                </a:solidFill>
              </a:rPr>
              <a:t>Certification</a:t>
            </a:r>
          </a:p>
          <a:p>
            <a:pPr lvl="1">
              <a:buClr>
                <a:schemeClr val="bg1"/>
              </a:buClr>
            </a:pPr>
            <a:r>
              <a:rPr lang="en-US" dirty="0">
                <a:solidFill>
                  <a:schemeClr val="tx2">
                    <a:lumMod val="10000"/>
                  </a:schemeClr>
                </a:solidFill>
              </a:rPr>
              <a:t>Key pair recovery</a:t>
            </a:r>
          </a:p>
          <a:p>
            <a:pPr lvl="1">
              <a:buClr>
                <a:schemeClr val="bg1"/>
              </a:buClr>
            </a:pPr>
            <a:r>
              <a:rPr lang="en-US" dirty="0">
                <a:solidFill>
                  <a:schemeClr val="tx2">
                    <a:lumMod val="10000"/>
                  </a:schemeClr>
                </a:solidFill>
              </a:rPr>
              <a:t>Key pair update</a:t>
            </a:r>
          </a:p>
          <a:p>
            <a:pPr lvl="1">
              <a:buClr>
                <a:schemeClr val="bg1"/>
              </a:buClr>
            </a:pPr>
            <a:r>
              <a:rPr lang="en-US" dirty="0">
                <a:solidFill>
                  <a:schemeClr val="tx2">
                    <a:lumMod val="10000"/>
                  </a:schemeClr>
                </a:solidFill>
              </a:rPr>
              <a:t>Revocation request</a:t>
            </a:r>
          </a:p>
          <a:p>
            <a:pPr lvl="1">
              <a:buClr>
                <a:schemeClr val="bg1"/>
              </a:buClr>
            </a:pPr>
            <a:r>
              <a:rPr lang="en-US" dirty="0">
                <a:solidFill>
                  <a:schemeClr val="tx2">
                    <a:lumMod val="10000"/>
                  </a:schemeClr>
                </a:solidFill>
              </a:rPr>
              <a:t>Cross certification</a:t>
            </a:r>
          </a:p>
          <a:p>
            <a:r>
              <a:rPr lang="en-US" dirty="0">
                <a:solidFill>
                  <a:schemeClr val="tx2">
                    <a:lumMod val="10000"/>
                  </a:schemeClr>
                </a:solidFill>
              </a:rPr>
              <a:t>Alternative management protocols:</a:t>
            </a:r>
          </a:p>
          <a:p>
            <a:pPr lvl="1">
              <a:buClr>
                <a:schemeClr val="bg1"/>
              </a:buClr>
            </a:pPr>
            <a:r>
              <a:rPr lang="en-US" dirty="0">
                <a:solidFill>
                  <a:schemeClr val="tx2">
                    <a:lumMod val="10000"/>
                  </a:schemeClr>
                </a:solidFill>
              </a:rPr>
              <a:t>Certificate management protocols (CMP)</a:t>
            </a:r>
          </a:p>
          <a:p>
            <a:pPr lvl="2"/>
            <a:r>
              <a:rPr lang="en-US" dirty="0">
                <a:solidFill>
                  <a:schemeClr val="tx2">
                    <a:lumMod val="10000"/>
                  </a:schemeClr>
                </a:solidFill>
              </a:rPr>
              <a:t>Designed to be a flexible protocol able to accommodate a variety of technical, operational, and business models</a:t>
            </a:r>
          </a:p>
          <a:p>
            <a:pPr lvl="1">
              <a:buClr>
                <a:schemeClr val="bg1"/>
              </a:buClr>
            </a:pPr>
            <a:r>
              <a:rPr lang="en-US" dirty="0">
                <a:solidFill>
                  <a:schemeClr val="tx2">
                    <a:lumMod val="10000"/>
                  </a:schemeClr>
                </a:solidFill>
              </a:rPr>
              <a:t>Certificate management messages over CMS (CMC)</a:t>
            </a:r>
          </a:p>
          <a:p>
            <a:pPr lvl="2"/>
            <a:r>
              <a:rPr lang="en-US" dirty="0">
                <a:solidFill>
                  <a:schemeClr val="tx2">
                    <a:lumMod val="10000"/>
                  </a:schemeClr>
                </a:solidFill>
              </a:rPr>
              <a:t>Is built on earlier work and is intended to leverage existing implementations</a:t>
            </a:r>
          </a:p>
        </p:txBody>
      </p:sp>
      <p:sp>
        <p:nvSpPr>
          <p:cNvPr id="4" name="Footer Placeholder 3"/>
          <p:cNvSpPr>
            <a:spLocks noGrp="1"/>
          </p:cNvSpPr>
          <p:nvPr>
            <p:ph type="ftr" sz="quarter" idx="11"/>
          </p:nvPr>
        </p:nvSpPr>
        <p:spPr>
          <a:xfrm>
            <a:off x="0" y="6492875"/>
            <a:ext cx="66294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B350F3FD-4BB2-437D-A8C9-5E04CF796B58}"/>
              </a:ext>
            </a:extLst>
          </p:cNvPr>
          <p:cNvSpPr>
            <a:spLocks noGrp="1"/>
          </p:cNvSpPr>
          <p:nvPr>
            <p:ph type="sldNum" sz="quarter" idx="12"/>
          </p:nvPr>
        </p:nvSpPr>
        <p:spPr/>
        <p:txBody>
          <a:bodyPr/>
          <a:lstStyle/>
          <a:p>
            <a:pPr>
              <a:defRPr/>
            </a:pPr>
            <a:fld id="{9C2FB95B-9CE7-A047-A167-44F68D48CF28}"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0" y="62753"/>
            <a:ext cx="9144000" cy="1283167"/>
          </a:xfrm>
        </p:spPr>
        <p:txBody>
          <a:bodyPr/>
          <a:lstStyle/>
          <a:p>
            <a:r>
              <a:rPr lang="en-US" dirty="0"/>
              <a:t>Identity Management</a:t>
            </a:r>
          </a:p>
        </p:txBody>
      </p:sp>
      <p:sp>
        <p:nvSpPr>
          <p:cNvPr id="264195" name="Rectangle 3"/>
          <p:cNvSpPr>
            <a:spLocks noGrp="1" noChangeArrowheads="1"/>
          </p:cNvSpPr>
          <p:nvPr>
            <p:ph idx="1"/>
          </p:nvPr>
        </p:nvSpPr>
        <p:spPr>
          <a:xfrm>
            <a:off x="609600" y="1600200"/>
            <a:ext cx="8001000" cy="4953000"/>
          </a:xfrm>
        </p:spPr>
        <p:txBody>
          <a:bodyPr>
            <a:normAutofit fontScale="77500" lnSpcReduction="20000"/>
          </a:bodyPr>
          <a:lstStyle/>
          <a:p>
            <a:r>
              <a:rPr lang="en-US" dirty="0">
                <a:solidFill>
                  <a:schemeClr val="tx2">
                    <a:lumMod val="10000"/>
                  </a:schemeClr>
                </a:solidFill>
              </a:rPr>
              <a:t>A centralized, automated approach to provide enterprise wide access to resources by employees and other authorized individuals</a:t>
            </a:r>
          </a:p>
          <a:p>
            <a:pPr lvl="1">
              <a:buClr>
                <a:schemeClr val="bg1"/>
              </a:buClr>
            </a:pPr>
            <a:r>
              <a:rPr lang="en-US" dirty="0">
                <a:solidFill>
                  <a:schemeClr val="tx2">
                    <a:lumMod val="10000"/>
                  </a:schemeClr>
                </a:solidFill>
              </a:rPr>
              <a:t>Focus is defining an identity for each user (human or process), associating attributes with the identity, and enforcing a means by which a user can verify identity</a:t>
            </a:r>
          </a:p>
          <a:p>
            <a:pPr lvl="1">
              <a:buClr>
                <a:schemeClr val="bg1"/>
              </a:buClr>
            </a:pPr>
            <a:r>
              <a:rPr lang="en-US" dirty="0">
                <a:solidFill>
                  <a:schemeClr val="tx2">
                    <a:lumMod val="10000"/>
                  </a:schemeClr>
                </a:solidFill>
              </a:rPr>
              <a:t>Central concept is the use of </a:t>
            </a:r>
            <a:r>
              <a:rPr lang="en-US" b="1" dirty="0">
                <a:solidFill>
                  <a:schemeClr val="tx2">
                    <a:lumMod val="10000"/>
                  </a:schemeClr>
                </a:solidFill>
              </a:rPr>
              <a:t>single sign-on (SSO)</a:t>
            </a:r>
            <a:r>
              <a:rPr lang="en-US" dirty="0">
                <a:solidFill>
                  <a:schemeClr val="tx2">
                    <a:lumMod val="10000"/>
                  </a:schemeClr>
                </a:solidFill>
              </a:rPr>
              <a:t> which enables a user to access all network resources after a single authentication</a:t>
            </a:r>
          </a:p>
          <a:p>
            <a:r>
              <a:rPr lang="en-US" dirty="0">
                <a:solidFill>
                  <a:schemeClr val="tx2">
                    <a:lumMod val="10000"/>
                  </a:schemeClr>
                </a:solidFill>
              </a:rPr>
              <a:t>Principal elements of an identity management system:</a:t>
            </a:r>
          </a:p>
          <a:p>
            <a:pPr lvl="1">
              <a:buClr>
                <a:schemeClr val="bg1"/>
              </a:buClr>
            </a:pPr>
            <a:r>
              <a:rPr lang="en-US" dirty="0">
                <a:solidFill>
                  <a:schemeClr val="tx2">
                    <a:lumMod val="10000"/>
                  </a:schemeClr>
                </a:solidFill>
              </a:rPr>
              <a:t>Authentication</a:t>
            </a:r>
          </a:p>
          <a:p>
            <a:pPr lvl="1">
              <a:buClr>
                <a:schemeClr val="bg1"/>
              </a:buClr>
            </a:pPr>
            <a:r>
              <a:rPr lang="en-US" dirty="0">
                <a:solidFill>
                  <a:schemeClr val="tx2">
                    <a:lumMod val="10000"/>
                  </a:schemeClr>
                </a:solidFill>
              </a:rPr>
              <a:t>Authorization</a:t>
            </a:r>
          </a:p>
          <a:p>
            <a:pPr lvl="1">
              <a:buClr>
                <a:schemeClr val="bg1"/>
              </a:buClr>
            </a:pPr>
            <a:r>
              <a:rPr lang="en-US" dirty="0">
                <a:solidFill>
                  <a:schemeClr val="tx2">
                    <a:lumMod val="10000"/>
                  </a:schemeClr>
                </a:solidFill>
              </a:rPr>
              <a:t>Accounting</a:t>
            </a:r>
          </a:p>
          <a:p>
            <a:pPr lvl="1">
              <a:buClr>
                <a:schemeClr val="bg1"/>
              </a:buClr>
            </a:pPr>
            <a:r>
              <a:rPr lang="en-US" dirty="0">
                <a:solidFill>
                  <a:schemeClr val="tx2">
                    <a:lumMod val="10000"/>
                  </a:schemeClr>
                </a:solidFill>
              </a:rPr>
              <a:t>Provisioning</a:t>
            </a:r>
          </a:p>
          <a:p>
            <a:pPr lvl="1">
              <a:buClr>
                <a:schemeClr val="bg1"/>
              </a:buClr>
            </a:pPr>
            <a:r>
              <a:rPr lang="en-US" dirty="0">
                <a:solidFill>
                  <a:schemeClr val="tx2">
                    <a:lumMod val="10000"/>
                  </a:schemeClr>
                </a:solidFill>
              </a:rPr>
              <a:t>Workflow automation</a:t>
            </a:r>
          </a:p>
          <a:p>
            <a:pPr lvl="1">
              <a:buClr>
                <a:schemeClr val="bg1"/>
              </a:buClr>
            </a:pPr>
            <a:r>
              <a:rPr lang="en-US" dirty="0">
                <a:solidFill>
                  <a:schemeClr val="tx2">
                    <a:lumMod val="10000"/>
                  </a:schemeClr>
                </a:solidFill>
              </a:rPr>
              <a:t>Delegated administration</a:t>
            </a:r>
          </a:p>
          <a:p>
            <a:pPr lvl="1">
              <a:buClr>
                <a:schemeClr val="bg1"/>
              </a:buClr>
            </a:pPr>
            <a:r>
              <a:rPr lang="en-US" dirty="0">
                <a:solidFill>
                  <a:schemeClr val="tx2">
                    <a:lumMod val="10000"/>
                  </a:schemeClr>
                </a:solidFill>
              </a:rPr>
              <a:t>Password synchronization</a:t>
            </a:r>
          </a:p>
          <a:p>
            <a:pPr lvl="1">
              <a:buClr>
                <a:schemeClr val="bg1"/>
              </a:buClr>
            </a:pPr>
            <a:r>
              <a:rPr lang="en-US" dirty="0">
                <a:solidFill>
                  <a:schemeClr val="tx2">
                    <a:lumMod val="10000"/>
                  </a:schemeClr>
                </a:solidFill>
              </a:rPr>
              <a:t>Self-service password reset</a:t>
            </a:r>
          </a:p>
          <a:p>
            <a:pPr lvl="1">
              <a:buClr>
                <a:schemeClr val="bg1"/>
              </a:buClr>
            </a:pPr>
            <a:r>
              <a:rPr lang="en-US" dirty="0">
                <a:solidFill>
                  <a:schemeClr val="tx2">
                    <a:lumMod val="10000"/>
                  </a:schemeClr>
                </a:solidFill>
              </a:rPr>
              <a:t>Federation </a:t>
            </a:r>
          </a:p>
        </p:txBody>
      </p:sp>
      <p:pic>
        <p:nvPicPr>
          <p:cNvPr id="4" name="Picture 3"/>
          <p:cNvPicPr>
            <a:picLocks noChangeAspect="1"/>
          </p:cNvPicPr>
          <p:nvPr/>
        </p:nvPicPr>
        <p:blipFill>
          <a:blip r:embed="rId3"/>
          <a:stretch>
            <a:fillRect/>
          </a:stretch>
        </p:blipFill>
        <p:spPr>
          <a:xfrm>
            <a:off x="6324600" y="4419600"/>
            <a:ext cx="2235200" cy="1955800"/>
          </a:xfrm>
          <a:prstGeom prst="rect">
            <a:avLst/>
          </a:prstGeom>
        </p:spPr>
      </p:pic>
      <p:sp>
        <p:nvSpPr>
          <p:cNvPr id="5" name="Footer Placeholder 4"/>
          <p:cNvSpPr>
            <a:spLocks noGrp="1"/>
          </p:cNvSpPr>
          <p:nvPr>
            <p:ph type="ftr" sz="quarter" idx="11"/>
          </p:nvPr>
        </p:nvSpPr>
        <p:spPr>
          <a:xfrm>
            <a:off x="0" y="6492875"/>
            <a:ext cx="56388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2549982C-AD69-4CB6-81B2-D31DD57B7474}"/>
              </a:ext>
            </a:extLst>
          </p:cNvPr>
          <p:cNvSpPr>
            <a:spLocks noGrp="1"/>
          </p:cNvSpPr>
          <p:nvPr>
            <p:ph type="sldNum" sz="quarter" idx="12"/>
          </p:nvPr>
        </p:nvSpPr>
        <p:spPr/>
        <p:txBody>
          <a:bodyPr/>
          <a:lstStyle/>
          <a:p>
            <a:pPr>
              <a:defRPr/>
            </a:pPr>
            <a:fld id="{9C2FB95B-9CE7-A047-A167-44F68D48CF28}"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8.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8235" t="11818" r="8235" b="30000"/>
              <a:stretch>
                <a:fillRect/>
              </a:stretch>
            </p:blipFill>
          </mc:Choice>
          <mc:Fallback>
            <p:blipFill>
              <a:blip r:embed="rId4"/>
              <a:srcRect l="8235" t="11818" r="8235" b="30000"/>
              <a:stretch>
                <a:fillRect/>
              </a:stretch>
            </p:blipFill>
          </mc:Fallback>
        </mc:AlternateContent>
        <p:spPr>
          <a:xfrm>
            <a:off x="1143000" y="228600"/>
            <a:ext cx="6955858" cy="6270219"/>
          </a:xfrm>
          <a:prstGeom prst="rect">
            <a:avLst/>
          </a:prstGeom>
          <a:solidFill>
            <a:schemeClr val="tx1"/>
          </a:solidFill>
        </p:spPr>
      </p:pic>
      <p:sp>
        <p:nvSpPr>
          <p:cNvPr id="3" name="Footer Placeholder 2"/>
          <p:cNvSpPr>
            <a:spLocks noGrp="1"/>
          </p:cNvSpPr>
          <p:nvPr>
            <p:ph type="ftr" sz="quarter" idx="11"/>
          </p:nvPr>
        </p:nvSpPr>
        <p:spPr>
          <a:xfrm>
            <a:off x="0" y="6492875"/>
            <a:ext cx="7315200" cy="365125"/>
          </a:xfrm>
        </p:spPr>
        <p:txBody>
          <a:bodyPr/>
          <a:lstStyle/>
          <a:p>
            <a:pPr>
              <a:defRPr/>
            </a:pPr>
            <a:r>
              <a:rPr lang="en-US" sz="1100" dirty="0"/>
              <a:t>© 2017 Pearson Education, Inc., Hoboken, NJ. All rights reserved.            </a:t>
            </a:r>
          </a:p>
        </p:txBody>
      </p:sp>
      <p:sp>
        <p:nvSpPr>
          <p:cNvPr id="5" name="Slide Number Placeholder 4">
            <a:extLst>
              <a:ext uri="{FF2B5EF4-FFF2-40B4-BE49-F238E27FC236}">
                <a16:creationId xmlns:a16="http://schemas.microsoft.com/office/drawing/2014/main" id="{F04355E7-3E66-4D5F-86CF-5FFA735EF9CC}"/>
              </a:ext>
            </a:extLst>
          </p:cNvPr>
          <p:cNvSpPr>
            <a:spLocks noGrp="1"/>
          </p:cNvSpPr>
          <p:nvPr>
            <p:ph type="sldNum" sz="quarter" idx="12"/>
          </p:nvPr>
        </p:nvSpPr>
        <p:spPr/>
        <p:txBody>
          <a:bodyPr/>
          <a:lstStyle/>
          <a:p>
            <a:pPr>
              <a:defRPr/>
            </a:pPr>
            <a:fld id="{B7F95E63-B2FC-6340-819F-09B1386E07DA}" type="slidenum">
              <a:rPr lang="en-US" smtClean="0"/>
              <a:pPr>
                <a:defRPr/>
              </a:pPr>
              <a:t>37</a:t>
            </a:fld>
            <a:endParaRPr lang="en-US" dirty="0"/>
          </a:p>
        </p:txBody>
      </p:sp>
    </p:spTree>
  </p:cSld>
  <p:clrMapOvr>
    <a:masterClrMapping/>
  </p:clrMapOvr>
  <p:transition spd="med">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Identity federation</a:t>
            </a:r>
          </a:p>
        </p:txBody>
      </p:sp>
      <p:sp>
        <p:nvSpPr>
          <p:cNvPr id="7" name="Content Placeholder 6"/>
          <p:cNvSpPr>
            <a:spLocks noGrp="1"/>
          </p:cNvSpPr>
          <p:nvPr>
            <p:ph idx="1"/>
          </p:nvPr>
        </p:nvSpPr>
        <p:spPr/>
        <p:txBody>
          <a:bodyPr>
            <a:normAutofit fontScale="92500" lnSpcReduction="10000"/>
          </a:bodyPr>
          <a:lstStyle/>
          <a:p>
            <a:r>
              <a:rPr lang="en-US" dirty="0"/>
              <a:t>Identity federation is, in essence, an extension of identity management to multiple security domains</a:t>
            </a:r>
          </a:p>
          <a:p>
            <a:r>
              <a:rPr lang="en-US" dirty="0"/>
              <a:t>Federated identity management refers to the agreements, standards, and technologies that enable the portability of identities, identity attributes, and entitlements across multiple enterprises and numerous applications and supports many thousands, even millions, of users</a:t>
            </a:r>
          </a:p>
          <a:p>
            <a:r>
              <a:rPr lang="en-US" dirty="0"/>
              <a:t>Another key function of federated identity management is identity mapping</a:t>
            </a:r>
          </a:p>
          <a:p>
            <a:pPr lvl="1">
              <a:buClr>
                <a:schemeClr val="bg1">
                  <a:lumMod val="75000"/>
                </a:schemeClr>
              </a:buClr>
            </a:pPr>
            <a:r>
              <a:rPr lang="en-US" dirty="0"/>
              <a:t>The federated identity management protocols map identities and attributes of a user in one domain to the requirements of another domain</a:t>
            </a:r>
          </a:p>
        </p:txBody>
      </p:sp>
      <p:sp>
        <p:nvSpPr>
          <p:cNvPr id="2" name="Footer Placeholder 1"/>
          <p:cNvSpPr>
            <a:spLocks noGrp="1"/>
          </p:cNvSpPr>
          <p:nvPr>
            <p:ph type="ftr" sz="quarter" idx="11"/>
          </p:nvPr>
        </p:nvSpPr>
        <p:spPr>
          <a:xfrm>
            <a:off x="0" y="6492875"/>
            <a:ext cx="7162800" cy="365125"/>
          </a:xfrm>
        </p:spPr>
        <p:txBody>
          <a:bodyPr/>
          <a:lstStyle/>
          <a:p>
            <a:r>
              <a:rPr lang="en-US" sz="1100" dirty="0"/>
              <a:t>© 2017 Pearson Education, Inc., Hoboken, NJ. All rights reserved.            </a:t>
            </a:r>
          </a:p>
        </p:txBody>
      </p:sp>
      <p:sp>
        <p:nvSpPr>
          <p:cNvPr id="4" name="Slide Number Placeholder 3">
            <a:extLst>
              <a:ext uri="{FF2B5EF4-FFF2-40B4-BE49-F238E27FC236}">
                <a16:creationId xmlns:a16="http://schemas.microsoft.com/office/drawing/2014/main" id="{F02A21C5-B11C-45FB-958A-16AA3CF38E49}"/>
              </a:ext>
            </a:extLst>
          </p:cNvPr>
          <p:cNvSpPr>
            <a:spLocks noGrp="1"/>
          </p:cNvSpPr>
          <p:nvPr>
            <p:ph type="sldNum" sz="quarter" idx="12"/>
          </p:nvPr>
        </p:nvSpPr>
        <p:spPr/>
        <p:txBody>
          <a:bodyPr/>
          <a:lstStyle/>
          <a:p>
            <a:pPr>
              <a:defRPr/>
            </a:pPr>
            <a:fld id="{9C2FB95B-9CE7-A047-A167-44F68D48CF28}"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818" b="12727"/>
              <a:stretch>
                <a:fillRect/>
              </a:stretch>
            </p:blipFill>
          </mc:Choice>
          <mc:Fallback>
            <p:blipFill>
              <a:blip r:embed="rId4"/>
              <a:srcRect t="1818" b="12727"/>
              <a:stretch>
                <a:fillRect/>
              </a:stretch>
            </p:blipFill>
          </mc:Fallback>
        </mc:AlternateContent>
        <p:spPr>
          <a:xfrm>
            <a:off x="1905000" y="228600"/>
            <a:ext cx="5593231" cy="6264879"/>
          </a:xfrm>
          <a:prstGeom prst="rect">
            <a:avLst/>
          </a:prstGeom>
          <a:solidFill>
            <a:schemeClr val="tx1"/>
          </a:solidFill>
        </p:spPr>
      </p:pic>
      <p:sp>
        <p:nvSpPr>
          <p:cNvPr id="3" name="Footer Placeholder 2"/>
          <p:cNvSpPr>
            <a:spLocks noGrp="1"/>
          </p:cNvSpPr>
          <p:nvPr>
            <p:ph type="ftr" sz="quarter" idx="11"/>
          </p:nvPr>
        </p:nvSpPr>
        <p:spPr>
          <a:xfrm>
            <a:off x="0" y="6492875"/>
            <a:ext cx="4953000" cy="365125"/>
          </a:xfrm>
        </p:spPr>
        <p:txBody>
          <a:bodyPr/>
          <a:lstStyle/>
          <a:p>
            <a:pPr>
              <a:defRPr/>
            </a:pPr>
            <a:r>
              <a:rPr lang="en-US" sz="1100" dirty="0"/>
              <a:t>© 2017 Pearson Education, Inc., Hoboken, NJ. All rights reserved.            </a:t>
            </a:r>
          </a:p>
        </p:txBody>
      </p:sp>
      <p:sp>
        <p:nvSpPr>
          <p:cNvPr id="5" name="Slide Number Placeholder 4">
            <a:extLst>
              <a:ext uri="{FF2B5EF4-FFF2-40B4-BE49-F238E27FC236}">
                <a16:creationId xmlns:a16="http://schemas.microsoft.com/office/drawing/2014/main" id="{E7CFF805-0E07-49D1-BDE5-3B1C6CFC3312}"/>
              </a:ext>
            </a:extLst>
          </p:cNvPr>
          <p:cNvSpPr>
            <a:spLocks noGrp="1"/>
          </p:cNvSpPr>
          <p:nvPr>
            <p:ph type="sldNum" sz="quarter" idx="12"/>
          </p:nvPr>
        </p:nvSpPr>
        <p:spPr/>
        <p:txBody>
          <a:bodyPr/>
          <a:lstStyle/>
          <a:p>
            <a:pPr>
              <a:defRPr/>
            </a:pPr>
            <a:fld id="{B7F95E63-B2FC-6340-819F-09B1386E07DA}" type="slidenum">
              <a:rPr lang="en-US" smtClean="0"/>
              <a:pPr>
                <a:defRPr/>
              </a:pPr>
              <a:t>39</a:t>
            </a:fld>
            <a:endParaRPr lang="en-US"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4400" dirty="0"/>
              <a:t>NIST Model for Electronic User Authentication</a:t>
            </a:r>
          </a:p>
        </p:txBody>
      </p:sp>
      <p:sp>
        <p:nvSpPr>
          <p:cNvPr id="3" name="Content Placeholder 2"/>
          <p:cNvSpPr>
            <a:spLocks noGrp="1"/>
          </p:cNvSpPr>
          <p:nvPr>
            <p:ph idx="1"/>
          </p:nvPr>
        </p:nvSpPr>
        <p:spPr>
          <a:xfrm>
            <a:off x="779463" y="1828800"/>
            <a:ext cx="7583488" cy="4664075"/>
          </a:xfrm>
        </p:spPr>
        <p:txBody>
          <a:bodyPr>
            <a:normAutofit fontScale="92500" lnSpcReduction="20000"/>
          </a:bodyPr>
          <a:lstStyle/>
          <a:p>
            <a:r>
              <a:rPr lang="en-US" dirty="0"/>
              <a:t>NIST SP 800-63-2 (</a:t>
            </a:r>
            <a:r>
              <a:rPr lang="en-US" i="1" dirty="0"/>
              <a:t>Electronic Authentication Guideline, </a:t>
            </a:r>
            <a:r>
              <a:rPr lang="en-US" dirty="0"/>
              <a:t>August 2013) defines </a:t>
            </a:r>
            <a:r>
              <a:rPr lang="en-US" b="1" dirty="0"/>
              <a:t>electronic user authentication</a:t>
            </a:r>
            <a:r>
              <a:rPr lang="en-US" dirty="0"/>
              <a:t> as </a:t>
            </a:r>
            <a:r>
              <a:rPr lang="en-US" u="sng" dirty="0"/>
              <a:t>the process of establishing confidence in user identities that are presented electronically to an information system</a:t>
            </a:r>
            <a:r>
              <a:rPr lang="en-US" dirty="0"/>
              <a:t>.</a:t>
            </a:r>
            <a:endParaRPr lang="en-US" u="sng" dirty="0"/>
          </a:p>
          <a:p>
            <a:r>
              <a:rPr lang="en-US" b="1" dirty="0"/>
              <a:t>Authorization: </a:t>
            </a:r>
            <a:r>
              <a:rPr lang="en-US" dirty="0"/>
              <a:t>Systems can use the authenticated identity to determine if the authenticated individual is authorized to perform particular functions.</a:t>
            </a:r>
          </a:p>
          <a:p>
            <a:r>
              <a:rPr lang="en-US" dirty="0"/>
              <a:t>In many cases, the authentication and transaction or other authorized function take place across an open network such as the Internet.  </a:t>
            </a:r>
            <a:r>
              <a:rPr lang="en-US" dirty="0">
                <a:sym typeface="Wingdings" panose="05000000000000000000" pitchFamily="2" charset="2"/>
              </a:rPr>
              <a:t> </a:t>
            </a:r>
            <a:r>
              <a:rPr lang="en-US" u="sng" dirty="0">
                <a:sym typeface="Wingdings" panose="05000000000000000000" pitchFamily="2" charset="2"/>
              </a:rPr>
              <a:t>distributed authentication</a:t>
            </a:r>
            <a:endParaRPr lang="en-US" dirty="0"/>
          </a:p>
          <a:p>
            <a:r>
              <a:rPr lang="en-US" dirty="0"/>
              <a:t>Equally, authentication and subsequent authorization can take place locally, such as across a local area network. </a:t>
            </a:r>
            <a:r>
              <a:rPr lang="en-US" dirty="0">
                <a:sym typeface="Wingdings" panose="05000000000000000000" pitchFamily="2" charset="2"/>
              </a:rPr>
              <a:t> </a:t>
            </a:r>
            <a:r>
              <a:rPr lang="en-US" u="sng" dirty="0">
                <a:sym typeface="Wingdings" panose="05000000000000000000" pitchFamily="2" charset="2"/>
              </a:rPr>
              <a:t>local authentication</a:t>
            </a:r>
            <a:endParaRPr lang="en-US" u="sng" dirty="0"/>
          </a:p>
        </p:txBody>
      </p:sp>
      <p:sp>
        <p:nvSpPr>
          <p:cNvPr id="4" name="Footer Placeholder 3"/>
          <p:cNvSpPr>
            <a:spLocks noGrp="1"/>
          </p:cNvSpPr>
          <p:nvPr>
            <p:ph type="ftr" sz="quarter" idx="11"/>
          </p:nvPr>
        </p:nvSpPr>
        <p:spPr>
          <a:xfrm>
            <a:off x="0" y="6492875"/>
            <a:ext cx="4800600" cy="365125"/>
          </a:xfrm>
        </p:spPr>
        <p:txBody>
          <a:bodyPr/>
          <a:lstStyle/>
          <a:p>
            <a:pPr>
              <a:defRPr/>
            </a:pPr>
            <a:r>
              <a:rPr lang="en-US" sz="1100" dirty="0"/>
              <a:t>© 2017 Pearson Education, Inc., Hoboken, NJ. All rights reserved.            </a:t>
            </a:r>
          </a:p>
        </p:txBody>
      </p:sp>
      <p:sp>
        <p:nvSpPr>
          <p:cNvPr id="6" name="Slide Number Placeholder 5">
            <a:extLst>
              <a:ext uri="{FF2B5EF4-FFF2-40B4-BE49-F238E27FC236}">
                <a16:creationId xmlns:a16="http://schemas.microsoft.com/office/drawing/2014/main" id="{580F07E7-6B93-4964-8198-7F31943A8140}"/>
              </a:ext>
            </a:extLst>
          </p:cNvPr>
          <p:cNvSpPr>
            <a:spLocks noGrp="1"/>
          </p:cNvSpPr>
          <p:nvPr>
            <p:ph type="sldNum" sz="quarter" idx="12"/>
          </p:nvPr>
        </p:nvSpPr>
        <p:spPr/>
        <p:txBody>
          <a:bodyPr/>
          <a:lstStyle/>
          <a:p>
            <a:pPr>
              <a:defRPr/>
            </a:pPr>
            <a:fld id="{9C2FB95B-9CE7-A047-A167-44F68D48CF28}"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dirty="0"/>
              <a:t>Standards</a:t>
            </a:r>
          </a:p>
        </p:txBody>
      </p:sp>
      <p:graphicFrame>
        <p:nvGraphicFramePr>
          <p:cNvPr id="4" name="Content Placeholder 3"/>
          <p:cNvGraphicFramePr>
            <a:graphicFrameLocks noGrp="1"/>
          </p:cNvGraphicFramePr>
          <p:nvPr>
            <p:ph idx="1"/>
          </p:nvPr>
        </p:nvGraphicFramePr>
        <p:xfrm>
          <a:off x="304800" y="1524000"/>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0" y="6492875"/>
            <a:ext cx="56388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A273DEC4-1CAE-45CF-A954-00EC1EDD9208}"/>
              </a:ext>
            </a:extLst>
          </p:cNvPr>
          <p:cNvSpPr>
            <a:spLocks noGrp="1"/>
          </p:cNvSpPr>
          <p:nvPr>
            <p:ph type="sldNum" sz="quarter" idx="12"/>
          </p:nvPr>
        </p:nvSpPr>
        <p:spPr/>
        <p:txBody>
          <a:bodyPr/>
          <a:lstStyle/>
          <a:p>
            <a:pPr>
              <a:defRPr/>
            </a:pPr>
            <a:fld id="{9C2FB95B-9CE7-A047-A167-44F68D48CF28}"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10 Federated Scenarios.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727" b="14545"/>
              <a:stretch>
                <a:fillRect/>
              </a:stretch>
            </p:blipFill>
          </mc:Choice>
          <mc:Fallback>
            <p:blipFill>
              <a:blip r:embed="rId4"/>
              <a:srcRect t="2727" b="14545"/>
              <a:stretch>
                <a:fillRect/>
              </a:stretch>
            </p:blipFill>
          </mc:Fallback>
        </mc:AlternateContent>
        <p:spPr>
          <a:xfrm>
            <a:off x="1600201" y="17526"/>
            <a:ext cx="6288418" cy="6732230"/>
          </a:xfrm>
          <a:prstGeom prst="rect">
            <a:avLst/>
          </a:prstGeom>
          <a:solidFill>
            <a:schemeClr val="tx1"/>
          </a:solidFill>
        </p:spPr>
      </p:pic>
      <p:sp>
        <p:nvSpPr>
          <p:cNvPr id="4" name="Footer Placeholder 3"/>
          <p:cNvSpPr>
            <a:spLocks noGrp="1"/>
          </p:cNvSpPr>
          <p:nvPr>
            <p:ph type="ftr" sz="quarter" idx="11"/>
          </p:nvPr>
        </p:nvSpPr>
        <p:spPr>
          <a:xfrm>
            <a:off x="0" y="6492875"/>
            <a:ext cx="7543800" cy="365125"/>
          </a:xfrm>
        </p:spPr>
        <p:txBody>
          <a:bodyPr/>
          <a:lstStyle/>
          <a:p>
            <a:pPr>
              <a:defRPr/>
            </a:pPr>
            <a:r>
              <a:rPr lang="en-US" sz="1100" dirty="0"/>
              <a:t>© 2017 Pearson Education, Inc., Hoboken, NJ. All rights reserved.            </a:t>
            </a:r>
          </a:p>
        </p:txBody>
      </p:sp>
      <p:sp>
        <p:nvSpPr>
          <p:cNvPr id="5" name="Slide Number Placeholder 4">
            <a:extLst>
              <a:ext uri="{FF2B5EF4-FFF2-40B4-BE49-F238E27FC236}">
                <a16:creationId xmlns:a16="http://schemas.microsoft.com/office/drawing/2014/main" id="{CE221E3B-496A-4B92-A12D-2920A4DDDC89}"/>
              </a:ext>
            </a:extLst>
          </p:cNvPr>
          <p:cNvSpPr>
            <a:spLocks noGrp="1"/>
          </p:cNvSpPr>
          <p:nvPr>
            <p:ph type="sldNum" sz="quarter" idx="12"/>
          </p:nvPr>
        </p:nvSpPr>
        <p:spPr/>
        <p:txBody>
          <a:bodyPr/>
          <a:lstStyle/>
          <a:p>
            <a:pPr>
              <a:defRPr/>
            </a:pPr>
            <a:fld id="{B7F95E63-B2FC-6340-819F-09B1386E07DA}" type="slidenum">
              <a:rPr lang="en-US" smtClean="0"/>
              <a:pPr>
                <a:defRPr/>
              </a:pPr>
              <a:t>41</a:t>
            </a:fld>
            <a:endParaRPr lang="en-US" dirty="0"/>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a:t>Summary</a:t>
            </a:r>
            <a:endParaRPr lang="en-AU" dirty="0"/>
          </a:p>
        </p:txBody>
      </p:sp>
      <p:sp>
        <p:nvSpPr>
          <p:cNvPr id="76803" name="Rectangle 3"/>
          <p:cNvSpPr>
            <a:spLocks noGrp="1" noChangeArrowheads="1"/>
          </p:cNvSpPr>
          <p:nvPr>
            <p:ph sz="half" idx="1"/>
          </p:nvPr>
        </p:nvSpPr>
        <p:spPr>
          <a:xfrm>
            <a:off x="609600" y="1676400"/>
            <a:ext cx="3736023" cy="4876800"/>
          </a:xfrm>
        </p:spPr>
        <p:txBody>
          <a:bodyPr>
            <a:normAutofit fontScale="92500" lnSpcReduction="20000"/>
          </a:bodyPr>
          <a:lstStyle/>
          <a:p>
            <a:r>
              <a:rPr lang="en-US" dirty="0">
                <a:solidFill>
                  <a:schemeClr val="tx2">
                    <a:lumMod val="10000"/>
                  </a:schemeClr>
                </a:solidFill>
              </a:rPr>
              <a:t>Remote user authentication principles</a:t>
            </a:r>
          </a:p>
          <a:p>
            <a:pPr lvl="1">
              <a:buClr>
                <a:schemeClr val="bg1">
                  <a:lumMod val="75000"/>
                </a:schemeClr>
              </a:buClr>
            </a:pPr>
            <a:r>
              <a:rPr lang="en-US" dirty="0">
                <a:solidFill>
                  <a:schemeClr val="tx2">
                    <a:lumMod val="10000"/>
                  </a:schemeClr>
                </a:solidFill>
              </a:rPr>
              <a:t>The NIST model for electronic user authentication</a:t>
            </a:r>
          </a:p>
          <a:p>
            <a:pPr lvl="1">
              <a:buClr>
                <a:schemeClr val="bg1">
                  <a:lumMod val="75000"/>
                </a:schemeClr>
              </a:buClr>
            </a:pPr>
            <a:r>
              <a:rPr lang="en-US" dirty="0">
                <a:solidFill>
                  <a:schemeClr val="tx2">
                    <a:lumMod val="10000"/>
                  </a:schemeClr>
                </a:solidFill>
              </a:rPr>
              <a:t>Means of authentication</a:t>
            </a:r>
          </a:p>
          <a:p>
            <a:r>
              <a:rPr lang="en-US" dirty="0">
                <a:solidFill>
                  <a:schemeClr val="tx2">
                    <a:lumMod val="10000"/>
                  </a:schemeClr>
                </a:solidFill>
              </a:rPr>
              <a:t>Symmetric key distribution using symmetric encryption</a:t>
            </a:r>
          </a:p>
          <a:p>
            <a:r>
              <a:rPr lang="en-US" dirty="0">
                <a:solidFill>
                  <a:schemeClr val="tx2">
                    <a:lumMod val="10000"/>
                  </a:schemeClr>
                </a:solidFill>
              </a:rPr>
              <a:t>Kerberos</a:t>
            </a:r>
          </a:p>
          <a:p>
            <a:pPr lvl="1">
              <a:buClr>
                <a:schemeClr val="bg1"/>
              </a:buClr>
            </a:pPr>
            <a:r>
              <a:rPr lang="en-US" dirty="0">
                <a:solidFill>
                  <a:schemeClr val="tx2">
                    <a:lumMod val="10000"/>
                  </a:schemeClr>
                </a:solidFill>
              </a:rPr>
              <a:t>Version 4</a:t>
            </a:r>
          </a:p>
          <a:p>
            <a:pPr lvl="1">
              <a:buClr>
                <a:schemeClr val="bg1"/>
              </a:buClr>
            </a:pPr>
            <a:r>
              <a:rPr lang="en-US" dirty="0">
                <a:solidFill>
                  <a:schemeClr val="tx2">
                    <a:lumMod val="10000"/>
                  </a:schemeClr>
                </a:solidFill>
              </a:rPr>
              <a:t>Version 5</a:t>
            </a:r>
          </a:p>
          <a:p>
            <a:r>
              <a:rPr lang="en-US" dirty="0">
                <a:solidFill>
                  <a:schemeClr val="tx2">
                    <a:lumMod val="10000"/>
                  </a:schemeClr>
                </a:solidFill>
              </a:rPr>
              <a:t>Key distribution using asymmetric encryption</a:t>
            </a:r>
          </a:p>
          <a:p>
            <a:pPr lvl="1">
              <a:buClr>
                <a:schemeClr val="bg1"/>
              </a:buClr>
            </a:pPr>
            <a:r>
              <a:rPr lang="en-US" dirty="0">
                <a:solidFill>
                  <a:schemeClr val="tx2">
                    <a:lumMod val="10000"/>
                  </a:schemeClr>
                </a:solidFill>
              </a:rPr>
              <a:t>Public-key certificates</a:t>
            </a:r>
          </a:p>
          <a:p>
            <a:pPr lvl="1">
              <a:buClr>
                <a:schemeClr val="bg1"/>
              </a:buClr>
            </a:pPr>
            <a:r>
              <a:rPr lang="en-US" dirty="0">
                <a:solidFill>
                  <a:schemeClr val="tx2">
                    <a:lumMod val="10000"/>
                  </a:schemeClr>
                </a:solidFill>
              </a:rPr>
              <a:t>Public-key distribution of secret keys</a:t>
            </a:r>
            <a:endParaRPr lang="en-AU" dirty="0">
              <a:solidFill>
                <a:schemeClr val="tx2">
                  <a:lumMod val="10000"/>
                </a:schemeClr>
              </a:solidFill>
            </a:endParaRPr>
          </a:p>
        </p:txBody>
      </p:sp>
      <p:sp>
        <p:nvSpPr>
          <p:cNvPr id="76804" name="Content Placeholder 11"/>
          <p:cNvSpPr>
            <a:spLocks noGrp="1"/>
          </p:cNvSpPr>
          <p:nvPr>
            <p:ph sz="half" idx="2"/>
          </p:nvPr>
        </p:nvSpPr>
        <p:spPr>
          <a:xfrm>
            <a:off x="4796791" y="1828800"/>
            <a:ext cx="3566160" cy="4724400"/>
          </a:xfrm>
        </p:spPr>
        <p:txBody>
          <a:bodyPr>
            <a:normAutofit fontScale="92500" lnSpcReduction="20000"/>
          </a:bodyPr>
          <a:lstStyle/>
          <a:p>
            <a:r>
              <a:rPr lang="en-US" dirty="0">
                <a:solidFill>
                  <a:schemeClr val="tx2">
                    <a:lumMod val="10000"/>
                  </a:schemeClr>
                </a:solidFill>
              </a:rPr>
              <a:t>X.509 certificates</a:t>
            </a:r>
          </a:p>
          <a:p>
            <a:pPr lvl="1">
              <a:buClr>
                <a:schemeClr val="bg1"/>
              </a:buClr>
            </a:pPr>
            <a:r>
              <a:rPr lang="en-US" dirty="0">
                <a:solidFill>
                  <a:schemeClr val="tx2">
                    <a:lumMod val="10000"/>
                  </a:schemeClr>
                </a:solidFill>
              </a:rPr>
              <a:t>Certificates</a:t>
            </a:r>
          </a:p>
          <a:p>
            <a:pPr lvl="1">
              <a:buClr>
                <a:schemeClr val="bg1"/>
              </a:buClr>
            </a:pPr>
            <a:r>
              <a:rPr lang="en-US" dirty="0">
                <a:solidFill>
                  <a:schemeClr val="tx2">
                    <a:lumMod val="10000"/>
                  </a:schemeClr>
                </a:solidFill>
              </a:rPr>
              <a:t>X.509 Version 3</a:t>
            </a:r>
          </a:p>
          <a:p>
            <a:r>
              <a:rPr lang="en-US" dirty="0">
                <a:solidFill>
                  <a:schemeClr val="tx2">
                    <a:lumMod val="10000"/>
                  </a:schemeClr>
                </a:solidFill>
              </a:rPr>
              <a:t>Public-key infrastructure</a:t>
            </a:r>
          </a:p>
          <a:p>
            <a:pPr lvl="1">
              <a:buClr>
                <a:schemeClr val="bg1"/>
              </a:buClr>
            </a:pPr>
            <a:r>
              <a:rPr lang="en-US" dirty="0">
                <a:solidFill>
                  <a:schemeClr val="tx2">
                    <a:lumMod val="10000"/>
                  </a:schemeClr>
                </a:solidFill>
              </a:rPr>
              <a:t>PKIX management functions</a:t>
            </a:r>
          </a:p>
          <a:p>
            <a:pPr lvl="1">
              <a:buClr>
                <a:schemeClr val="bg1"/>
              </a:buClr>
            </a:pPr>
            <a:r>
              <a:rPr lang="en-US" dirty="0">
                <a:solidFill>
                  <a:schemeClr val="tx2">
                    <a:lumMod val="10000"/>
                  </a:schemeClr>
                </a:solidFill>
              </a:rPr>
              <a:t>PKIX management protocols</a:t>
            </a:r>
          </a:p>
          <a:p>
            <a:r>
              <a:rPr lang="en-US" dirty="0">
                <a:solidFill>
                  <a:schemeClr val="tx2">
                    <a:lumMod val="10000"/>
                  </a:schemeClr>
                </a:solidFill>
              </a:rPr>
              <a:t>Federated identity management</a:t>
            </a:r>
          </a:p>
          <a:p>
            <a:pPr lvl="1">
              <a:buClr>
                <a:schemeClr val="bg1"/>
              </a:buClr>
            </a:pPr>
            <a:r>
              <a:rPr lang="en-US" dirty="0">
                <a:solidFill>
                  <a:schemeClr val="tx2">
                    <a:lumMod val="10000"/>
                  </a:schemeClr>
                </a:solidFill>
              </a:rPr>
              <a:t>Identity management</a:t>
            </a:r>
          </a:p>
          <a:p>
            <a:pPr lvl="1">
              <a:buClr>
                <a:schemeClr val="bg1"/>
              </a:buClr>
            </a:pPr>
            <a:r>
              <a:rPr lang="en-US" dirty="0">
                <a:solidFill>
                  <a:schemeClr val="tx2">
                    <a:lumMod val="10000"/>
                  </a:schemeClr>
                </a:solidFill>
              </a:rPr>
              <a:t>Identity federation</a:t>
            </a:r>
          </a:p>
        </p:txBody>
      </p:sp>
      <p:sp>
        <p:nvSpPr>
          <p:cNvPr id="5" name="Footer Placeholder 4"/>
          <p:cNvSpPr>
            <a:spLocks noGrp="1"/>
          </p:cNvSpPr>
          <p:nvPr>
            <p:ph type="ftr" sz="quarter" idx="11"/>
          </p:nvPr>
        </p:nvSpPr>
        <p:spPr>
          <a:xfrm>
            <a:off x="0" y="6492875"/>
            <a:ext cx="49530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C7F9E0AA-E391-44C2-AA76-CB07B8741718}"/>
              </a:ext>
            </a:extLst>
          </p:cNvPr>
          <p:cNvSpPr>
            <a:spLocks noGrp="1"/>
          </p:cNvSpPr>
          <p:nvPr>
            <p:ph type="sldNum" sz="quarter" idx="12"/>
          </p:nvPr>
        </p:nvSpPr>
        <p:spPr/>
        <p:txBody>
          <a:bodyPr/>
          <a:lstStyle/>
          <a:p>
            <a:pPr>
              <a:defRPr/>
            </a:pPr>
            <a:fld id="{52E1D359-7C78-AA4C-98BC-861E6D6A2752}" type="slidenum">
              <a:rPr lang="en-US" smtClean="0"/>
              <a:pPr>
                <a:defRPr/>
              </a:pPr>
              <a:t>42</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2875"/>
            <a:ext cx="5029200" cy="365125"/>
          </a:xfrm>
        </p:spPr>
        <p:txBody>
          <a:bodyPr/>
          <a:lstStyle/>
          <a:p>
            <a:pPr>
              <a:defRPr/>
            </a:pPr>
            <a:r>
              <a:rPr lang="en-US" sz="1100" dirty="0"/>
              <a:t>© 2017 Pearson Education, Inc., Hoboken, NJ. All rights reserved.            </a:t>
            </a:r>
          </a:p>
        </p:txBody>
      </p:sp>
      <p:pic>
        <p:nvPicPr>
          <p:cNvPr id="5" name="Picture 4" descr="f0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8182" b="28182"/>
              <a:stretch>
                <a:fillRect/>
              </a:stretch>
            </p:blipFill>
          </mc:Choice>
          <mc:Fallback>
            <p:blipFill>
              <a:blip r:embed="rId4"/>
              <a:srcRect t="18182" b="28182"/>
              <a:stretch>
                <a:fillRect/>
              </a:stretch>
            </p:blipFill>
          </mc:Fallback>
        </mc:AlternateContent>
        <p:spPr>
          <a:xfrm>
            <a:off x="457199" y="457200"/>
            <a:ext cx="8233471" cy="5715000"/>
          </a:xfrm>
          <a:prstGeom prst="rect">
            <a:avLst/>
          </a:prstGeom>
          <a:solidFill>
            <a:schemeClr val="tx1"/>
          </a:solidFill>
        </p:spPr>
      </p:pic>
      <p:sp>
        <p:nvSpPr>
          <p:cNvPr id="3" name="Slide Number Placeholder 2">
            <a:extLst>
              <a:ext uri="{FF2B5EF4-FFF2-40B4-BE49-F238E27FC236}">
                <a16:creationId xmlns:a16="http://schemas.microsoft.com/office/drawing/2014/main" id="{3F55F7A5-C73F-4AB6-B508-DD9AC58238B5}"/>
              </a:ext>
            </a:extLst>
          </p:cNvPr>
          <p:cNvSpPr>
            <a:spLocks noGrp="1"/>
          </p:cNvSpPr>
          <p:nvPr>
            <p:ph type="sldNum" sz="quarter" idx="12"/>
          </p:nvPr>
        </p:nvSpPr>
        <p:spPr/>
        <p:txBody>
          <a:bodyPr/>
          <a:lstStyle/>
          <a:p>
            <a:pPr>
              <a:defRPr/>
            </a:pPr>
            <a:fld id="{B7F95E63-B2FC-6340-819F-09B1386E07DA}" type="slidenum">
              <a:rPr lang="en-US" smtClean="0"/>
              <a:pPr>
                <a:defRPr/>
              </a:pPr>
              <a:t>5</a:t>
            </a:fld>
            <a:endParaRPr lang="en-US" dirty="0"/>
          </a:p>
        </p:txBody>
      </p:sp>
      <p:cxnSp>
        <p:nvCxnSpPr>
          <p:cNvPr id="7" name="Straight Connector 6">
            <a:extLst>
              <a:ext uri="{FF2B5EF4-FFF2-40B4-BE49-F238E27FC236}">
                <a16:creationId xmlns:a16="http://schemas.microsoft.com/office/drawing/2014/main" id="{B7313F05-A2A7-4139-8E21-45B4D7B42158}"/>
              </a:ext>
            </a:extLst>
          </p:cNvPr>
          <p:cNvCxnSpPr/>
          <p:nvPr/>
        </p:nvCxnSpPr>
        <p:spPr>
          <a:xfrm>
            <a:off x="1835696" y="4077072"/>
            <a:ext cx="216024" cy="144016"/>
          </a:xfrm>
          <a:prstGeom prst="line">
            <a:avLst/>
          </a:prstGeom>
        </p:spPr>
        <p:style>
          <a:lnRef idx="3">
            <a:schemeClr val="accent5"/>
          </a:lnRef>
          <a:fillRef idx="0">
            <a:schemeClr val="accent5"/>
          </a:fillRef>
          <a:effectRef idx="2">
            <a:schemeClr val="accent5"/>
          </a:effectRef>
          <a:fontRef idx="minor">
            <a:schemeClr val="tx1"/>
          </a:fontRef>
        </p:style>
      </p:cxnSp>
      <p:sp>
        <p:nvSpPr>
          <p:cNvPr id="8" name="Rectangle 7">
            <a:extLst>
              <a:ext uri="{FF2B5EF4-FFF2-40B4-BE49-F238E27FC236}">
                <a16:creationId xmlns:a16="http://schemas.microsoft.com/office/drawing/2014/main" id="{DE2915DE-EFDA-40EB-ABDE-43F4818BFC0F}"/>
              </a:ext>
            </a:extLst>
          </p:cNvPr>
          <p:cNvSpPr/>
          <p:nvPr/>
        </p:nvSpPr>
        <p:spPr>
          <a:xfrm>
            <a:off x="2627784" y="620688"/>
            <a:ext cx="5904656" cy="338554"/>
          </a:xfrm>
          <a:prstGeom prst="rect">
            <a:avLst/>
          </a:prstGeom>
        </p:spPr>
        <p:txBody>
          <a:bodyPr wrap="square">
            <a:spAutoFit/>
          </a:bodyPr>
          <a:lstStyle/>
          <a:p>
            <a:r>
              <a:rPr lang="en-US" sz="1600" b="1" dirty="0">
                <a:solidFill>
                  <a:schemeClr val="bg2"/>
                </a:solidFill>
              </a:rPr>
              <a:t>Relying party</a:t>
            </a:r>
            <a:r>
              <a:rPr lang="en-US" sz="1600" dirty="0">
                <a:solidFill>
                  <a:schemeClr val="bg2"/>
                </a:solidFill>
              </a:rPr>
              <a:t>? </a:t>
            </a:r>
            <a:r>
              <a:rPr lang="en-US" sz="1600" dirty="0">
                <a:solidFill>
                  <a:schemeClr val="bg2"/>
                </a:solidFill>
                <a:hlinkClick r:id="rId5"/>
              </a:rPr>
              <a:t>https://csrc.nist.gov/glossary/term/relying_party</a:t>
            </a:r>
            <a:r>
              <a:rPr lang="en-US" sz="1600" dirty="0">
                <a:solidFill>
                  <a:schemeClr val="bg2"/>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9B3F3-F701-4C56-AD56-C259C919A643}"/>
              </a:ext>
            </a:extLst>
          </p:cNvPr>
          <p:cNvSpPr>
            <a:spLocks noGrp="1"/>
          </p:cNvSpPr>
          <p:nvPr>
            <p:ph type="title"/>
          </p:nvPr>
        </p:nvSpPr>
        <p:spPr/>
        <p:txBody>
          <a:bodyPr/>
          <a:lstStyle/>
          <a:p>
            <a:r>
              <a:rPr lang="en-US" sz="4000" dirty="0"/>
              <a:t>Distributed vs Local Authentications</a:t>
            </a:r>
          </a:p>
        </p:txBody>
      </p:sp>
      <p:graphicFrame>
        <p:nvGraphicFramePr>
          <p:cNvPr id="5" name="Content Placeholder 4">
            <a:extLst>
              <a:ext uri="{FF2B5EF4-FFF2-40B4-BE49-F238E27FC236}">
                <a16:creationId xmlns:a16="http://schemas.microsoft.com/office/drawing/2014/main" id="{D9E52266-A05E-4B79-AA27-35EBC14F3163}"/>
              </a:ext>
            </a:extLst>
          </p:cNvPr>
          <p:cNvGraphicFramePr>
            <a:graphicFrameLocks noGrp="1"/>
          </p:cNvGraphicFramePr>
          <p:nvPr>
            <p:ph idx="1"/>
            <p:extLst>
              <p:ext uri="{D42A27DB-BD31-4B8C-83A1-F6EECF244321}">
                <p14:modId xmlns:p14="http://schemas.microsoft.com/office/powerpoint/2010/main" val="2881941516"/>
              </p:ext>
            </p:extLst>
          </p:nvPr>
        </p:nvGraphicFramePr>
        <p:xfrm>
          <a:off x="430747" y="1511201"/>
          <a:ext cx="8280919" cy="4928661"/>
        </p:xfrm>
        <a:graphic>
          <a:graphicData uri="http://schemas.openxmlformats.org/drawingml/2006/table">
            <a:tbl>
              <a:tblPr firstRow="1" bandRow="1">
                <a:tableStyleId>{5C22544A-7EE6-4342-B048-85BDC9FD1C3A}</a:tableStyleId>
              </a:tblPr>
              <a:tblGrid>
                <a:gridCol w="1392366">
                  <a:extLst>
                    <a:ext uri="{9D8B030D-6E8A-4147-A177-3AD203B41FA5}">
                      <a16:colId xmlns:a16="http://schemas.microsoft.com/office/drawing/2014/main" val="1747702743"/>
                    </a:ext>
                  </a:extLst>
                </a:gridCol>
                <a:gridCol w="3224429">
                  <a:extLst>
                    <a:ext uri="{9D8B030D-6E8A-4147-A177-3AD203B41FA5}">
                      <a16:colId xmlns:a16="http://schemas.microsoft.com/office/drawing/2014/main" val="1047113750"/>
                    </a:ext>
                  </a:extLst>
                </a:gridCol>
                <a:gridCol w="3664124">
                  <a:extLst>
                    <a:ext uri="{9D8B030D-6E8A-4147-A177-3AD203B41FA5}">
                      <a16:colId xmlns:a16="http://schemas.microsoft.com/office/drawing/2014/main" val="1454652416"/>
                    </a:ext>
                  </a:extLst>
                </a:gridCol>
              </a:tblGrid>
              <a:tr h="587207">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Distributed Authentication</a:t>
                      </a:r>
                    </a:p>
                  </a:txBody>
                  <a:tcPr/>
                </a:tc>
                <a:tc>
                  <a:txBody>
                    <a:bodyPr/>
                    <a:lstStyle/>
                    <a:p>
                      <a:r>
                        <a:rPr lang="en-US" dirty="0"/>
                        <a:t>Local </a:t>
                      </a:r>
                    </a:p>
                    <a:p>
                      <a:r>
                        <a:rPr lang="en-US" dirty="0"/>
                        <a:t>Authentication</a:t>
                      </a:r>
                    </a:p>
                  </a:txBody>
                  <a:tcPr/>
                </a:tc>
                <a:extLst>
                  <a:ext uri="{0D108BD9-81ED-4DB2-BD59-A6C34878D82A}">
                    <a16:rowId xmlns:a16="http://schemas.microsoft.com/office/drawing/2014/main" val="1844885109"/>
                  </a:ext>
                </a:extLst>
              </a:tr>
              <a:tr h="1342188">
                <a:tc>
                  <a:txBody>
                    <a:bodyPr/>
                    <a:lstStyle/>
                    <a:p>
                      <a:r>
                        <a:rPr lang="en-US" dirty="0"/>
                        <a:t>What it is?</a:t>
                      </a:r>
                    </a:p>
                  </a:txBody>
                  <a:tcPr/>
                </a:tc>
                <a:tc>
                  <a:txBody>
                    <a:bodyPr/>
                    <a:lstStyle/>
                    <a:p>
                      <a:r>
                        <a:rPr lang="en-US" dirty="0"/>
                        <a:t>There exists a </a:t>
                      </a:r>
                      <a:r>
                        <a:rPr lang="en-US" u="sng" dirty="0"/>
                        <a:t>centralized authentication server</a:t>
                      </a:r>
                      <a:r>
                        <a:rPr lang="en-US" u="none" dirty="0"/>
                        <a:t> (i.e., </a:t>
                      </a:r>
                      <a:r>
                        <a:rPr lang="en-US" b="1" u="none" dirty="0"/>
                        <a:t>verifier</a:t>
                      </a:r>
                      <a:r>
                        <a:rPr lang="en-US" u="none" dirty="0"/>
                        <a:t>) that handles all (or most) authentication tasks requested by the </a:t>
                      </a:r>
                      <a:r>
                        <a:rPr lang="en-US" u="sng" dirty="0"/>
                        <a:t>servers</a:t>
                      </a:r>
                      <a:r>
                        <a:rPr lang="en-US" u="none" dirty="0"/>
                        <a:t> (</a:t>
                      </a:r>
                      <a:r>
                        <a:rPr lang="en-US" b="1" u="none" dirty="0"/>
                        <a:t>relying parties</a:t>
                      </a:r>
                      <a:r>
                        <a:rPr lang="en-US" u="none" dirty="0"/>
                        <a:t>).</a:t>
                      </a:r>
                      <a:endParaRPr lang="en-US" dirty="0"/>
                    </a:p>
                  </a:txBody>
                  <a:tcPr/>
                </a:tc>
                <a:tc>
                  <a:txBody>
                    <a:bodyPr/>
                    <a:lstStyle/>
                    <a:p>
                      <a:r>
                        <a:rPr lang="en-US" dirty="0"/>
                        <a:t>Each server handles its own user authentication tasks.</a:t>
                      </a:r>
                    </a:p>
                  </a:txBody>
                  <a:tcPr/>
                </a:tc>
                <a:extLst>
                  <a:ext uri="{0D108BD9-81ED-4DB2-BD59-A6C34878D82A}">
                    <a16:rowId xmlns:a16="http://schemas.microsoft.com/office/drawing/2014/main" val="3237881304"/>
                  </a:ext>
                </a:extLst>
              </a:tr>
              <a:tr h="650025">
                <a:tc>
                  <a:txBody>
                    <a:bodyPr/>
                    <a:lstStyle/>
                    <a:p>
                      <a:r>
                        <a:rPr lang="en-US" dirty="0"/>
                        <a:t>Pros?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4348714"/>
                  </a:ext>
                </a:extLst>
              </a:tr>
              <a:tr h="648072">
                <a:tc>
                  <a:txBody>
                    <a:bodyPr/>
                    <a:lstStyle/>
                    <a:p>
                      <a:r>
                        <a:rPr lang="en-US" dirty="0"/>
                        <a:t>Cons?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30080021"/>
                  </a:ext>
                </a:extLst>
              </a:tr>
              <a:tr h="1253124">
                <a:tc>
                  <a:txBody>
                    <a:bodyPr/>
                    <a:lstStyle/>
                    <a:p>
                      <a:r>
                        <a:rPr lang="en-US" dirty="0"/>
                        <a:t>Support single sign-on?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70927640"/>
                  </a:ext>
                </a:extLst>
              </a:tr>
            </a:tbl>
          </a:graphicData>
        </a:graphic>
      </p:graphicFrame>
      <p:sp>
        <p:nvSpPr>
          <p:cNvPr id="6" name="Footer Placeholder 5">
            <a:extLst>
              <a:ext uri="{FF2B5EF4-FFF2-40B4-BE49-F238E27FC236}">
                <a16:creationId xmlns:a16="http://schemas.microsoft.com/office/drawing/2014/main" id="{88C2419E-E33A-473C-8EEB-294CF9193CBC}"/>
              </a:ext>
            </a:extLst>
          </p:cNvPr>
          <p:cNvSpPr>
            <a:spLocks noGrp="1"/>
          </p:cNvSpPr>
          <p:nvPr>
            <p:ph type="ftr" sz="quarter" idx="11"/>
          </p:nvPr>
        </p:nvSpPr>
        <p:spPr/>
        <p:txBody>
          <a:bodyPr/>
          <a:lstStyle/>
          <a:p>
            <a:pPr>
              <a:defRPr/>
            </a:pPr>
            <a:r>
              <a:rPr lang="en-US" dirty="0"/>
              <a:t>© 2017 Pearson Education, Inc., Hoboken, NJ. All rights reserved.            </a:t>
            </a:r>
          </a:p>
        </p:txBody>
      </p:sp>
      <p:sp>
        <p:nvSpPr>
          <p:cNvPr id="8" name="Slide Number Placeholder 7">
            <a:extLst>
              <a:ext uri="{FF2B5EF4-FFF2-40B4-BE49-F238E27FC236}">
                <a16:creationId xmlns:a16="http://schemas.microsoft.com/office/drawing/2014/main" id="{FF032960-D69C-4894-825D-93D451D34DF1}"/>
              </a:ext>
            </a:extLst>
          </p:cNvPr>
          <p:cNvSpPr>
            <a:spLocks noGrp="1"/>
          </p:cNvSpPr>
          <p:nvPr>
            <p:ph type="sldNum" sz="quarter" idx="12"/>
          </p:nvPr>
        </p:nvSpPr>
        <p:spPr/>
        <p:txBody>
          <a:bodyPr/>
          <a:lstStyle/>
          <a:p>
            <a:pPr>
              <a:defRPr/>
            </a:pPr>
            <a:fld id="{9C2FB95B-9CE7-A047-A167-44F68D48CF28}" type="slidenum">
              <a:rPr lang="en-US" smtClean="0"/>
              <a:pPr>
                <a:defRPr/>
              </a:pPr>
              <a:t>6</a:t>
            </a:fld>
            <a:endParaRPr lang="en-US" dirty="0"/>
          </a:p>
        </p:txBody>
      </p:sp>
    </p:spTree>
    <p:extLst>
      <p:ext uri="{BB962C8B-B14F-4D97-AF65-F5344CB8AC3E}">
        <p14:creationId xmlns:p14="http://schemas.microsoft.com/office/powerpoint/2010/main" val="236394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Means of authentication</a:t>
            </a:r>
          </a:p>
        </p:txBody>
      </p:sp>
      <p:sp>
        <p:nvSpPr>
          <p:cNvPr id="4" name="Content Placeholder 3"/>
          <p:cNvSpPr>
            <a:spLocks noGrp="1"/>
          </p:cNvSpPr>
          <p:nvPr>
            <p:ph idx="1"/>
          </p:nvPr>
        </p:nvSpPr>
        <p:spPr>
          <a:xfrm>
            <a:off x="609600" y="1752600"/>
            <a:ext cx="7848600" cy="4648200"/>
          </a:xfrm>
        </p:spPr>
        <p:txBody>
          <a:bodyPr>
            <a:normAutofit fontScale="92500" lnSpcReduction="10000"/>
          </a:bodyPr>
          <a:lstStyle/>
          <a:p>
            <a:r>
              <a:rPr lang="en-US" dirty="0"/>
              <a:t>There are four general means of authenticating a user’s identity, which can be used alone or in combination</a:t>
            </a:r>
          </a:p>
          <a:p>
            <a:pPr lvl="1">
              <a:buClr>
                <a:schemeClr val="bg1">
                  <a:lumMod val="75000"/>
                </a:schemeClr>
              </a:buClr>
            </a:pPr>
            <a:r>
              <a:rPr lang="en-US" u="sng" dirty="0"/>
              <a:t>Something the individual knows</a:t>
            </a:r>
          </a:p>
          <a:p>
            <a:pPr lvl="2">
              <a:buClr>
                <a:schemeClr val="bg1">
                  <a:lumMod val="75000"/>
                </a:schemeClr>
              </a:buClr>
            </a:pPr>
            <a:r>
              <a:rPr lang="en-US" dirty="0"/>
              <a:t>Examples include a password, a personal identification number (PIN), or answers to a prearranged set of questions</a:t>
            </a:r>
          </a:p>
          <a:p>
            <a:pPr lvl="1">
              <a:buClr>
                <a:schemeClr val="bg1">
                  <a:lumMod val="75000"/>
                </a:schemeClr>
              </a:buClr>
            </a:pPr>
            <a:r>
              <a:rPr lang="en-US" u="sng" dirty="0"/>
              <a:t>Something the individual possesses</a:t>
            </a:r>
          </a:p>
          <a:p>
            <a:pPr lvl="2">
              <a:buClr>
                <a:schemeClr val="bg1">
                  <a:lumMod val="75000"/>
                </a:schemeClr>
              </a:buClr>
            </a:pPr>
            <a:r>
              <a:rPr lang="en-US" dirty="0"/>
              <a:t>Examples include cryptographic keys, electronic keycards, smart cards, and physical keys</a:t>
            </a:r>
          </a:p>
          <a:p>
            <a:pPr lvl="2">
              <a:buClr>
                <a:schemeClr val="bg1">
                  <a:lumMod val="75000"/>
                </a:schemeClr>
              </a:buClr>
            </a:pPr>
            <a:r>
              <a:rPr lang="en-US" dirty="0"/>
              <a:t>This type of authenticator is referred to as a </a:t>
            </a:r>
            <a:r>
              <a:rPr lang="en-US" i="1" dirty="0"/>
              <a:t>token</a:t>
            </a:r>
            <a:endParaRPr lang="en-US" dirty="0"/>
          </a:p>
          <a:p>
            <a:pPr lvl="1">
              <a:buClr>
                <a:schemeClr val="bg1">
                  <a:lumMod val="75000"/>
                </a:schemeClr>
              </a:buClr>
            </a:pPr>
            <a:r>
              <a:rPr lang="en-US" u="sng" dirty="0"/>
              <a:t>Something the individual is (static biometrics)</a:t>
            </a:r>
          </a:p>
          <a:p>
            <a:pPr lvl="2">
              <a:buClr>
                <a:schemeClr val="bg1">
                  <a:lumMod val="75000"/>
                </a:schemeClr>
              </a:buClr>
            </a:pPr>
            <a:r>
              <a:rPr lang="en-US" dirty="0"/>
              <a:t>Examples include recognition by fingerprint, retina, and face</a:t>
            </a:r>
          </a:p>
          <a:p>
            <a:pPr lvl="1">
              <a:buClr>
                <a:schemeClr val="bg1">
                  <a:lumMod val="75000"/>
                </a:schemeClr>
              </a:buClr>
            </a:pPr>
            <a:r>
              <a:rPr lang="en-US" u="sng" dirty="0"/>
              <a:t>Something the individual does (dynamic biometrics)</a:t>
            </a:r>
          </a:p>
          <a:p>
            <a:pPr lvl="2">
              <a:buClr>
                <a:schemeClr val="bg1">
                  <a:lumMod val="75000"/>
                </a:schemeClr>
              </a:buClr>
            </a:pPr>
            <a:r>
              <a:rPr lang="en-US" dirty="0"/>
              <a:t>Examples include recognition by voice pattern, handwriting characteristics, and typing rhythm</a:t>
            </a:r>
          </a:p>
        </p:txBody>
      </p:sp>
      <p:sp>
        <p:nvSpPr>
          <p:cNvPr id="2" name="Footer Placeholder 1"/>
          <p:cNvSpPr>
            <a:spLocks noGrp="1"/>
          </p:cNvSpPr>
          <p:nvPr>
            <p:ph type="ftr" sz="quarter" idx="11"/>
          </p:nvPr>
        </p:nvSpPr>
        <p:spPr>
          <a:xfrm>
            <a:off x="0" y="6492875"/>
            <a:ext cx="4876800" cy="365125"/>
          </a:xfrm>
        </p:spPr>
        <p:txBody>
          <a:bodyPr/>
          <a:lstStyle/>
          <a:p>
            <a:pPr>
              <a:defRPr/>
            </a:pPr>
            <a:r>
              <a:rPr lang="en-US" sz="1100" dirty="0"/>
              <a:t>© 2017 Pearson Education, Inc., Hoboken, NJ. All rights reserved.            </a:t>
            </a:r>
          </a:p>
        </p:txBody>
      </p:sp>
      <p:sp>
        <p:nvSpPr>
          <p:cNvPr id="6" name="Slide Number Placeholder 5">
            <a:extLst>
              <a:ext uri="{FF2B5EF4-FFF2-40B4-BE49-F238E27FC236}">
                <a16:creationId xmlns:a16="http://schemas.microsoft.com/office/drawing/2014/main" id="{3D028856-3B69-4A14-819A-785E4FDA711D}"/>
              </a:ext>
            </a:extLst>
          </p:cNvPr>
          <p:cNvSpPr>
            <a:spLocks noGrp="1"/>
          </p:cNvSpPr>
          <p:nvPr>
            <p:ph type="sldNum" sz="quarter" idx="12"/>
          </p:nvPr>
        </p:nvSpPr>
        <p:spPr/>
        <p:txBody>
          <a:bodyPr/>
          <a:lstStyle/>
          <a:p>
            <a:pPr>
              <a:defRPr/>
            </a:pPr>
            <a:fld id="{9C2FB95B-9CE7-A047-A167-44F68D48CF28}"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62753"/>
            <a:ext cx="9144000" cy="1283167"/>
          </a:xfrm>
        </p:spPr>
        <p:txBody>
          <a:bodyPr/>
          <a:lstStyle/>
          <a:p>
            <a:r>
              <a:rPr lang="en-US" sz="4400" dirty="0"/>
              <a:t>Symmetric Key Distribution using symmetric encryption</a:t>
            </a:r>
            <a:endParaRPr lang="en-AU" sz="4400" dirty="0"/>
          </a:p>
        </p:txBody>
      </p:sp>
      <p:sp>
        <p:nvSpPr>
          <p:cNvPr id="52227" name="Rectangle 3"/>
          <p:cNvSpPr>
            <a:spLocks noGrp="1" noChangeArrowheads="1"/>
          </p:cNvSpPr>
          <p:nvPr>
            <p:ph idx="1"/>
          </p:nvPr>
        </p:nvSpPr>
        <p:spPr>
          <a:xfrm>
            <a:off x="779463" y="1828800"/>
            <a:ext cx="7583488" cy="4648200"/>
          </a:xfrm>
        </p:spPr>
        <p:txBody>
          <a:bodyPr>
            <a:normAutofit/>
          </a:bodyPr>
          <a:lstStyle/>
          <a:p>
            <a:r>
              <a:rPr lang="en-AU" dirty="0">
                <a:solidFill>
                  <a:schemeClr val="tx2">
                    <a:lumMod val="10000"/>
                  </a:schemeClr>
                </a:solidFill>
              </a:rPr>
              <a:t>For symmetric encryption to work, the two parties to an exchange must share the same key, and that key must be protected from access by others</a:t>
            </a:r>
          </a:p>
          <a:p>
            <a:r>
              <a:rPr lang="en-AU" dirty="0">
                <a:solidFill>
                  <a:schemeClr val="tx2">
                    <a:lumMod val="10000"/>
                  </a:schemeClr>
                </a:solidFill>
              </a:rPr>
              <a:t>Frequent key changes are usually desirable to limit the amount of data compromised if an attacker learns the key</a:t>
            </a:r>
          </a:p>
          <a:p>
            <a:r>
              <a:rPr lang="en-AU" dirty="0">
                <a:solidFill>
                  <a:schemeClr val="tx2">
                    <a:lumMod val="10000"/>
                  </a:schemeClr>
                </a:solidFill>
              </a:rPr>
              <a:t>Key distribution technique</a:t>
            </a:r>
          </a:p>
          <a:p>
            <a:pPr lvl="1">
              <a:buClr>
                <a:schemeClr val="bg1"/>
              </a:buClr>
            </a:pPr>
            <a:r>
              <a:rPr lang="en-AU" dirty="0">
                <a:solidFill>
                  <a:schemeClr val="tx2">
                    <a:lumMod val="10000"/>
                  </a:schemeClr>
                </a:solidFill>
              </a:rPr>
              <a:t>The means of delivering a key to two parties that wish to exchange data, without allowing others to see the key</a:t>
            </a:r>
          </a:p>
        </p:txBody>
      </p:sp>
      <p:sp>
        <p:nvSpPr>
          <p:cNvPr id="4" name="Footer Placeholder 3"/>
          <p:cNvSpPr>
            <a:spLocks noGrp="1"/>
          </p:cNvSpPr>
          <p:nvPr>
            <p:ph type="ftr" sz="quarter" idx="11"/>
          </p:nvPr>
        </p:nvSpPr>
        <p:spPr>
          <a:xfrm>
            <a:off x="0" y="6492875"/>
            <a:ext cx="60198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4719F8B2-7E25-45AA-AF1D-A4A0D1B2ACC0}"/>
              </a:ext>
            </a:extLst>
          </p:cNvPr>
          <p:cNvSpPr>
            <a:spLocks noGrp="1"/>
          </p:cNvSpPr>
          <p:nvPr>
            <p:ph type="sldNum" sz="quarter" idx="12"/>
          </p:nvPr>
        </p:nvSpPr>
        <p:spPr/>
        <p:txBody>
          <a:bodyPr/>
          <a:lstStyle/>
          <a:p>
            <a:pPr>
              <a:defRPr/>
            </a:pPr>
            <a:fld id="{9C2FB95B-9CE7-A047-A167-44F68D48CF28}"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Key Distribution</a:t>
            </a:r>
            <a:endParaRPr lang="en-AU" dirty="0"/>
          </a:p>
        </p:txBody>
      </p:sp>
      <p:sp>
        <p:nvSpPr>
          <p:cNvPr id="54275" name="Rectangle 3"/>
          <p:cNvSpPr>
            <a:spLocks noGrp="1" noChangeArrowheads="1"/>
          </p:cNvSpPr>
          <p:nvPr>
            <p:ph idx="1"/>
          </p:nvPr>
        </p:nvSpPr>
        <p:spPr>
          <a:xfrm>
            <a:off x="457200" y="1524000"/>
            <a:ext cx="7583488" cy="4800600"/>
          </a:xfrm>
        </p:spPr>
        <p:txBody>
          <a:bodyPr>
            <a:normAutofit/>
          </a:bodyPr>
          <a:lstStyle/>
          <a:p>
            <a:r>
              <a:rPr lang="en-US" dirty="0">
                <a:solidFill>
                  <a:schemeClr val="tx2">
                    <a:lumMod val="10000"/>
                  </a:schemeClr>
                </a:solidFill>
              </a:rPr>
              <a:t>For two parties A and B, there are the following options:</a:t>
            </a:r>
          </a:p>
        </p:txBody>
      </p:sp>
      <p:graphicFrame>
        <p:nvGraphicFramePr>
          <p:cNvPr id="4" name="Diagram 3"/>
          <p:cNvGraphicFramePr/>
          <p:nvPr/>
        </p:nvGraphicFramePr>
        <p:xfrm>
          <a:off x="1600200" y="2438400"/>
          <a:ext cx="678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0" y="6492875"/>
            <a:ext cx="6324600" cy="365125"/>
          </a:xfrm>
        </p:spPr>
        <p:txBody>
          <a:bodyPr/>
          <a:lstStyle/>
          <a:p>
            <a:pPr>
              <a:defRPr/>
            </a:pPr>
            <a:r>
              <a:rPr lang="en-US" sz="1100" dirty="0"/>
              <a:t>© 2017 Pearson Education, Inc., Hoboken, NJ. All rights reserved.            </a:t>
            </a:r>
          </a:p>
        </p:txBody>
      </p:sp>
      <p:sp>
        <p:nvSpPr>
          <p:cNvPr id="3" name="Slide Number Placeholder 2">
            <a:extLst>
              <a:ext uri="{FF2B5EF4-FFF2-40B4-BE49-F238E27FC236}">
                <a16:creationId xmlns:a16="http://schemas.microsoft.com/office/drawing/2014/main" id="{D7DC9BF7-E8B1-42AE-B301-9F45C07BC904}"/>
              </a:ext>
            </a:extLst>
          </p:cNvPr>
          <p:cNvSpPr>
            <a:spLocks noGrp="1"/>
          </p:cNvSpPr>
          <p:nvPr>
            <p:ph type="sldNum" sz="quarter" idx="12"/>
          </p:nvPr>
        </p:nvSpPr>
        <p:spPr/>
        <p:txBody>
          <a:bodyPr/>
          <a:lstStyle/>
          <a:p>
            <a:pPr>
              <a:defRPr/>
            </a:pPr>
            <a:fld id="{9C2FB95B-9CE7-A047-A167-44F68D48CF28}"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6EE9DD5FDEE04480CD22CB61371FAD" ma:contentTypeVersion="11" ma:contentTypeDescription="Create a new document." ma:contentTypeScope="" ma:versionID="fb40193bc0164747b2b2d3129b1bd8ee">
  <xsd:schema xmlns:xsd="http://www.w3.org/2001/XMLSchema" xmlns:xs="http://www.w3.org/2001/XMLSchema" xmlns:p="http://schemas.microsoft.com/office/2006/metadata/properties" xmlns:ns3="00a6824a-5175-474a-91df-dfffe83c6e6e" targetNamespace="http://schemas.microsoft.com/office/2006/metadata/properties" ma:root="true" ma:fieldsID="1d992295d4745f59ca61aef58980bdf3" ns3:_="">
    <xsd:import namespace="00a6824a-5175-474a-91df-dfffe83c6e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6824a-5175-474a-91df-dfffe83c6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203629-B2FD-4B90-B21F-CDFEF4C390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6824a-5175-474a-91df-dfffe83c6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C29FD4-0522-4669-B621-AC6889F622DD}">
  <ds:schemaRefs>
    <ds:schemaRef ds:uri="http://schemas.microsoft.com/sharepoint/v3/contenttype/forms"/>
  </ds:schemaRefs>
</ds:datastoreItem>
</file>

<file path=customXml/itemProps3.xml><?xml version="1.0" encoding="utf-8"?>
<ds:datastoreItem xmlns:ds="http://schemas.openxmlformats.org/officeDocument/2006/customXml" ds:itemID="{2290D9D2-DCC5-465A-8C02-12F2552B9B6D}">
  <ds:schemaRefs>
    <ds:schemaRef ds:uri="http://schemas.openxmlformats.org/package/2006/metadata/core-properties"/>
    <ds:schemaRef ds:uri="http://purl.org/dc/dcmitype/"/>
    <ds:schemaRef ds:uri="http://purl.org/dc/terms/"/>
    <ds:schemaRef ds:uri="http://www.w3.org/XML/1998/namespace"/>
    <ds:schemaRef ds:uri="http://schemas.microsoft.com/office/2006/documentManagement/types"/>
    <ds:schemaRef ds:uri="00a6824a-5175-474a-91df-dfffe83c6e6e"/>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Mnementh:Users:lpb:admin:consult:Prentice-Hall:Slides:ch01.ppt</Template>
  <TotalTime>10226</TotalTime>
  <Words>13224</Words>
  <Application>Microsoft Office PowerPoint</Application>
  <PresentationFormat>On-screen Show (4:3)</PresentationFormat>
  <Paragraphs>1345</Paragraphs>
  <Slides>42</Slides>
  <Notes>41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MS PGothic</vt:lpstr>
      <vt:lpstr>Arial</vt:lpstr>
      <vt:lpstr>Calisto MT</vt:lpstr>
      <vt:lpstr>Courier New</vt:lpstr>
      <vt:lpstr>Perpetua Titling MT</vt:lpstr>
      <vt:lpstr>Wingdings</vt:lpstr>
      <vt:lpstr>ch01</vt:lpstr>
      <vt:lpstr>1_Precedent</vt:lpstr>
      <vt:lpstr>Network Security Essentials</vt:lpstr>
      <vt:lpstr>Chapter 4</vt:lpstr>
      <vt:lpstr>Remote user authentication principles</vt:lpstr>
      <vt:lpstr>NIST Model for Electronic User Authentication</vt:lpstr>
      <vt:lpstr>PowerPoint Presentation</vt:lpstr>
      <vt:lpstr>Distributed vs Local Authentications</vt:lpstr>
      <vt:lpstr>Means of authentication</vt:lpstr>
      <vt:lpstr>Symmetric Key Distribution using symmetric encryption</vt:lpstr>
      <vt:lpstr>Key Distribution</vt:lpstr>
      <vt:lpstr>Kerberos</vt:lpstr>
      <vt:lpstr>Kerberos version 4</vt:lpstr>
      <vt:lpstr>PowerPoint Presentation</vt:lpstr>
      <vt:lpstr>PowerPoint Presentation</vt:lpstr>
      <vt:lpstr>PowerPoint Presentation</vt:lpstr>
      <vt:lpstr>PowerPoint Presentation</vt:lpstr>
      <vt:lpstr>PowerPoint Presentation</vt:lpstr>
      <vt:lpstr>PowerPoint Presentation</vt:lpstr>
      <vt:lpstr>Kerberos Realms</vt:lpstr>
      <vt:lpstr>Kerberos principal</vt:lpstr>
      <vt:lpstr>Differences between versions 4 and 5</vt:lpstr>
      <vt:lpstr>PowerPoint Presentation</vt:lpstr>
      <vt:lpstr>Key distribution using asymmetric encryption</vt:lpstr>
      <vt:lpstr>PowerPoint Presentation</vt:lpstr>
      <vt:lpstr>X.509 Certificates</vt:lpstr>
      <vt:lpstr>PowerPoint Presentation</vt:lpstr>
      <vt:lpstr>Obtaining a user’s certificate</vt:lpstr>
      <vt:lpstr>Certificate Chains/paths</vt:lpstr>
      <vt:lpstr>PowerPoint Presentation</vt:lpstr>
      <vt:lpstr>Revocation of certificates</vt:lpstr>
      <vt:lpstr>X.509 Version 3</vt:lpstr>
      <vt:lpstr>Key and policy information</vt:lpstr>
      <vt:lpstr>Certificate subject and issuer attributes</vt:lpstr>
      <vt:lpstr>Certification path constraints</vt:lpstr>
      <vt:lpstr>PowerPoint Presentation</vt:lpstr>
      <vt:lpstr>PKIX Management functions</vt:lpstr>
      <vt:lpstr>Identity Management</vt:lpstr>
      <vt:lpstr>PowerPoint Presentation</vt:lpstr>
      <vt:lpstr>Identity federation</vt:lpstr>
      <vt:lpstr>PowerPoint Presentation</vt:lpstr>
      <vt:lpstr>Standards</vt:lpstr>
      <vt:lpstr>PowerPoint Presentation</vt:lpstr>
      <vt:lpstr>Summary</vt:lpstr>
    </vt:vector>
  </TitlesOfParts>
  <Manager/>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14</dc:subject>
  <dc:creator>Dr Lawrie Brown</dc:creator>
  <cp:keywords/>
  <dc:description/>
  <cp:lastModifiedBy>Yang, T. Andrew</cp:lastModifiedBy>
  <cp:revision>70</cp:revision>
  <cp:lastPrinted>2009-09-21T05:30:21Z</cp:lastPrinted>
  <dcterms:created xsi:type="dcterms:W3CDTF">2016-07-12T18:41:10Z</dcterms:created>
  <dcterms:modified xsi:type="dcterms:W3CDTF">2022-09-07T03:44:37Z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0x010100D06EE9DD5FDEE04480CD22CB61371FAD</vt:lpwstr>
  </property>
</Properties>
</file>